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70" r:id="rId5"/>
    <p:sldId id="289" r:id="rId6"/>
    <p:sldId id="287" r:id="rId7"/>
    <p:sldId id="272" r:id="rId8"/>
    <p:sldId id="273" r:id="rId9"/>
    <p:sldId id="274" r:id="rId10"/>
    <p:sldId id="275" r:id="rId11"/>
    <p:sldId id="276" r:id="rId12"/>
    <p:sldId id="280" r:id="rId13"/>
    <p:sldId id="288" r:id="rId14"/>
    <p:sldId id="277" r:id="rId15"/>
    <p:sldId id="278" r:id="rId16"/>
    <p:sldId id="279" r:id="rId17"/>
    <p:sldId id="281" r:id="rId18"/>
    <p:sldId id="284" r:id="rId19"/>
    <p:sldId id="282" r:id="rId20"/>
    <p:sldId id="283" r:id="rId21"/>
    <p:sldId id="285" r:id="rId22"/>
    <p:sldId id="286" r:id="rId23"/>
    <p:sldId id="267" r:id="rId24"/>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di Van de Velde" initials="RVdV" lastIdx="11" clrIdx="0"/>
  <p:cmAuthor id="1" name="Els Costermans" initials="EC" lastIdx="9" clrIdx="1"/>
  <p:cmAuthor id="2" name="Hilde Claessens" initials="HC" lastIdx="8" clrIdx="2"/>
  <p:cmAuthor id="3" name="Vanden Broeck Jana" initials="VBJ" lastIdx="7" clrIdx="3"/>
  <p:cmAuthor id="4" name="Claudia Peeters" initials="CP" lastIdx="6" clrIdx="4"/>
  <p:cmAuthor id="5" name="Maurice Lipszyc" initials="ml4716" lastIdx="1" clrIdx="5"/>
  <p:cmAuthor id="6" name="Jana Vanden Broeck" initials="VBJ" lastIdx="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3772" autoAdjust="0"/>
  </p:normalViewPr>
  <p:slideViewPr>
    <p:cSldViewPr>
      <p:cViewPr>
        <p:scale>
          <a:sx n="60" d="100"/>
          <a:sy n="60" d="100"/>
        </p:scale>
        <p:origin x="-1350" y="-906"/>
      </p:cViewPr>
      <p:guideLst>
        <p:guide orient="horz" pos="572"/>
        <p:guide pos="612"/>
      </p:guideLst>
    </p:cSldViewPr>
  </p:slideViewPr>
  <p:notesTextViewPr>
    <p:cViewPr>
      <p:scale>
        <a:sx n="1" d="1"/>
        <a:sy n="1" d="1"/>
      </p:scale>
      <p:origin x="0" y="0"/>
    </p:cViewPr>
  </p:notesTextViewPr>
  <p:sorterViewPr>
    <p:cViewPr>
      <p:scale>
        <a:sx n="100" d="100"/>
        <a:sy n="100" d="100"/>
      </p:scale>
      <p:origin x="0" y="6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C8D12-9536-470F-9AB7-1070E86E42B9}" type="datetimeFigureOut">
              <a:rPr lang="nl-BE" smtClean="0"/>
              <a:pPr/>
              <a:t>12/06/2015</a:t>
            </a:fld>
            <a:endParaRPr lang="nl-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AD8EC-B646-494F-AF5C-B1E9962F537A}" type="slidenum">
              <a:rPr lang="nl-BE" smtClean="0"/>
              <a:pPr/>
              <a:t>‹#›</a:t>
            </a:fld>
            <a:endParaRPr lang="nl-BE"/>
          </a:p>
        </p:txBody>
      </p:sp>
    </p:spTree>
    <p:extLst>
      <p:ext uri="{BB962C8B-B14F-4D97-AF65-F5344CB8AC3E}">
        <p14:creationId xmlns:p14="http://schemas.microsoft.com/office/powerpoint/2010/main" val="93205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Ces documents ont été conçus par le groupe de travail éducation et validés par le groupe de pilotage de </a:t>
            </a:r>
            <a:r>
              <a:rPr lang="fr-FR" dirty="0" err="1" smtClean="0"/>
              <a:t>BeQuinT</a:t>
            </a:r>
            <a:r>
              <a:rPr lang="fr-FR" dirty="0" smtClean="0"/>
              <a:t>.</a:t>
            </a:r>
          </a:p>
          <a:p>
            <a:r>
              <a:rPr lang="fr-FR" dirty="0" err="1" smtClean="0"/>
              <a:t>BeQuinT</a:t>
            </a:r>
            <a:r>
              <a:rPr lang="fr-FR" dirty="0" smtClean="0"/>
              <a:t> n’est pas responsable des modifications qui pourraient être apportées aux diaporamas par les utilisateurs.</a:t>
            </a:r>
          </a:p>
          <a:p>
            <a:r>
              <a:rPr lang="fr-FR" dirty="0" smtClean="0"/>
              <a:t>Attention, ces présentations ont été développées comme outil de base pour la plateforme d'e-learning, pas pour une formation "face-to-face".</a:t>
            </a:r>
          </a:p>
          <a:p>
            <a:endParaRPr lang="fr-FR" dirty="0" smtClean="0"/>
          </a:p>
          <a:p>
            <a:endParaRPr lang="en-US" dirty="0"/>
          </a:p>
        </p:txBody>
      </p:sp>
      <p:sp>
        <p:nvSpPr>
          <p:cNvPr id="4" name="Slide Number Placeholder 3"/>
          <p:cNvSpPr>
            <a:spLocks noGrp="1"/>
          </p:cNvSpPr>
          <p:nvPr>
            <p:ph type="sldNum" sz="quarter" idx="10"/>
          </p:nvPr>
        </p:nvSpPr>
        <p:spPr/>
        <p:txBody>
          <a:bodyPr/>
          <a:lstStyle/>
          <a:p>
            <a:fld id="{6A5F910E-7C6A-4C55-983C-516895E8B3BE}" type="slidenum">
              <a:rPr lang="fr-BE" smtClean="0"/>
              <a:pPr/>
              <a:t>2</a:t>
            </a:fld>
            <a:endParaRPr lang="fr-BE"/>
          </a:p>
        </p:txBody>
      </p:sp>
    </p:spTree>
    <p:extLst>
      <p:ext uri="{BB962C8B-B14F-4D97-AF65-F5344CB8AC3E}">
        <p14:creationId xmlns:p14="http://schemas.microsoft.com/office/powerpoint/2010/main" val="153760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smtClean="0"/>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8787BFE2-B600-4B9C-A793-CEEA1BCA3167}" type="slidenum">
              <a:rPr lang="fr-BE" altLang="nl-NL" smtClean="0">
                <a:latin typeface="Calibri" pitchFamily="34" charset="0"/>
              </a:rPr>
              <a:pPr/>
              <a:t>5</a:t>
            </a:fld>
            <a:endParaRPr lang="fr-BE" altLang="nl-NL"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smtClean="0"/>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241064C2-3AEA-4DFA-972E-C6D92F1E4DAC}" type="slidenum">
              <a:rPr lang="fr-BE" altLang="nl-NL" smtClean="0">
                <a:latin typeface="Calibri" pitchFamily="34" charset="0"/>
              </a:rPr>
              <a:pPr/>
              <a:t>6</a:t>
            </a:fld>
            <a:endParaRPr lang="fr-BE" altLang="nl-NL"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nl-NL" smtClean="0"/>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3C456F9D-0694-4259-80E2-03E45C118343}" type="slidenum">
              <a:rPr lang="fr-BE" altLang="nl-NL" smtClean="0">
                <a:latin typeface="Calibri" pitchFamily="34" charset="0"/>
              </a:rPr>
              <a:pPr/>
              <a:t>11</a:t>
            </a:fld>
            <a:endParaRPr lang="fr-BE" altLang="nl-NL"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nl-NL" smtClean="0"/>
          </a:p>
        </p:txBody>
      </p:sp>
      <p:sp>
        <p:nvSpPr>
          <p:cNvPr id="26628" name="Espace réservé de l'en-tête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fontAlgn="base">
              <a:spcBef>
                <a:spcPct val="0"/>
              </a:spcBef>
              <a:spcAft>
                <a:spcPct val="0"/>
              </a:spcAft>
            </a:pPr>
            <a:r>
              <a:rPr lang="fr-FR" altLang="nl-NL" smtClean="0">
                <a:latin typeface="Calibri" pitchFamily="34" charset="0"/>
              </a:rPr>
              <a:t>Module 05-Prélèvement pré-transfusionnel</a:t>
            </a:r>
          </a:p>
        </p:txBody>
      </p:sp>
      <p:sp>
        <p:nvSpPr>
          <p:cNvPr id="26629" name="Espace réservé du numéro de diapositiv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AEC2F7B1-7D28-439F-8A75-D493DBFFAD32}" type="slidenum">
              <a:rPr lang="fr-FR" altLang="nl-NL" smtClean="0">
                <a:latin typeface="Calibri" pitchFamily="34" charset="0"/>
              </a:rPr>
              <a:pPr/>
              <a:t>18</a:t>
            </a:fld>
            <a:endParaRPr lang="fr-FR" altLang="nl-NL"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lang="fr-FR" smtClean="0"/>
              <a:t>Cliquez pour modifier le style du titre</a:t>
            </a:r>
            <a:endParaRPr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7" name="Espace réservé de la date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DD4789AD-55A4-4ADD-B1D2-D21626DB38FE}" type="datetimeFigureOut">
              <a:rPr lang="fr-FR"/>
              <a:pPr>
                <a:defRPr/>
              </a:pPr>
              <a:t>12/06/2015</a:t>
            </a:fld>
            <a:endParaRPr lang="fr-BE"/>
          </a:p>
        </p:txBody>
      </p:sp>
      <p:sp>
        <p:nvSpPr>
          <p:cNvPr id="10" name="Espace réservé du pied de page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fr-FR" altLang="nl-BE">
              <a:solidFill>
                <a:srgbClr val="666666"/>
              </a:solidFill>
            </a:endParaRPr>
          </a:p>
        </p:txBody>
      </p:sp>
      <p:sp>
        <p:nvSpPr>
          <p:cNvPr id="11"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63591999-C9B4-4CF8-92D3-53ACB6F2BEDC}" type="slidenum">
              <a:rPr lang="fr-FR" altLang="nl-BE">
                <a:solidFill>
                  <a:srgbClr val="666666"/>
                </a:solidFill>
              </a:rPr>
              <a:pPr>
                <a:defRPr/>
              </a:pPr>
              <a:t>‹#›</a:t>
            </a:fld>
            <a:endParaRPr lang="fr-FR" altLang="nl-BE">
              <a:solidFill>
                <a:srgbClr val="666666"/>
              </a:solidFill>
            </a:endParaRPr>
          </a:p>
        </p:txBody>
      </p:sp>
    </p:spTree>
    <p:extLst>
      <p:ext uri="{BB962C8B-B14F-4D97-AF65-F5344CB8AC3E}">
        <p14:creationId xmlns:p14="http://schemas.microsoft.com/office/powerpoint/2010/main" val="1766699624"/>
      </p:ext>
    </p:extLst>
  </p:cSld>
  <p:clrMapOvr>
    <a:masterClrMapping/>
  </p:clrMapOvr>
  <p:transition>
    <p:wip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DD4789AD-55A4-4ADD-B1D2-D21626DB38FE}" type="datetimeFigureOut">
              <a:rPr lang="fr-FR">
                <a:solidFill>
                  <a:srgbClr val="666666"/>
                </a:solidFill>
              </a:rPr>
              <a:pPr>
                <a:defRPr/>
              </a:pPr>
              <a:t>12/06/2015</a:t>
            </a:fld>
            <a:endParaRPr lang="fr-BE">
              <a:solidFill>
                <a:srgbClr val="666666"/>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ltLang="nl-BE">
              <a:solidFill>
                <a:srgbClr val="666666"/>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2E6347C-8263-4CE1-8081-16A0595734EE}" type="slidenum">
              <a:rPr lang="fr-FR" altLang="nl-BE"/>
              <a:pPr>
                <a:defRPr/>
              </a:pPr>
              <a:t>‹#›</a:t>
            </a:fld>
            <a:endParaRPr lang="fr-FR" altLang="nl-BE"/>
          </a:p>
        </p:txBody>
      </p:sp>
    </p:spTree>
    <p:extLst>
      <p:ext uri="{BB962C8B-B14F-4D97-AF65-F5344CB8AC3E}">
        <p14:creationId xmlns:p14="http://schemas.microsoft.com/office/powerpoint/2010/main" val="3128750311"/>
      </p:ext>
    </p:extLst>
  </p:cSld>
  <p:clrMapOvr>
    <a:masterClrMapping/>
  </p:clrMapOvr>
  <p:transition>
    <p:wip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re vertical 1"/>
          <p:cNvSpPr>
            <a:spLocks noGrp="1"/>
          </p:cNvSpPr>
          <p:nvPr>
            <p:ph type="title" orient="vert"/>
          </p:nvPr>
        </p:nvSpPr>
        <p:spPr>
          <a:xfrm>
            <a:off x="6553200" y="609600"/>
            <a:ext cx="2057400" cy="55165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a:xfrm>
            <a:off x="6553200" y="6248400"/>
            <a:ext cx="2209800" cy="365125"/>
          </a:xfrm>
        </p:spPr>
        <p:txBody>
          <a:bodyPr/>
          <a:lstStyle>
            <a:lvl1pPr>
              <a:defRPr/>
            </a:lvl1pPr>
          </a:lstStyle>
          <a:p>
            <a:pPr>
              <a:defRPr/>
            </a:pPr>
            <a:fld id="{DD4789AD-55A4-4ADD-B1D2-D21626DB38FE}" type="datetimeFigureOut">
              <a:rPr lang="fr-FR">
                <a:solidFill>
                  <a:srgbClr val="666666"/>
                </a:solidFill>
              </a:rPr>
              <a:pPr>
                <a:defRPr/>
              </a:pPr>
              <a:t>12/06/2015</a:t>
            </a:fld>
            <a:endParaRPr lang="fr-BE">
              <a:solidFill>
                <a:srgbClr val="666666"/>
              </a:solidFill>
            </a:endParaRPr>
          </a:p>
        </p:txBody>
      </p:sp>
      <p:sp>
        <p:nvSpPr>
          <p:cNvPr id="8" name="Espace réservé du pied de page 4"/>
          <p:cNvSpPr>
            <a:spLocks noGrp="1"/>
          </p:cNvSpPr>
          <p:nvPr>
            <p:ph type="ftr" sz="quarter" idx="11"/>
          </p:nvPr>
        </p:nvSpPr>
        <p:spPr>
          <a:xfrm>
            <a:off x="457200" y="6248400"/>
            <a:ext cx="5573713" cy="365125"/>
          </a:xfrm>
        </p:spPr>
        <p:txBody>
          <a:bodyPr/>
          <a:lstStyle>
            <a:lvl1pPr>
              <a:defRPr/>
            </a:lvl1pPr>
          </a:lstStyle>
          <a:p>
            <a:pPr>
              <a:defRPr/>
            </a:pPr>
            <a:endParaRPr lang="fr-FR" altLang="nl-BE">
              <a:solidFill>
                <a:srgbClr val="666666"/>
              </a:solidFill>
            </a:endParaRPr>
          </a:p>
        </p:txBody>
      </p:sp>
      <p:sp>
        <p:nvSpPr>
          <p:cNvPr id="9" name="Espace réservé du numéro de diapositive 5"/>
          <p:cNvSpPr>
            <a:spLocks noGrp="1"/>
          </p:cNvSpPr>
          <p:nvPr>
            <p:ph type="sldNum" sz="quarter" idx="12"/>
          </p:nvPr>
        </p:nvSpPr>
        <p:spPr>
          <a:xfrm rot="5400000">
            <a:off x="5989638" y="144462"/>
            <a:ext cx="533400" cy="244475"/>
          </a:xfrm>
        </p:spPr>
        <p:txBody>
          <a:bodyPr/>
          <a:lstStyle>
            <a:lvl1pPr>
              <a:defRPr/>
            </a:lvl1pPr>
          </a:lstStyle>
          <a:p>
            <a:pPr>
              <a:defRPr/>
            </a:pPr>
            <a:fld id="{06D712DD-940A-4FA4-AC13-8DC7ACE56A2E}" type="slidenum">
              <a:rPr lang="fr-FR" altLang="nl-BE"/>
              <a:pPr>
                <a:defRPr/>
              </a:pPr>
              <a:t>‹#›</a:t>
            </a:fld>
            <a:endParaRPr lang="fr-FR" altLang="nl-BE"/>
          </a:p>
        </p:txBody>
      </p:sp>
    </p:spTree>
    <p:extLst>
      <p:ext uri="{BB962C8B-B14F-4D97-AF65-F5344CB8AC3E}">
        <p14:creationId xmlns:p14="http://schemas.microsoft.com/office/powerpoint/2010/main" val="351497379"/>
      </p:ext>
    </p:extLst>
  </p:cSld>
  <p:clrMapOvr>
    <a:masterClrMapping/>
  </p:clrMapOvr>
  <p:transition>
    <p:wip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BE"/>
          </a:p>
        </p:txBody>
      </p:sp>
      <p:sp>
        <p:nvSpPr>
          <p:cNvPr id="3" name="Tijdelijke aanduiding voor tabel 2"/>
          <p:cNvSpPr>
            <a:spLocks noGrp="1"/>
          </p:cNvSpPr>
          <p:nvPr>
            <p:ph type="tbl" idx="1"/>
          </p:nvPr>
        </p:nvSpPr>
        <p:spPr>
          <a:xfrm>
            <a:off x="457200" y="1600200"/>
            <a:ext cx="8229600" cy="4525963"/>
          </a:xfrm>
        </p:spPr>
        <p:txBody>
          <a:bodyPr>
            <a:normAutofit/>
          </a:bodyPr>
          <a:lstStyle/>
          <a:p>
            <a:pPr lvl="0"/>
            <a:endParaRPr lang="nl-BE" noProof="0" smtClean="0"/>
          </a:p>
        </p:txBody>
      </p:sp>
      <p:sp>
        <p:nvSpPr>
          <p:cNvPr id="4" name="Rectangle 4"/>
          <p:cNvSpPr>
            <a:spLocks noGrp="1" noChangeArrowheads="1"/>
          </p:cNvSpPr>
          <p:nvPr>
            <p:ph type="ftr" sz="quarter" idx="10"/>
          </p:nvPr>
        </p:nvSpPr>
        <p:spPr/>
        <p:txBody>
          <a:bodyPr/>
          <a:lstStyle>
            <a:lvl1pPr>
              <a:defRPr/>
            </a:lvl1pPr>
          </a:lstStyle>
          <a:p>
            <a:pPr>
              <a:defRPr/>
            </a:pPr>
            <a:endParaRPr lang="fr-FR" altLang="nl-BE">
              <a:solidFill>
                <a:srgbClr val="666666"/>
              </a:solidFill>
            </a:endParaRPr>
          </a:p>
        </p:txBody>
      </p:sp>
      <p:sp>
        <p:nvSpPr>
          <p:cNvPr id="5" name="Rectangle 5"/>
          <p:cNvSpPr>
            <a:spLocks noGrp="1" noChangeArrowheads="1"/>
          </p:cNvSpPr>
          <p:nvPr>
            <p:ph type="sldNum" sz="quarter" idx="11"/>
          </p:nvPr>
        </p:nvSpPr>
        <p:spPr/>
        <p:txBody>
          <a:bodyPr/>
          <a:lstStyle>
            <a:lvl1pPr>
              <a:defRPr/>
            </a:lvl1pPr>
          </a:lstStyle>
          <a:p>
            <a:pPr>
              <a:defRPr/>
            </a:pPr>
            <a:fld id="{666C58F9-F0F7-4F73-B192-ACF0ACBC8178}" type="slidenum">
              <a:rPr lang="fr-FR" altLang="nl-BE"/>
              <a:pPr>
                <a:defRPr/>
              </a:pPr>
              <a:t>‹#›</a:t>
            </a:fld>
            <a:endParaRPr lang="fr-FR" altLang="nl-BE"/>
          </a:p>
        </p:txBody>
      </p:sp>
    </p:spTree>
    <p:extLst>
      <p:ext uri="{BB962C8B-B14F-4D97-AF65-F5344CB8AC3E}">
        <p14:creationId xmlns:p14="http://schemas.microsoft.com/office/powerpoint/2010/main" val="1079532192"/>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lang="fr-FR" smtClean="0"/>
              <a:t>Cliquez pour modifier le style du titre</a:t>
            </a:r>
            <a:endParaRPr lang="en-US"/>
          </a:p>
        </p:txBody>
      </p:sp>
      <p:sp>
        <p:nvSpPr>
          <p:cNvPr id="8" name="Espace réservé du contenu 7"/>
          <p:cNvSpPr>
            <a:spLocks noGrp="1"/>
          </p:cNvSpPr>
          <p:nvPr>
            <p:ph sz="quarter" idx="1"/>
          </p:nvPr>
        </p:nvSpPr>
        <p:spPr>
          <a:xfrm>
            <a:off x="612648" y="1600200"/>
            <a:ext cx="8153400" cy="4495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DD4789AD-55A4-4ADD-B1D2-D21626DB38FE}" type="datetimeFigureOut">
              <a:rPr lang="fr-FR">
                <a:solidFill>
                  <a:srgbClr val="666666"/>
                </a:solidFill>
              </a:rPr>
              <a:pPr>
                <a:defRPr/>
              </a:pPr>
              <a:t>12/06/2015</a:t>
            </a:fld>
            <a:endParaRPr lang="fr-BE">
              <a:solidFill>
                <a:srgbClr val="666666"/>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ltLang="nl-BE">
              <a:solidFill>
                <a:srgbClr val="666666"/>
              </a:solidFill>
            </a:endParaRP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pPr>
              <a:defRPr/>
            </a:pPr>
            <a:fld id="{A856E2F6-2479-48F8-A860-5F21F7BC5F07}" type="slidenum">
              <a:rPr lang="fr-FR" altLang="nl-BE"/>
              <a:pPr>
                <a:defRPr/>
              </a:pPr>
              <a:t>‹#›</a:t>
            </a:fld>
            <a:endParaRPr lang="fr-FR" altLang="nl-BE"/>
          </a:p>
        </p:txBody>
      </p:sp>
    </p:spTree>
    <p:extLst>
      <p:ext uri="{BB962C8B-B14F-4D97-AF65-F5344CB8AC3E}">
        <p14:creationId xmlns:p14="http://schemas.microsoft.com/office/powerpoint/2010/main" val="2986322201"/>
      </p:ext>
    </p:extLst>
  </p:cSld>
  <p:clrMapOvr>
    <a:masterClrMapping/>
  </p:clrMapOvr>
  <p:transition>
    <p:wip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Espace réservé du texte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fr-FR" smtClean="0"/>
              <a:t>Cliquez pour modifier le style du titre</a:t>
            </a:r>
            <a:endParaRPr lang="en-US"/>
          </a:p>
        </p:txBody>
      </p:sp>
      <p:sp>
        <p:nvSpPr>
          <p:cNvPr id="7" name="Espace réservé de la date 11"/>
          <p:cNvSpPr>
            <a:spLocks noGrp="1"/>
          </p:cNvSpPr>
          <p:nvPr>
            <p:ph type="dt" sz="half" idx="10"/>
          </p:nvPr>
        </p:nvSpPr>
        <p:spPr/>
        <p:txBody>
          <a:bodyPr/>
          <a:lstStyle>
            <a:lvl1pPr>
              <a:defRPr/>
            </a:lvl1pPr>
          </a:lstStyle>
          <a:p>
            <a:pPr>
              <a:defRPr/>
            </a:pPr>
            <a:fld id="{DD4789AD-55A4-4ADD-B1D2-D21626DB38FE}" type="datetimeFigureOut">
              <a:rPr lang="fr-FR">
                <a:solidFill>
                  <a:srgbClr val="666666"/>
                </a:solidFill>
              </a:rPr>
              <a:pPr>
                <a:defRPr/>
              </a:pPr>
              <a:t>12/06/2015</a:t>
            </a:fld>
            <a:endParaRPr lang="fr-BE">
              <a:solidFill>
                <a:srgbClr val="666666"/>
              </a:solidFill>
            </a:endParaRPr>
          </a:p>
        </p:txBody>
      </p:sp>
      <p:sp>
        <p:nvSpPr>
          <p:cNvPr id="8" name="Espace réservé du numéro de diapositive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9B80A68F-9D9E-4F3C-9D2A-AF440B9BE854}" type="slidenum">
              <a:rPr lang="fr-FR" altLang="nl-BE"/>
              <a:pPr>
                <a:defRPr/>
              </a:pPr>
              <a:t>‹#›</a:t>
            </a:fld>
            <a:endParaRPr lang="fr-FR" altLang="nl-BE"/>
          </a:p>
        </p:txBody>
      </p:sp>
      <p:sp>
        <p:nvSpPr>
          <p:cNvPr id="9" name="Espace réservé du pied de page 13"/>
          <p:cNvSpPr>
            <a:spLocks noGrp="1"/>
          </p:cNvSpPr>
          <p:nvPr>
            <p:ph type="ftr" sz="quarter" idx="12"/>
          </p:nvPr>
        </p:nvSpPr>
        <p:spPr/>
        <p:txBody>
          <a:bodyPr/>
          <a:lstStyle>
            <a:lvl1pPr>
              <a:defRPr/>
            </a:lvl1pPr>
          </a:lstStyle>
          <a:p>
            <a:pPr>
              <a:defRPr/>
            </a:pPr>
            <a:endParaRPr lang="fr-FR" altLang="nl-BE">
              <a:solidFill>
                <a:srgbClr val="666666"/>
              </a:solidFill>
            </a:endParaRPr>
          </a:p>
        </p:txBody>
      </p:sp>
    </p:spTree>
    <p:extLst>
      <p:ext uri="{BB962C8B-B14F-4D97-AF65-F5344CB8AC3E}">
        <p14:creationId xmlns:p14="http://schemas.microsoft.com/office/powerpoint/2010/main" val="2773616032"/>
      </p:ext>
    </p:extLst>
  </p:cSld>
  <p:clrMapOvr>
    <a:masterClrMapping/>
  </p:clrMapOvr>
  <p:transition>
    <p:wip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9" name="Espace réservé du contenu 8"/>
          <p:cNvSpPr>
            <a:spLocks noGrp="1"/>
          </p:cNvSpPr>
          <p:nvPr>
            <p:ph sz="quarter" idx="1"/>
          </p:nvPr>
        </p:nvSpPr>
        <p:spPr>
          <a:xfrm>
            <a:off x="609600" y="1589567"/>
            <a:ext cx="38862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844901" y="1589567"/>
            <a:ext cx="38862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7"/>
          <p:cNvSpPr>
            <a:spLocks noGrp="1"/>
          </p:cNvSpPr>
          <p:nvPr>
            <p:ph type="dt" sz="half" idx="10"/>
          </p:nvPr>
        </p:nvSpPr>
        <p:spPr/>
        <p:txBody>
          <a:bodyPr rtlCol="0"/>
          <a:lstStyle>
            <a:lvl1pPr>
              <a:defRPr/>
            </a:lvl1pPr>
          </a:lstStyle>
          <a:p>
            <a:pPr>
              <a:defRPr/>
            </a:pPr>
            <a:fld id="{DD4789AD-55A4-4ADD-B1D2-D21626DB38FE}" type="datetimeFigureOut">
              <a:rPr lang="fr-FR">
                <a:solidFill>
                  <a:srgbClr val="666666"/>
                </a:solidFill>
              </a:rPr>
              <a:pPr>
                <a:defRPr/>
              </a:pPr>
              <a:t>12/06/2015</a:t>
            </a:fld>
            <a:endParaRPr lang="fr-BE">
              <a:solidFill>
                <a:srgbClr val="666666"/>
              </a:solidFill>
            </a:endParaRPr>
          </a:p>
        </p:txBody>
      </p:sp>
      <p:sp>
        <p:nvSpPr>
          <p:cNvPr id="6" name="Espace réservé du numéro de diapositive 9"/>
          <p:cNvSpPr>
            <a:spLocks noGrp="1"/>
          </p:cNvSpPr>
          <p:nvPr>
            <p:ph type="sldNum" sz="quarter" idx="11"/>
          </p:nvPr>
        </p:nvSpPr>
        <p:spPr/>
        <p:txBody>
          <a:bodyPr rtlCol="0"/>
          <a:lstStyle>
            <a:lvl1pPr>
              <a:defRPr/>
            </a:lvl1pPr>
          </a:lstStyle>
          <a:p>
            <a:pPr>
              <a:defRPr/>
            </a:pPr>
            <a:fld id="{3ACC9B76-C2D8-4D04-9874-5ADC8833B687}" type="slidenum">
              <a:rPr lang="fr-FR" altLang="nl-BE"/>
              <a:pPr>
                <a:defRPr/>
              </a:pPr>
              <a:t>‹#›</a:t>
            </a:fld>
            <a:endParaRPr lang="fr-FR" altLang="nl-BE"/>
          </a:p>
        </p:txBody>
      </p:sp>
      <p:sp>
        <p:nvSpPr>
          <p:cNvPr id="7" name="Espace réservé du pied de page 11"/>
          <p:cNvSpPr>
            <a:spLocks noGrp="1"/>
          </p:cNvSpPr>
          <p:nvPr>
            <p:ph type="ftr" sz="quarter" idx="12"/>
          </p:nvPr>
        </p:nvSpPr>
        <p:spPr/>
        <p:txBody>
          <a:bodyPr rtlCol="0"/>
          <a:lstStyle>
            <a:lvl1pPr>
              <a:defRPr/>
            </a:lvl1pPr>
          </a:lstStyle>
          <a:p>
            <a:pPr>
              <a:defRPr/>
            </a:pPr>
            <a:endParaRPr lang="fr-FR" altLang="nl-BE">
              <a:solidFill>
                <a:srgbClr val="666666"/>
              </a:solidFill>
            </a:endParaRPr>
          </a:p>
        </p:txBody>
      </p:sp>
    </p:spTree>
    <p:extLst>
      <p:ext uri="{BB962C8B-B14F-4D97-AF65-F5344CB8AC3E}">
        <p14:creationId xmlns:p14="http://schemas.microsoft.com/office/powerpoint/2010/main" val="2094015685"/>
      </p:ext>
    </p:extLst>
  </p:cSld>
  <p:clrMapOvr>
    <a:masterClrMapping/>
  </p:clrMapOvr>
  <p:transition>
    <p:wip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lstStyle>
            <a:lvl1pPr>
              <a:defRPr/>
            </a:lvl1pPr>
          </a:lstStyle>
          <a:p>
            <a:r>
              <a:rPr lang="fr-FR" smtClean="0"/>
              <a:t>Cliquez pour modifier le style du titre</a:t>
            </a:r>
            <a:endParaRPr lang="en-US"/>
          </a:p>
        </p:txBody>
      </p:sp>
      <p:sp>
        <p:nvSpPr>
          <p:cNvPr id="11" name="Espace réservé du contenu 10"/>
          <p:cNvSpPr>
            <a:spLocks noGrp="1"/>
          </p:cNvSpPr>
          <p:nvPr>
            <p:ph sz="quarter" idx="2"/>
          </p:nvPr>
        </p:nvSpPr>
        <p:spPr>
          <a:xfrm>
            <a:off x="609600" y="2438400"/>
            <a:ext cx="3886200" cy="3581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800600" y="2438400"/>
            <a:ext cx="3886200" cy="3581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fr-FR" smtClean="0"/>
              <a:t>Cliquez pour modifier les styles du texte du masque</a:t>
            </a:r>
          </a:p>
        </p:txBody>
      </p:sp>
      <p:sp>
        <p:nvSpPr>
          <p:cNvPr id="7" name="Espace réservé de la date 9"/>
          <p:cNvSpPr>
            <a:spLocks noGrp="1"/>
          </p:cNvSpPr>
          <p:nvPr>
            <p:ph type="dt" sz="half" idx="10"/>
          </p:nvPr>
        </p:nvSpPr>
        <p:spPr/>
        <p:txBody>
          <a:bodyPr rtlCol="0"/>
          <a:lstStyle>
            <a:lvl1pPr>
              <a:defRPr/>
            </a:lvl1pPr>
          </a:lstStyle>
          <a:p>
            <a:pPr>
              <a:defRPr/>
            </a:pPr>
            <a:fld id="{DD4789AD-55A4-4ADD-B1D2-D21626DB38FE}" type="datetimeFigureOut">
              <a:rPr lang="fr-FR">
                <a:solidFill>
                  <a:srgbClr val="666666"/>
                </a:solidFill>
              </a:rPr>
              <a:pPr>
                <a:defRPr/>
              </a:pPr>
              <a:t>12/06/2015</a:t>
            </a:fld>
            <a:endParaRPr lang="fr-BE">
              <a:solidFill>
                <a:srgbClr val="666666"/>
              </a:solidFill>
            </a:endParaRPr>
          </a:p>
        </p:txBody>
      </p:sp>
      <p:sp>
        <p:nvSpPr>
          <p:cNvPr id="8" name="Espace réservé du numéro de diapositive 11"/>
          <p:cNvSpPr>
            <a:spLocks noGrp="1"/>
          </p:cNvSpPr>
          <p:nvPr>
            <p:ph type="sldNum" sz="quarter" idx="11"/>
          </p:nvPr>
        </p:nvSpPr>
        <p:spPr/>
        <p:txBody>
          <a:bodyPr rtlCol="0"/>
          <a:lstStyle>
            <a:lvl1pPr>
              <a:defRPr/>
            </a:lvl1pPr>
          </a:lstStyle>
          <a:p>
            <a:pPr>
              <a:defRPr/>
            </a:pPr>
            <a:fld id="{4A83174F-5727-4DE9-B622-AB0F3D5D4D1B}" type="slidenum">
              <a:rPr lang="fr-FR" altLang="nl-BE"/>
              <a:pPr>
                <a:defRPr/>
              </a:pPr>
              <a:t>‹#›</a:t>
            </a:fld>
            <a:endParaRPr lang="fr-FR" altLang="nl-BE"/>
          </a:p>
        </p:txBody>
      </p:sp>
      <p:sp>
        <p:nvSpPr>
          <p:cNvPr id="9" name="Espace réservé du pied de page 13"/>
          <p:cNvSpPr>
            <a:spLocks noGrp="1"/>
          </p:cNvSpPr>
          <p:nvPr>
            <p:ph type="ftr" sz="quarter" idx="12"/>
          </p:nvPr>
        </p:nvSpPr>
        <p:spPr/>
        <p:txBody>
          <a:bodyPr rtlCol="0"/>
          <a:lstStyle>
            <a:lvl1pPr>
              <a:defRPr/>
            </a:lvl1pPr>
          </a:lstStyle>
          <a:p>
            <a:pPr>
              <a:defRPr/>
            </a:pPr>
            <a:endParaRPr lang="fr-FR" altLang="nl-BE">
              <a:solidFill>
                <a:srgbClr val="666666"/>
              </a:solidFill>
            </a:endParaRPr>
          </a:p>
        </p:txBody>
      </p:sp>
    </p:spTree>
    <p:extLst>
      <p:ext uri="{BB962C8B-B14F-4D97-AF65-F5344CB8AC3E}">
        <p14:creationId xmlns:p14="http://schemas.microsoft.com/office/powerpoint/2010/main" val="1988815876"/>
      </p:ext>
    </p:extLst>
  </p:cSld>
  <p:clrMapOvr>
    <a:masterClrMapping/>
  </p:clrMapOvr>
  <p:transition>
    <p:wipe/>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DD4789AD-55A4-4ADD-B1D2-D21626DB38FE}" type="datetimeFigureOut">
              <a:rPr lang="fr-FR">
                <a:solidFill>
                  <a:srgbClr val="666666"/>
                </a:solidFill>
              </a:rPr>
              <a:pPr>
                <a:defRPr/>
              </a:pPr>
              <a:t>12/06/2015</a:t>
            </a:fld>
            <a:endParaRPr lang="fr-BE">
              <a:solidFill>
                <a:srgbClr val="666666"/>
              </a:solidFill>
            </a:endParaRPr>
          </a:p>
        </p:txBody>
      </p:sp>
      <p:sp>
        <p:nvSpPr>
          <p:cNvPr id="4" name="Espace réservé du pied de page 3"/>
          <p:cNvSpPr>
            <a:spLocks noGrp="1"/>
          </p:cNvSpPr>
          <p:nvPr>
            <p:ph type="ftr" sz="quarter" idx="11"/>
          </p:nvPr>
        </p:nvSpPr>
        <p:spPr/>
        <p:txBody>
          <a:bodyPr/>
          <a:lstStyle>
            <a:lvl1pPr>
              <a:defRPr/>
            </a:lvl1pPr>
          </a:lstStyle>
          <a:p>
            <a:pPr>
              <a:defRPr/>
            </a:pPr>
            <a:endParaRPr lang="fr-FR" altLang="nl-BE">
              <a:solidFill>
                <a:srgbClr val="666666"/>
              </a:solidFill>
            </a:endParaRP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pPr>
              <a:defRPr/>
            </a:pPr>
            <a:fld id="{E7A97B5B-4888-4F8C-BFDB-BB5DB321C403}" type="slidenum">
              <a:rPr lang="fr-FR" altLang="nl-BE"/>
              <a:pPr>
                <a:defRPr/>
              </a:pPr>
              <a:t>‹#›</a:t>
            </a:fld>
            <a:endParaRPr lang="fr-FR" altLang="nl-BE"/>
          </a:p>
        </p:txBody>
      </p:sp>
    </p:spTree>
    <p:extLst>
      <p:ext uri="{BB962C8B-B14F-4D97-AF65-F5344CB8AC3E}">
        <p14:creationId xmlns:p14="http://schemas.microsoft.com/office/powerpoint/2010/main" val="1473537641"/>
      </p:ext>
    </p:extLst>
  </p:cSld>
  <p:clrMapOvr>
    <a:masterClrMapping/>
  </p:clrMapOvr>
  <p:transition>
    <p:wip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DD4789AD-55A4-4ADD-B1D2-D21626DB38FE}" type="datetimeFigureOut">
              <a:rPr lang="fr-FR">
                <a:solidFill>
                  <a:srgbClr val="666666"/>
                </a:solidFill>
              </a:rPr>
              <a:pPr>
                <a:defRPr/>
              </a:pPr>
              <a:t>12/06/2015</a:t>
            </a:fld>
            <a:endParaRPr lang="fr-BE">
              <a:solidFill>
                <a:srgbClr val="666666"/>
              </a:solidFill>
            </a:endParaRPr>
          </a:p>
        </p:txBody>
      </p:sp>
      <p:sp>
        <p:nvSpPr>
          <p:cNvPr id="3" name="Espace réservé du pied de page 2"/>
          <p:cNvSpPr>
            <a:spLocks noGrp="1"/>
          </p:cNvSpPr>
          <p:nvPr>
            <p:ph type="ftr" sz="quarter" idx="11"/>
          </p:nvPr>
        </p:nvSpPr>
        <p:spPr/>
        <p:txBody>
          <a:bodyPr/>
          <a:lstStyle>
            <a:lvl1pPr>
              <a:defRPr/>
            </a:lvl1pPr>
          </a:lstStyle>
          <a:p>
            <a:pPr>
              <a:defRPr/>
            </a:pPr>
            <a:endParaRPr lang="fr-FR" altLang="nl-BE">
              <a:solidFill>
                <a:srgbClr val="666666"/>
              </a:solidFill>
            </a:endParaRP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0F1F760-EEAC-4F2D-8925-62235D6E45C7}" type="slidenum">
              <a:rPr lang="fr-FR" altLang="nl-BE">
                <a:solidFill>
                  <a:srgbClr val="666666"/>
                </a:solidFill>
              </a:rPr>
              <a:pPr>
                <a:defRPr/>
              </a:pPr>
              <a:t>‹#›</a:t>
            </a:fld>
            <a:endParaRPr lang="fr-FR" altLang="nl-BE">
              <a:solidFill>
                <a:srgbClr val="666666"/>
              </a:solidFill>
            </a:endParaRPr>
          </a:p>
        </p:txBody>
      </p:sp>
    </p:spTree>
    <p:extLst>
      <p:ext uri="{BB962C8B-B14F-4D97-AF65-F5344CB8AC3E}">
        <p14:creationId xmlns:p14="http://schemas.microsoft.com/office/powerpoint/2010/main" val="2306530176"/>
      </p:ext>
    </p:extLst>
  </p:cSld>
  <p:clrMapOvr>
    <a:masterClrMapping/>
  </p:clrMapOvr>
  <p:transition>
    <p:wip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lstStyle>
            <a:lvl1pPr algn="l">
              <a:buNone/>
              <a:defRPr sz="4400" b="0"/>
            </a:lvl1pPr>
          </a:lstStyle>
          <a:p>
            <a:r>
              <a:rPr lang="fr-FR" smtClean="0"/>
              <a:t>Cliquez pour modifier le style du titre</a:t>
            </a:r>
            <a:endParaRPr lang="en-US"/>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pPr>
              <a:defRPr/>
            </a:pPr>
            <a:fld id="{DD4789AD-55A4-4ADD-B1D2-D21626DB38FE}" type="datetimeFigureOut">
              <a:rPr lang="fr-FR">
                <a:solidFill>
                  <a:srgbClr val="666666"/>
                </a:solidFill>
              </a:rPr>
              <a:pPr>
                <a:defRPr/>
              </a:pPr>
              <a:t>12/06/2015</a:t>
            </a:fld>
            <a:endParaRPr lang="fr-BE">
              <a:solidFill>
                <a:srgbClr val="666666"/>
              </a:solidFill>
            </a:endParaRPr>
          </a:p>
        </p:txBody>
      </p:sp>
      <p:sp>
        <p:nvSpPr>
          <p:cNvPr id="6" name="Espace réservé du pied de page 5"/>
          <p:cNvSpPr>
            <a:spLocks noGrp="1"/>
          </p:cNvSpPr>
          <p:nvPr>
            <p:ph type="ftr" sz="quarter" idx="11"/>
          </p:nvPr>
        </p:nvSpPr>
        <p:spPr/>
        <p:txBody>
          <a:bodyPr/>
          <a:lstStyle>
            <a:lvl1pPr>
              <a:defRPr/>
            </a:lvl1pPr>
          </a:lstStyle>
          <a:p>
            <a:pPr>
              <a:defRPr/>
            </a:pPr>
            <a:endParaRPr lang="fr-FR" altLang="nl-BE">
              <a:solidFill>
                <a:srgbClr val="666666"/>
              </a:solidFill>
            </a:endParaRP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pPr>
              <a:defRPr/>
            </a:pPr>
            <a:fld id="{CCD0BB86-4582-421E-A4AD-6C4E5CE137BA}" type="slidenum">
              <a:rPr lang="fr-FR" altLang="nl-BE"/>
              <a:pPr>
                <a:defRPr/>
              </a:pPr>
              <a:t>‹#›</a:t>
            </a:fld>
            <a:endParaRPr lang="fr-FR" altLang="nl-BE"/>
          </a:p>
        </p:txBody>
      </p:sp>
    </p:spTree>
    <p:extLst>
      <p:ext uri="{BB962C8B-B14F-4D97-AF65-F5344CB8AC3E}">
        <p14:creationId xmlns:p14="http://schemas.microsoft.com/office/powerpoint/2010/main" val="4087918537"/>
      </p:ext>
    </p:extLst>
  </p:cSld>
  <p:clrMapOvr>
    <a:masterClrMapping/>
  </p:clrMapOvr>
  <p:transition>
    <p:wip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fr-FR" smtClean="0"/>
              <a:t>Cliquez pour modifier les styles du texte du masque</a:t>
            </a:r>
          </a:p>
        </p:txBody>
      </p:sp>
      <p:sp>
        <p:nvSpPr>
          <p:cNvPr id="2" name="Titr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11"/>
          <p:cNvSpPr>
            <a:spLocks noGrp="1"/>
          </p:cNvSpPr>
          <p:nvPr>
            <p:ph type="dt" sz="half" idx="10"/>
          </p:nvPr>
        </p:nvSpPr>
        <p:spPr>
          <a:xfrm>
            <a:off x="6248400" y="6248400"/>
            <a:ext cx="2667000" cy="365125"/>
          </a:xfrm>
        </p:spPr>
        <p:txBody>
          <a:bodyPr rtlCol="0"/>
          <a:lstStyle>
            <a:lvl1pPr>
              <a:defRPr/>
            </a:lvl1pPr>
          </a:lstStyle>
          <a:p>
            <a:pPr>
              <a:defRPr/>
            </a:pPr>
            <a:fld id="{DD4789AD-55A4-4ADD-B1D2-D21626DB38FE}" type="datetimeFigureOut">
              <a:rPr lang="fr-FR">
                <a:solidFill>
                  <a:srgbClr val="666666"/>
                </a:solidFill>
              </a:rPr>
              <a:pPr>
                <a:defRPr/>
              </a:pPr>
              <a:t>12/06/2015</a:t>
            </a:fld>
            <a:endParaRPr lang="fr-BE">
              <a:solidFill>
                <a:srgbClr val="666666"/>
              </a:solidFill>
            </a:endParaRPr>
          </a:p>
        </p:txBody>
      </p:sp>
      <p:sp>
        <p:nvSpPr>
          <p:cNvPr id="10" name="Espace réservé du numéro de diapositive 12"/>
          <p:cNvSpPr>
            <a:spLocks noGrp="1"/>
          </p:cNvSpPr>
          <p:nvPr>
            <p:ph type="sldNum" sz="quarter" idx="11"/>
          </p:nvPr>
        </p:nvSpPr>
        <p:spPr>
          <a:xfrm>
            <a:off x="0" y="4667250"/>
            <a:ext cx="1447800" cy="663575"/>
          </a:xfrm>
        </p:spPr>
        <p:txBody>
          <a:bodyPr rtlCol="0"/>
          <a:lstStyle>
            <a:lvl1pPr>
              <a:defRPr sz="2800"/>
            </a:lvl1pPr>
          </a:lstStyle>
          <a:p>
            <a:pPr>
              <a:defRPr/>
            </a:pPr>
            <a:fld id="{52D069FF-E8CD-4ACF-B7FE-86A9FFE41ACE}" type="slidenum">
              <a:rPr lang="fr-FR" altLang="nl-BE"/>
              <a:pPr>
                <a:defRPr/>
              </a:pPr>
              <a:t>‹#›</a:t>
            </a:fld>
            <a:endParaRPr lang="fr-FR" altLang="nl-BE"/>
          </a:p>
        </p:txBody>
      </p:sp>
      <p:sp>
        <p:nvSpPr>
          <p:cNvPr id="11" name="Espace réservé du pied de page 13"/>
          <p:cNvSpPr>
            <a:spLocks noGrp="1"/>
          </p:cNvSpPr>
          <p:nvPr>
            <p:ph type="ftr" sz="quarter" idx="12"/>
          </p:nvPr>
        </p:nvSpPr>
        <p:spPr>
          <a:xfrm>
            <a:off x="1600200" y="6248400"/>
            <a:ext cx="4572000" cy="365125"/>
          </a:xfrm>
        </p:spPr>
        <p:txBody>
          <a:bodyPr rtlCol="0"/>
          <a:lstStyle>
            <a:lvl1pPr>
              <a:defRPr/>
            </a:lvl1pPr>
          </a:lstStyle>
          <a:p>
            <a:pPr>
              <a:defRPr/>
            </a:pPr>
            <a:endParaRPr lang="fr-FR" altLang="nl-BE">
              <a:solidFill>
                <a:srgbClr val="666666"/>
              </a:solidFill>
            </a:endParaRPr>
          </a:p>
        </p:txBody>
      </p:sp>
    </p:spTree>
    <p:extLst>
      <p:ext uri="{BB962C8B-B14F-4D97-AF65-F5344CB8AC3E}">
        <p14:creationId xmlns:p14="http://schemas.microsoft.com/office/powerpoint/2010/main" val="3780987621"/>
      </p:ext>
    </p:extLst>
  </p:cSld>
  <p:clrMapOvr>
    <a:masterClrMapping/>
  </p:clrMapOvr>
  <p:transition>
    <p:wip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nl-BE" smtClean="0"/>
              <a:t>Cliquez pour modifier le style du titre</a:t>
            </a:r>
            <a:endParaRPr lang="en-US" altLang="nl-BE" smtClean="0"/>
          </a:p>
        </p:txBody>
      </p:sp>
      <p:sp>
        <p:nvSpPr>
          <p:cNvPr id="1027" name="Espace réservé du texte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nl-BE" smtClean="0"/>
              <a:t>Cliquez pour modifier les styles du texte du masque</a:t>
            </a:r>
          </a:p>
          <a:p>
            <a:pPr lvl="1"/>
            <a:r>
              <a:rPr lang="fr-FR" altLang="nl-BE" smtClean="0"/>
              <a:t>Deuxième niveau</a:t>
            </a:r>
          </a:p>
          <a:p>
            <a:pPr lvl="2"/>
            <a:r>
              <a:rPr lang="fr-FR" altLang="nl-BE" smtClean="0"/>
              <a:t>Troisième niveau</a:t>
            </a:r>
          </a:p>
          <a:p>
            <a:pPr lvl="3"/>
            <a:r>
              <a:rPr lang="fr-FR" altLang="nl-BE" smtClean="0"/>
              <a:t>Quatrième niveau</a:t>
            </a:r>
          </a:p>
          <a:p>
            <a:pPr lvl="4"/>
            <a:r>
              <a:rPr lang="fr-FR" altLang="nl-BE" smtClean="0"/>
              <a:t>Cinquième niveau</a:t>
            </a:r>
            <a:endParaRPr lang="en-US" altLang="nl-BE" smtClean="0"/>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defRPr/>
            </a:pPr>
            <a:r>
              <a:rPr lang="fr-FR" altLang="nl-BE">
                <a:solidFill>
                  <a:srgbClr val="666666"/>
                </a:solidFill>
                <a:latin typeface="Calibri" pitchFamily="34" charset="0"/>
              </a:rPr>
              <a:t>Dernière mise à jour : </a:t>
            </a:r>
            <a:fld id="{0B49736C-A295-4F1A-86AC-15970F2989FC}" type="datetime1">
              <a:rPr lang="fr-FR" altLang="nl-BE">
                <a:solidFill>
                  <a:srgbClr val="666666"/>
                </a:solidFill>
                <a:latin typeface="Calibri" pitchFamily="34" charset="0"/>
              </a:rPr>
              <a:pPr fontAlgn="base">
                <a:spcBef>
                  <a:spcPct val="0"/>
                </a:spcBef>
                <a:spcAft>
                  <a:spcPct val="0"/>
                </a:spcAft>
                <a:defRPr/>
              </a:pPr>
              <a:t>12/06/2015</a:t>
            </a:fld>
            <a:endParaRPr lang="fr-FR" altLang="nl-BE">
              <a:solidFill>
                <a:srgbClr val="666666"/>
              </a:solidFill>
              <a:latin typeface="Calibri" pitchFamily="34" charset="0"/>
            </a:endParaRPr>
          </a:p>
        </p:txBody>
      </p:sp>
      <p:sp>
        <p:nvSpPr>
          <p:cNvPr id="3" name="Espace réservé du pied de page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defRPr/>
            </a:pPr>
            <a:endParaRPr lang="fr-FR" altLang="nl-BE">
              <a:solidFill>
                <a:srgbClr val="666666"/>
              </a:solidFill>
              <a:latin typeface="Calibri" pitchFamily="34" charset="0"/>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Espace réservé du numéro de diapositive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defRPr/>
            </a:pPr>
            <a:fld id="{6859EAED-12EB-49F0-88C7-718CC436FE1C}" type="slidenum">
              <a:rPr lang="fr-FR" altLang="nl-BE">
                <a:latin typeface="Calibri" pitchFamily="34" charset="0"/>
              </a:rPr>
              <a:pPr fontAlgn="base">
                <a:spcBef>
                  <a:spcPct val="0"/>
                </a:spcBef>
                <a:spcAft>
                  <a:spcPct val="0"/>
                </a:spcAft>
                <a:defRPr/>
              </a:pPr>
              <a:t>‹#›</a:t>
            </a:fld>
            <a:endParaRPr lang="fr-FR" altLang="nl-BE">
              <a:latin typeface="Calibri" pitchFamily="34" charset="0"/>
            </a:endParaRPr>
          </a:p>
        </p:txBody>
      </p:sp>
    </p:spTree>
    <p:extLst>
      <p:ext uri="{BB962C8B-B14F-4D97-AF65-F5344CB8AC3E}">
        <p14:creationId xmlns:p14="http://schemas.microsoft.com/office/powerpoint/2010/main" val="3795326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p:transition>
  <p:hf hdr="0" ftr="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57BD2460-485E-4E8C-85A5-621094AAAA07}" type="slidenum">
              <a:rPr lang="fr-BE" altLang="nl-NL">
                <a:solidFill>
                  <a:schemeClr val="tx2"/>
                </a:solidFill>
              </a:rPr>
              <a:pPr/>
              <a:t>1</a:t>
            </a:fld>
            <a:endParaRPr lang="fr-BE" altLang="nl-NL">
              <a:solidFill>
                <a:schemeClr val="tx2"/>
              </a:solidFill>
            </a:endParaRPr>
          </a:p>
        </p:txBody>
      </p:sp>
      <p:sp>
        <p:nvSpPr>
          <p:cNvPr id="6" name="Sous-titre 2"/>
          <p:cNvSpPr txBox="1">
            <a:spLocks/>
          </p:cNvSpPr>
          <p:nvPr/>
        </p:nvSpPr>
        <p:spPr bwMode="auto">
          <a:xfrm>
            <a:off x="864436" y="1944315"/>
            <a:ext cx="712311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rtl="0" eaLnBrk="0" fontAlgn="base" hangingPunct="0">
              <a:spcBef>
                <a:spcPts val="700"/>
              </a:spcBef>
              <a:spcAft>
                <a:spcPct val="0"/>
              </a:spcAft>
              <a:buClr>
                <a:schemeClr val="accent2"/>
              </a:buClr>
              <a:buSzPct val="60000"/>
              <a:buFont typeface="Wingdings" pitchFamily="2" charset="2"/>
              <a:buNone/>
              <a:defRPr sz="2600" kern="1200">
                <a:solidFill>
                  <a:srgbClr val="FFFFFF"/>
                </a:solidFill>
                <a:latin typeface="+mn-lt"/>
                <a:ea typeface="+mn-ea"/>
                <a:cs typeface="+mn-cs"/>
              </a:defRPr>
            </a:lvl1pPr>
            <a:lvl2pPr marL="457200" indent="0" algn="ctr" rtl="0" eaLnBrk="0" fontAlgn="base" hangingPunct="0">
              <a:spcBef>
                <a:spcPts val="550"/>
              </a:spcBef>
              <a:spcAft>
                <a:spcPct val="0"/>
              </a:spcAft>
              <a:buClr>
                <a:schemeClr val="accent1"/>
              </a:buClr>
              <a:buSzPct val="70000"/>
              <a:buFont typeface="Wingdings 2" pitchFamily="18" charset="2"/>
              <a:buNone/>
              <a:defRPr sz="2600" kern="1200">
                <a:solidFill>
                  <a:schemeClr val="tx1"/>
                </a:solidFill>
                <a:latin typeface="+mn-lt"/>
                <a:ea typeface="+mn-ea"/>
                <a:cs typeface="+mn-cs"/>
              </a:defRPr>
            </a:lvl2pPr>
            <a:lvl3pPr marL="914400" indent="0" algn="ctr" rtl="0" eaLnBrk="0" fontAlgn="base" hangingPunct="0">
              <a:spcBef>
                <a:spcPts val="500"/>
              </a:spcBef>
              <a:spcAft>
                <a:spcPct val="0"/>
              </a:spcAft>
              <a:buClr>
                <a:schemeClr val="accent2"/>
              </a:buClr>
              <a:buSzPct val="75000"/>
              <a:buFont typeface="Wingdings" pitchFamily="2" charset="2"/>
              <a:buNone/>
              <a:defRPr sz="2300" kern="1200">
                <a:solidFill>
                  <a:schemeClr val="tx1"/>
                </a:solidFill>
                <a:latin typeface="+mn-lt"/>
                <a:ea typeface="+mn-ea"/>
                <a:cs typeface="+mn-cs"/>
              </a:defRPr>
            </a:lvl3pPr>
            <a:lvl4pPr marL="1371600" indent="0" algn="ctr" rtl="0" eaLnBrk="0" fontAlgn="base" hangingPunct="0">
              <a:spcBef>
                <a:spcPts val="400"/>
              </a:spcBef>
              <a:spcAft>
                <a:spcPct val="0"/>
              </a:spcAft>
              <a:buClr>
                <a:srgbClr val="A5AB81"/>
              </a:buClr>
              <a:buSzPct val="75000"/>
              <a:buFont typeface="Wingdings" pitchFamily="2" charset="2"/>
              <a:buNone/>
              <a:defRPr sz="2000" kern="1200">
                <a:solidFill>
                  <a:schemeClr val="tx1"/>
                </a:solidFill>
                <a:latin typeface="+mn-lt"/>
                <a:ea typeface="+mn-ea"/>
                <a:cs typeface="+mn-cs"/>
              </a:defRPr>
            </a:lvl4pPr>
            <a:lvl5pPr marL="1828800" indent="0" algn="ctr" rtl="0" eaLnBrk="0" fontAlgn="base" hangingPunct="0">
              <a:spcBef>
                <a:spcPts val="400"/>
              </a:spcBef>
              <a:spcAft>
                <a:spcPct val="0"/>
              </a:spcAft>
              <a:buClr>
                <a:srgbClr val="D8B25C"/>
              </a:buClr>
              <a:buSzPct val="65000"/>
              <a:buFont typeface="Wingdings" pitchFamily="2"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eaLnBrk="1" hangingPunct="1"/>
            <a:r>
              <a:rPr lang="fr-BE" altLang="nl-BE" sz="2800" i="1" dirty="0" err="1" smtClean="0">
                <a:solidFill>
                  <a:schemeClr val="tx1"/>
                </a:solidFill>
              </a:rPr>
              <a:t>Een</a:t>
            </a:r>
            <a:r>
              <a:rPr lang="fr-BE" altLang="nl-BE" sz="2800" i="1" dirty="0" smtClean="0">
                <a:solidFill>
                  <a:schemeClr val="tx1"/>
                </a:solidFill>
              </a:rPr>
              <a:t> </a:t>
            </a:r>
            <a:r>
              <a:rPr lang="fr-BE" altLang="nl-BE" sz="2800" i="1" dirty="0" err="1" smtClean="0">
                <a:solidFill>
                  <a:schemeClr val="tx1"/>
                </a:solidFill>
              </a:rPr>
              <a:t>essentiële</a:t>
            </a:r>
            <a:r>
              <a:rPr lang="fr-BE" altLang="nl-BE" sz="2800" i="1" dirty="0" smtClean="0">
                <a:solidFill>
                  <a:schemeClr val="tx1"/>
                </a:solidFill>
              </a:rPr>
              <a:t> </a:t>
            </a:r>
            <a:r>
              <a:rPr lang="fr-BE" altLang="nl-BE" sz="2800" i="1" dirty="0" err="1" smtClean="0">
                <a:solidFill>
                  <a:schemeClr val="tx1"/>
                </a:solidFill>
              </a:rPr>
              <a:t>stap</a:t>
            </a:r>
            <a:r>
              <a:rPr lang="fr-BE" altLang="nl-BE" sz="2800" i="1" dirty="0" smtClean="0">
                <a:solidFill>
                  <a:schemeClr val="tx1"/>
                </a:solidFill>
              </a:rPr>
              <a:t> in </a:t>
            </a:r>
            <a:r>
              <a:rPr lang="fr-BE" altLang="nl-BE" sz="2800" i="1" dirty="0" err="1" smtClean="0">
                <a:solidFill>
                  <a:schemeClr val="tx1"/>
                </a:solidFill>
              </a:rPr>
              <a:t>transfusieveiligheid</a:t>
            </a:r>
            <a:endParaRPr lang="fr-BE" altLang="nl-BE" sz="2800" i="1" dirty="0" smtClean="0">
              <a:solidFill>
                <a:schemeClr val="tx1"/>
              </a:solidFill>
            </a:endParaRPr>
          </a:p>
        </p:txBody>
      </p:sp>
      <p:sp>
        <p:nvSpPr>
          <p:cNvPr id="4" name="Title 3"/>
          <p:cNvSpPr>
            <a:spLocks noGrp="1"/>
          </p:cNvSpPr>
          <p:nvPr>
            <p:ph type="ctrTitle"/>
          </p:nvPr>
        </p:nvSpPr>
        <p:spPr/>
        <p:txBody>
          <a:bodyPr/>
          <a:lstStyle/>
          <a:p>
            <a:r>
              <a:rPr lang="en-US" dirty="0" err="1" smtClean="0"/>
              <a:t>Bloedafname</a:t>
            </a:r>
            <a:r>
              <a:rPr lang="en-US" dirty="0" smtClean="0"/>
              <a:t> </a:t>
            </a:r>
            <a:r>
              <a:rPr lang="nl-BE" dirty="0" smtClean="0"/>
              <a:t>vóór transfusie</a:t>
            </a:r>
            <a:endParaRPr lang="en-US" dirty="0"/>
          </a:p>
        </p:txBody>
      </p:sp>
    </p:spTree>
    <p:extLst>
      <p:ext uri="{BB962C8B-B14F-4D97-AF65-F5344CB8AC3E}">
        <p14:creationId xmlns:p14="http://schemas.microsoft.com/office/powerpoint/2010/main" val="3004696462"/>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41254" y="261258"/>
            <a:ext cx="8153400" cy="990600"/>
          </a:xfrm>
        </p:spPr>
        <p:txBody>
          <a:bodyPr/>
          <a:lstStyle/>
          <a:p>
            <a:pPr lvl="0" eaLnBrk="1" fontAlgn="auto" hangingPunct="1">
              <a:spcBef>
                <a:spcPts val="0"/>
              </a:spcBef>
              <a:spcAft>
                <a:spcPts val="0"/>
              </a:spcAft>
            </a:pPr>
            <a:r>
              <a:rPr lang="nl-BE" sz="3200" i="1" dirty="0" smtClean="0">
                <a:solidFill>
                  <a:schemeClr val="tx1">
                    <a:lumMod val="50000"/>
                    <a:lumOff val="50000"/>
                  </a:schemeClr>
                </a:solidFill>
                <a:ea typeface="+mn-ea"/>
                <a:cs typeface="+mn-cs"/>
              </a:rPr>
              <a:t>5. Controle van identificatie</a:t>
            </a:r>
            <a:endParaRPr lang="nl-BE" sz="3200" i="1" dirty="0">
              <a:solidFill>
                <a:schemeClr val="tx1">
                  <a:lumMod val="50000"/>
                  <a:lumOff val="50000"/>
                </a:schemeClr>
              </a:solidFill>
              <a:ea typeface="+mn-ea"/>
              <a:cs typeface="+mn-cs"/>
            </a:endParaRPr>
          </a:p>
        </p:txBody>
      </p:sp>
      <p:sp>
        <p:nvSpPr>
          <p:cNvPr id="53251" name="Rectangle 3"/>
          <p:cNvSpPr>
            <a:spLocks noGrp="1" noChangeArrowheads="1"/>
          </p:cNvSpPr>
          <p:nvPr>
            <p:ph idx="1"/>
          </p:nvPr>
        </p:nvSpPr>
        <p:spPr>
          <a:xfrm>
            <a:off x="1857356" y="1599506"/>
            <a:ext cx="7000924" cy="5044204"/>
          </a:xfrm>
          <a:extLst/>
        </p:spPr>
        <p:txBody>
          <a:bodyPr rtlCol="0">
            <a:noAutofit/>
          </a:bodyPr>
          <a:lstStyle/>
          <a:p>
            <a:pPr marL="411163" indent="-411163" fontAlgn="auto">
              <a:spcBef>
                <a:spcPts val="600"/>
              </a:spcBef>
              <a:spcAft>
                <a:spcPts val="600"/>
              </a:spcAft>
              <a:buSzPct val="75000"/>
              <a:buFont typeface="Wingdings" pitchFamily="2" charset="2"/>
              <a:buChar char="o"/>
              <a:defRPr/>
            </a:pPr>
            <a:r>
              <a:rPr lang="nl-NL" sz="1800" dirty="0" smtClean="0"/>
              <a:t>De meeste bloedbanken beschikken over </a:t>
            </a:r>
            <a:r>
              <a:rPr lang="nl-NL" sz="1800" b="1" dirty="0" smtClean="0">
                <a:solidFill>
                  <a:srgbClr val="FF00FF"/>
                </a:solidFill>
              </a:rPr>
              <a:t>informaticasystemen</a:t>
            </a:r>
            <a:r>
              <a:rPr lang="nl-NL" sz="1800" dirty="0" smtClean="0"/>
              <a:t> met informatie over de </a:t>
            </a:r>
            <a:r>
              <a:rPr lang="nl-NL" sz="1800" dirty="0" err="1" smtClean="0"/>
              <a:t>immuno</a:t>
            </a:r>
            <a:r>
              <a:rPr lang="nl-NL" sz="1800" dirty="0" smtClean="0"/>
              <a:t>-hematologische historiek van patiënten</a:t>
            </a:r>
            <a:r>
              <a:rPr lang="fr-BE" sz="1800" dirty="0" smtClean="0"/>
              <a:t>.</a:t>
            </a:r>
          </a:p>
          <a:p>
            <a:pPr marL="411163" indent="-411163" fontAlgn="auto">
              <a:spcBef>
                <a:spcPts val="600"/>
              </a:spcBef>
              <a:spcAft>
                <a:spcPts val="600"/>
              </a:spcAft>
              <a:buSzPct val="75000"/>
              <a:buFont typeface="Wingdings" pitchFamily="2" charset="2"/>
              <a:buChar char="o"/>
              <a:defRPr/>
            </a:pPr>
            <a:r>
              <a:rPr lang="fr-BE" sz="1800" dirty="0" err="1" smtClean="0"/>
              <a:t>Het</a:t>
            </a:r>
            <a:r>
              <a:rPr lang="fr-BE" sz="1800" dirty="0" smtClean="0"/>
              <a:t> </a:t>
            </a:r>
            <a:r>
              <a:rPr lang="fr-BE" sz="1800" dirty="0" err="1" smtClean="0"/>
              <a:t>is</a:t>
            </a:r>
            <a:r>
              <a:rPr lang="fr-BE" sz="1800" dirty="0" smtClean="0"/>
              <a:t> </a:t>
            </a:r>
            <a:r>
              <a:rPr lang="fr-BE" sz="1800" dirty="0" err="1" smtClean="0"/>
              <a:t>cruciaal</a:t>
            </a:r>
            <a:r>
              <a:rPr lang="fr-BE" sz="1800" dirty="0" smtClean="0"/>
              <a:t> </a:t>
            </a:r>
            <a:r>
              <a:rPr lang="fr-BE" sz="1800" dirty="0" err="1" smtClean="0"/>
              <a:t>voor</a:t>
            </a:r>
            <a:r>
              <a:rPr lang="fr-BE" sz="1800" dirty="0" smtClean="0"/>
              <a:t> de </a:t>
            </a:r>
            <a:r>
              <a:rPr lang="fr-BE" sz="1800" dirty="0" err="1" smtClean="0"/>
              <a:t>transfusieveiligheid</a:t>
            </a:r>
            <a:r>
              <a:rPr lang="fr-BE" sz="1800" dirty="0" smtClean="0"/>
              <a:t> om </a:t>
            </a:r>
            <a:r>
              <a:rPr lang="fr-BE" sz="1800" b="1" dirty="0" smtClean="0">
                <a:solidFill>
                  <a:srgbClr val="FF00FF"/>
                </a:solidFill>
              </a:rPr>
              <a:t>de </a:t>
            </a:r>
            <a:r>
              <a:rPr lang="fr-BE" sz="1800" b="1" dirty="0" err="1" smtClean="0">
                <a:solidFill>
                  <a:srgbClr val="FF00FF"/>
                </a:solidFill>
              </a:rPr>
              <a:t>historiek</a:t>
            </a:r>
            <a:r>
              <a:rPr lang="fr-BE" sz="1800" b="1" dirty="0" smtClean="0">
                <a:solidFill>
                  <a:srgbClr val="FF00FF"/>
                </a:solidFill>
              </a:rPr>
              <a:t> </a:t>
            </a:r>
            <a:r>
              <a:rPr lang="fr-BE" sz="1800" dirty="0" smtClean="0"/>
              <a:t>te </a:t>
            </a:r>
            <a:r>
              <a:rPr lang="fr-BE" sz="1800" dirty="0" err="1" smtClean="0"/>
              <a:t>kunnen</a:t>
            </a:r>
            <a:r>
              <a:rPr lang="fr-BE" sz="1800" dirty="0" smtClean="0"/>
              <a:t> </a:t>
            </a:r>
            <a:r>
              <a:rPr lang="fr-BE" sz="1800" dirty="0" err="1" smtClean="0"/>
              <a:t>raadplegen</a:t>
            </a:r>
            <a:r>
              <a:rPr lang="fr-BE" sz="1800" dirty="0" smtClean="0"/>
              <a:t> (</a:t>
            </a:r>
            <a:r>
              <a:rPr lang="fr-BE" sz="1800" dirty="0" err="1" smtClean="0"/>
              <a:t>bloedgroep</a:t>
            </a:r>
            <a:r>
              <a:rPr lang="fr-BE" sz="1800" dirty="0" smtClean="0"/>
              <a:t>, </a:t>
            </a:r>
            <a:r>
              <a:rPr lang="fr-BE" sz="1800" dirty="0" err="1" smtClean="0"/>
              <a:t>het</a:t>
            </a:r>
            <a:r>
              <a:rPr lang="fr-BE" sz="1800" dirty="0" smtClean="0"/>
              <a:t> </a:t>
            </a:r>
            <a:r>
              <a:rPr lang="fr-BE" sz="1800" dirty="0" err="1" smtClean="0"/>
              <a:t>erytrocyten</a:t>
            </a:r>
            <a:r>
              <a:rPr lang="fr-BE" sz="1800" dirty="0" smtClean="0"/>
              <a:t> </a:t>
            </a:r>
            <a:r>
              <a:rPr lang="fr-BE" sz="1800" dirty="0" err="1" smtClean="0"/>
              <a:t>fenotype</a:t>
            </a:r>
            <a:r>
              <a:rPr lang="fr-BE" sz="1800" dirty="0" smtClean="0"/>
              <a:t>,  </a:t>
            </a:r>
            <a:r>
              <a:rPr lang="fr-BE" sz="1800" dirty="0" err="1" smtClean="0"/>
              <a:t>het</a:t>
            </a:r>
            <a:r>
              <a:rPr lang="fr-BE" sz="1800" dirty="0" smtClean="0"/>
              <a:t> </a:t>
            </a:r>
            <a:r>
              <a:rPr lang="fr-BE" sz="1800" dirty="0" err="1" smtClean="0"/>
              <a:t>bestaan</a:t>
            </a:r>
            <a:r>
              <a:rPr lang="fr-BE" sz="1800" dirty="0" smtClean="0"/>
              <a:t> van allo-immunisatie, </a:t>
            </a:r>
            <a:r>
              <a:rPr lang="fr-BE" sz="1800" dirty="0" err="1" smtClean="0"/>
              <a:t>het</a:t>
            </a:r>
            <a:r>
              <a:rPr lang="fr-BE" sz="1800" dirty="0" smtClean="0"/>
              <a:t> </a:t>
            </a:r>
            <a:r>
              <a:rPr lang="fr-BE" sz="1800" dirty="0" err="1" smtClean="0"/>
              <a:t>optreden</a:t>
            </a:r>
            <a:r>
              <a:rPr lang="fr-BE" sz="1800" dirty="0" smtClean="0"/>
              <a:t> van </a:t>
            </a:r>
            <a:r>
              <a:rPr lang="fr-BE" sz="1800" dirty="0" err="1" smtClean="0"/>
              <a:t>transfusiereacties</a:t>
            </a:r>
            <a:r>
              <a:rPr lang="fr-BE" sz="1800" dirty="0" smtClean="0"/>
              <a:t>, </a:t>
            </a:r>
            <a:r>
              <a:rPr lang="fr-BE" sz="1800" dirty="0" err="1" smtClean="0"/>
              <a:t>enz</a:t>
            </a:r>
            <a:r>
              <a:rPr lang="fr-BE" sz="1800" dirty="0" smtClean="0"/>
              <a:t>.). </a:t>
            </a:r>
          </a:p>
          <a:p>
            <a:pPr marL="411163" indent="-411163" fontAlgn="auto">
              <a:spcBef>
                <a:spcPts val="600"/>
              </a:spcBef>
              <a:spcAft>
                <a:spcPts val="600"/>
              </a:spcAft>
              <a:buSzPct val="75000"/>
              <a:buFont typeface="Wingdings" pitchFamily="2" charset="2"/>
              <a:buChar char="o"/>
              <a:defRPr/>
            </a:pPr>
            <a:r>
              <a:rPr lang="nl-NL" sz="1800" dirty="0" smtClean="0"/>
              <a:t>Bepaalde gevaarlijke antilichamen kunnen na een tijdje niet meer worden gedetecteerd </a:t>
            </a:r>
            <a:r>
              <a:rPr lang="fr-BE" sz="1800" dirty="0" smtClean="0"/>
              <a:t>(« </a:t>
            </a:r>
            <a:r>
              <a:rPr lang="fr-BE" sz="1800" b="1" i="1" dirty="0" err="1" smtClean="0">
                <a:solidFill>
                  <a:srgbClr val="FF00FF"/>
                </a:solidFill>
              </a:rPr>
              <a:t>eens</a:t>
            </a:r>
            <a:r>
              <a:rPr lang="fr-BE" sz="1800" b="1" i="1" dirty="0" smtClean="0">
                <a:solidFill>
                  <a:srgbClr val="FF00FF"/>
                </a:solidFill>
              </a:rPr>
              <a:t> </a:t>
            </a:r>
            <a:r>
              <a:rPr lang="fr-BE" sz="1800" b="1" i="1" dirty="0" err="1" smtClean="0">
                <a:solidFill>
                  <a:srgbClr val="FF00FF"/>
                </a:solidFill>
              </a:rPr>
              <a:t>een</a:t>
            </a:r>
            <a:r>
              <a:rPr lang="fr-BE" sz="1800" b="1" i="1" dirty="0" smtClean="0">
                <a:solidFill>
                  <a:srgbClr val="FF00FF"/>
                </a:solidFill>
              </a:rPr>
              <a:t> </a:t>
            </a:r>
            <a:r>
              <a:rPr lang="fr-BE" sz="1800" b="1" i="1" dirty="0" err="1" smtClean="0">
                <a:solidFill>
                  <a:srgbClr val="FF00FF"/>
                </a:solidFill>
              </a:rPr>
              <a:t>antilichaam</a:t>
            </a:r>
            <a:r>
              <a:rPr lang="fr-BE" sz="1800" b="1" i="1" dirty="0" smtClean="0">
                <a:solidFill>
                  <a:srgbClr val="FF00FF"/>
                </a:solidFill>
              </a:rPr>
              <a:t>, </a:t>
            </a:r>
            <a:r>
              <a:rPr lang="fr-BE" sz="1800" b="1" i="1" dirty="0" err="1" smtClean="0">
                <a:solidFill>
                  <a:srgbClr val="FF00FF"/>
                </a:solidFill>
              </a:rPr>
              <a:t>altijd</a:t>
            </a:r>
            <a:r>
              <a:rPr lang="fr-BE" sz="1800" b="1" i="1" dirty="0" smtClean="0">
                <a:solidFill>
                  <a:srgbClr val="FF00FF"/>
                </a:solidFill>
              </a:rPr>
              <a:t> </a:t>
            </a:r>
            <a:r>
              <a:rPr lang="fr-BE" sz="1800" b="1" i="1" dirty="0" err="1" smtClean="0">
                <a:solidFill>
                  <a:srgbClr val="FF00FF"/>
                </a:solidFill>
              </a:rPr>
              <a:t>een</a:t>
            </a:r>
            <a:r>
              <a:rPr lang="fr-BE" sz="1800" b="1" i="1" dirty="0" smtClean="0">
                <a:solidFill>
                  <a:srgbClr val="FF00FF"/>
                </a:solidFill>
              </a:rPr>
              <a:t> </a:t>
            </a:r>
            <a:r>
              <a:rPr lang="fr-BE" sz="1800" b="1" i="1" dirty="0" err="1" smtClean="0">
                <a:solidFill>
                  <a:srgbClr val="FF00FF"/>
                </a:solidFill>
              </a:rPr>
              <a:t>antilichaam</a:t>
            </a:r>
            <a:r>
              <a:rPr lang="fr-BE" sz="1800" dirty="0" smtClean="0"/>
              <a:t> ») </a:t>
            </a:r>
            <a:r>
              <a:rPr lang="fr-BE" sz="1800" dirty="0" err="1" smtClean="0"/>
              <a:t>hoewel</a:t>
            </a:r>
            <a:r>
              <a:rPr lang="fr-BE" sz="1800" dirty="0" smtClean="0"/>
              <a:t> </a:t>
            </a:r>
            <a:r>
              <a:rPr lang="fr-BE" sz="1800" dirty="0" err="1" smtClean="0"/>
              <a:t>ze</a:t>
            </a:r>
            <a:r>
              <a:rPr lang="fr-BE" sz="1800" dirty="0" smtClean="0"/>
              <a:t> </a:t>
            </a:r>
            <a:r>
              <a:rPr lang="fr-BE" sz="1800" dirty="0" err="1" smtClean="0"/>
              <a:t>zeer</a:t>
            </a:r>
            <a:r>
              <a:rPr lang="fr-BE" sz="1800" dirty="0" smtClean="0"/>
              <a:t> </a:t>
            </a:r>
            <a:r>
              <a:rPr lang="fr-BE" sz="1800" dirty="0" err="1" smtClean="0"/>
              <a:t>gevaarlijk</a:t>
            </a:r>
            <a:r>
              <a:rPr lang="fr-BE" sz="1800" dirty="0" smtClean="0"/>
              <a:t> </a:t>
            </a:r>
            <a:r>
              <a:rPr lang="fr-BE" sz="1800" dirty="0" err="1" smtClean="0"/>
              <a:t>blijven</a:t>
            </a:r>
            <a:r>
              <a:rPr lang="fr-BE" sz="1800" dirty="0" smtClean="0"/>
              <a:t>. </a:t>
            </a:r>
            <a:r>
              <a:rPr lang="fr-BE" sz="1800" dirty="0" err="1" smtClean="0"/>
              <a:t>Hiermee</a:t>
            </a:r>
            <a:r>
              <a:rPr lang="fr-BE" sz="1800" dirty="0" smtClean="0"/>
              <a:t> </a:t>
            </a:r>
            <a:r>
              <a:rPr lang="fr-BE" sz="1800" dirty="0" err="1" smtClean="0"/>
              <a:t>moet</a:t>
            </a:r>
            <a:r>
              <a:rPr lang="fr-BE" sz="1800" dirty="0" smtClean="0"/>
              <a:t> </a:t>
            </a:r>
            <a:r>
              <a:rPr lang="fr-BE" sz="1800" dirty="0" err="1" smtClean="0"/>
              <a:t>levenslang</a:t>
            </a:r>
            <a:r>
              <a:rPr lang="fr-BE" sz="1800" dirty="0" smtClean="0"/>
              <a:t> </a:t>
            </a:r>
            <a:r>
              <a:rPr lang="fr-BE" sz="1800" dirty="0" err="1" smtClean="0"/>
              <a:t>rekening</a:t>
            </a:r>
            <a:r>
              <a:rPr lang="fr-BE" sz="1800" dirty="0" smtClean="0"/>
              <a:t> </a:t>
            </a:r>
            <a:r>
              <a:rPr lang="fr-BE" sz="1800" dirty="0" err="1" smtClean="0"/>
              <a:t>gehouden</a:t>
            </a:r>
            <a:r>
              <a:rPr lang="fr-BE" sz="1800" dirty="0" smtClean="0"/>
              <a:t> </a:t>
            </a:r>
            <a:r>
              <a:rPr lang="fr-BE" sz="1800" dirty="0" err="1" smtClean="0"/>
              <a:t>worden</a:t>
            </a:r>
            <a:r>
              <a:rPr lang="fr-BE" sz="1800" dirty="0" smtClean="0"/>
              <a:t>.</a:t>
            </a:r>
          </a:p>
          <a:p>
            <a:pPr marL="411163" indent="-411163" fontAlgn="auto">
              <a:spcBef>
                <a:spcPts val="600"/>
              </a:spcBef>
              <a:spcAft>
                <a:spcPts val="600"/>
              </a:spcAft>
              <a:buSzPct val="75000"/>
              <a:buFont typeface="Wingdings" pitchFamily="2" charset="2"/>
              <a:buChar char="o"/>
              <a:defRPr/>
            </a:pPr>
            <a:r>
              <a:rPr lang="nl-NL" sz="1800" dirty="0" smtClean="0"/>
              <a:t>Daarom moeten de identiteit van de transfusiepatiënt zeer zorgvuldig en nauwkeurig vermeld worden op het aanvraagformulier en op de pretransfusie bloedafname.</a:t>
            </a:r>
            <a:endParaRPr lang="fr-BE" sz="1800" dirty="0" smtClean="0"/>
          </a:p>
          <a:p>
            <a:pPr marL="411163" indent="-411163" fontAlgn="auto">
              <a:spcBef>
                <a:spcPts val="600"/>
              </a:spcBef>
              <a:spcAft>
                <a:spcPts val="600"/>
              </a:spcAft>
              <a:buSzPct val="75000"/>
              <a:buFont typeface="Wingdings" pitchFamily="2" charset="2"/>
              <a:buChar char="o"/>
              <a:defRPr/>
            </a:pPr>
            <a:r>
              <a:rPr lang="fr-BE" sz="1800" dirty="0" smtClean="0"/>
              <a:t>De minimum </a:t>
            </a:r>
            <a:r>
              <a:rPr lang="fr-BE" sz="1800" dirty="0" err="1" smtClean="0"/>
              <a:t>vereiste</a:t>
            </a:r>
            <a:r>
              <a:rPr lang="fr-BE" sz="1800" dirty="0" smtClean="0"/>
              <a:t> </a:t>
            </a:r>
            <a:r>
              <a:rPr lang="fr-BE" sz="1800" dirty="0" err="1" smtClean="0"/>
              <a:t>inlichtingen</a:t>
            </a:r>
            <a:r>
              <a:rPr lang="fr-BE" sz="1800" dirty="0" smtClean="0"/>
              <a:t> </a:t>
            </a:r>
            <a:r>
              <a:rPr lang="fr-BE" sz="1800" dirty="0" err="1" smtClean="0"/>
              <a:t>zijn</a:t>
            </a:r>
            <a:r>
              <a:rPr lang="fr-BE" sz="1800" dirty="0" smtClean="0"/>
              <a:t>: </a:t>
            </a:r>
            <a:r>
              <a:rPr lang="fr-BE" sz="1800" b="1" dirty="0" smtClean="0">
                <a:solidFill>
                  <a:srgbClr val="FF00FF"/>
                </a:solidFill>
              </a:rPr>
              <a:t>de NAAM, de VOORNAAM en de GEBOORTEDATUM/</a:t>
            </a:r>
            <a:r>
              <a:rPr lang="fr-BE" sz="1800" b="1" dirty="0" err="1" smtClean="0">
                <a:solidFill>
                  <a:srgbClr val="FF00FF"/>
                </a:solidFill>
              </a:rPr>
              <a:t>dossiernummer</a:t>
            </a:r>
            <a:r>
              <a:rPr lang="fr-BE" sz="1800" dirty="0" smtClean="0">
                <a:solidFill>
                  <a:srgbClr val="FF0000"/>
                </a:solidFill>
              </a:rPr>
              <a:t>.</a:t>
            </a:r>
            <a:endParaRPr lang="fr-FR" sz="1800" dirty="0" smtClean="0">
              <a:solidFill>
                <a:srgbClr val="FF0000"/>
              </a:solidFill>
            </a:endParaRPr>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7E1069E3-4542-4FC0-B41C-EA0C21276072}" type="slidenum">
              <a:rPr lang="fr-FR" altLang="nl-NL">
                <a:solidFill>
                  <a:schemeClr val="tx2"/>
                </a:solidFill>
              </a:rPr>
              <a:pPr/>
              <a:t>10</a:t>
            </a:fld>
            <a:endParaRPr lang="fr-FR" altLang="nl-NL">
              <a:solidFill>
                <a:schemeClr val="tx2"/>
              </a:solidFill>
            </a:endParaRPr>
          </a:p>
        </p:txBody>
      </p:sp>
      <p:pic>
        <p:nvPicPr>
          <p:cNvPr id="5" name="Image 4" descr="DupontetDupond.jpg"/>
          <p:cNvPicPr>
            <a:picLocks noChangeAspect="1"/>
          </p:cNvPicPr>
          <p:nvPr/>
        </p:nvPicPr>
        <p:blipFill>
          <a:blip r:embed="rId2" cstate="print"/>
          <a:stretch>
            <a:fillRect/>
          </a:stretch>
        </p:blipFill>
        <p:spPr>
          <a:xfrm>
            <a:off x="357158" y="4071942"/>
            <a:ext cx="1365504" cy="1524000"/>
          </a:xfrm>
          <a:prstGeom prst="rect">
            <a:avLst/>
          </a:prstGeom>
        </p:spPr>
      </p:pic>
    </p:spTree>
    <p:extLst>
      <p:ext uri="{BB962C8B-B14F-4D97-AF65-F5344CB8AC3E}">
        <p14:creationId xmlns:p14="http://schemas.microsoft.com/office/powerpoint/2010/main" val="363846124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fade">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fade">
                                      <p:cBhvr>
                                        <p:cTn id="17" dur="5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fade">
                                      <p:cBhvr>
                                        <p:cTn id="22" dur="500"/>
                                        <p:tgtEl>
                                          <p:spTgt spid="53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251">
                                            <p:txEl>
                                              <p:pRg st="4" end="4"/>
                                            </p:txEl>
                                          </p:spTgt>
                                        </p:tgtEl>
                                        <p:attrNameLst>
                                          <p:attrName>style.visibility</p:attrName>
                                        </p:attrNameLst>
                                      </p:cBhvr>
                                      <p:to>
                                        <p:strVal val="visible"/>
                                      </p:to>
                                    </p:set>
                                    <p:animEffect transition="in" filter="fade">
                                      <p:cBhvr>
                                        <p:cTn id="32"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6"/>
          <p:cNvSpPr>
            <a:spLocks noGrp="1" noChangeArrowheads="1"/>
          </p:cNvSpPr>
          <p:nvPr>
            <p:ph type="title"/>
          </p:nvPr>
        </p:nvSpPr>
        <p:spPr>
          <a:xfrm>
            <a:off x="843652" y="257857"/>
            <a:ext cx="8153400" cy="990600"/>
          </a:xfrm>
        </p:spPr>
        <p:txBody>
          <a:bodyPr rtlCol="0">
            <a:normAutofit/>
          </a:bodyPr>
          <a:lstStyle/>
          <a:p>
            <a:pPr lvl="0" eaLnBrk="1" fontAlgn="auto" hangingPunct="1">
              <a:spcBef>
                <a:spcPts val="0"/>
              </a:spcBef>
              <a:spcAft>
                <a:spcPts val="0"/>
              </a:spcAft>
            </a:pPr>
            <a:r>
              <a:rPr lang="nl-BE" sz="3200" i="1" dirty="0" smtClean="0">
                <a:solidFill>
                  <a:schemeClr val="tx1">
                    <a:lumMod val="50000"/>
                    <a:lumOff val="50000"/>
                  </a:schemeClr>
                </a:solidFill>
                <a:ea typeface="+mn-ea"/>
                <a:cs typeface="+mn-cs"/>
              </a:rPr>
              <a:t>5. Controle van identificatie</a:t>
            </a:r>
            <a:endParaRPr lang="nl-BE" sz="3200" i="1" dirty="0">
              <a:solidFill>
                <a:schemeClr val="tx1">
                  <a:lumMod val="50000"/>
                  <a:lumOff val="50000"/>
                </a:schemeClr>
              </a:solidFill>
              <a:ea typeface="+mn-ea"/>
              <a:cs typeface="+mn-cs"/>
            </a:endParaRPr>
          </a:p>
        </p:txBody>
      </p:sp>
      <p:sp>
        <p:nvSpPr>
          <p:cNvPr id="11267" name="Rectangle 7"/>
          <p:cNvSpPr>
            <a:spLocks noGrp="1" noChangeArrowheads="1"/>
          </p:cNvSpPr>
          <p:nvPr>
            <p:ph idx="1"/>
          </p:nvPr>
        </p:nvSpPr>
        <p:spPr>
          <a:xfrm>
            <a:off x="4357686" y="1714488"/>
            <a:ext cx="4645025" cy="4714908"/>
          </a:xfrm>
        </p:spPr>
        <p:txBody>
          <a:bodyPr/>
          <a:lstStyle/>
          <a:p>
            <a:pPr>
              <a:lnSpc>
                <a:spcPct val="110000"/>
              </a:lnSpc>
              <a:spcBef>
                <a:spcPct val="0"/>
              </a:spcBef>
              <a:buFont typeface="Wingdings" pitchFamily="2" charset="2"/>
              <a:buNone/>
            </a:pPr>
            <a:r>
              <a:rPr lang="fr-BE" altLang="nl-NL" sz="2400" i="1" dirty="0" err="1" smtClean="0"/>
              <a:t>Positieve</a:t>
            </a:r>
            <a:r>
              <a:rPr lang="fr-BE" altLang="nl-NL" sz="2400" i="1" dirty="0" smtClean="0"/>
              <a:t> </a:t>
            </a:r>
            <a:r>
              <a:rPr lang="fr-BE" altLang="nl-NL" sz="2400" i="1" dirty="0" err="1" smtClean="0"/>
              <a:t>identificatie</a:t>
            </a:r>
            <a:r>
              <a:rPr lang="fr-BE" altLang="nl-NL" sz="2400" i="1" dirty="0" smtClean="0"/>
              <a:t> </a:t>
            </a:r>
            <a:r>
              <a:rPr lang="fr-BE" altLang="nl-NL" sz="2000" i="1" dirty="0" smtClean="0"/>
              <a:t>=</a:t>
            </a:r>
          </a:p>
          <a:p>
            <a:pPr>
              <a:lnSpc>
                <a:spcPct val="110000"/>
              </a:lnSpc>
              <a:spcBef>
                <a:spcPct val="0"/>
              </a:spcBef>
            </a:pPr>
            <a:r>
              <a:rPr lang="fr-BE" altLang="nl-NL" sz="1800" dirty="0" err="1" smtClean="0"/>
              <a:t>ga</a:t>
            </a:r>
            <a:r>
              <a:rPr lang="fr-BE" altLang="nl-NL" sz="1800" dirty="0" smtClean="0"/>
              <a:t> </a:t>
            </a:r>
            <a:r>
              <a:rPr lang="fr-BE" altLang="nl-NL" sz="1800" dirty="0" err="1" smtClean="0"/>
              <a:t>naar</a:t>
            </a:r>
            <a:r>
              <a:rPr lang="fr-BE" altLang="nl-NL" sz="1800" dirty="0" smtClean="0"/>
              <a:t> </a:t>
            </a:r>
            <a:r>
              <a:rPr lang="fr-BE" altLang="nl-NL" sz="1800" dirty="0" err="1" smtClean="0"/>
              <a:t>het</a:t>
            </a:r>
            <a:r>
              <a:rPr lang="fr-BE" altLang="nl-NL" sz="1800" dirty="0" smtClean="0"/>
              <a:t> </a:t>
            </a:r>
            <a:r>
              <a:rPr lang="fr-BE" altLang="nl-NL" sz="1800" dirty="0" err="1" smtClean="0"/>
              <a:t>bed</a:t>
            </a:r>
            <a:r>
              <a:rPr lang="fr-BE" altLang="nl-NL" sz="1800" dirty="0" smtClean="0"/>
              <a:t> van de </a:t>
            </a:r>
            <a:r>
              <a:rPr lang="fr-BE" altLang="nl-NL" sz="1800" dirty="0" err="1" smtClean="0"/>
              <a:t>patiënt</a:t>
            </a:r>
            <a:r>
              <a:rPr lang="fr-BE" altLang="nl-NL" sz="1800" dirty="0" smtClean="0"/>
              <a:t> met </a:t>
            </a:r>
            <a:r>
              <a:rPr lang="fr-BE" altLang="nl-NL" sz="1800" dirty="0" err="1" smtClean="0"/>
              <a:t>bloedtubes</a:t>
            </a:r>
            <a:r>
              <a:rPr lang="fr-BE" altLang="nl-NL" sz="1800" dirty="0" smtClean="0"/>
              <a:t> en  </a:t>
            </a:r>
            <a:r>
              <a:rPr lang="fr-BE" altLang="nl-NL" sz="1800" dirty="0" err="1" smtClean="0"/>
              <a:t>etiketten</a:t>
            </a:r>
            <a:endParaRPr lang="fr-BE" altLang="nl-NL" sz="1600" dirty="0" smtClean="0"/>
          </a:p>
          <a:p>
            <a:pPr>
              <a:lnSpc>
                <a:spcPct val="110000"/>
              </a:lnSpc>
              <a:spcBef>
                <a:spcPct val="0"/>
              </a:spcBef>
            </a:pPr>
            <a:r>
              <a:rPr lang="fr-BE" altLang="nl-NL" sz="1800" dirty="0" err="1" smtClean="0"/>
              <a:t>vraag</a:t>
            </a:r>
            <a:r>
              <a:rPr lang="fr-BE" altLang="nl-NL" sz="1800" dirty="0" smtClean="0"/>
              <a:t> om </a:t>
            </a:r>
            <a:r>
              <a:rPr lang="fr-BE" altLang="nl-NL" sz="1800" dirty="0" err="1" smtClean="0"/>
              <a:t>duidelijk</a:t>
            </a:r>
            <a:r>
              <a:rPr lang="fr-BE" altLang="nl-NL" sz="1800" dirty="0" smtClean="0"/>
              <a:t> </a:t>
            </a:r>
            <a:r>
              <a:rPr lang="fr-BE" altLang="nl-NL" sz="1800" dirty="0" err="1" smtClean="0"/>
              <a:t>zijn</a:t>
            </a:r>
            <a:r>
              <a:rPr lang="fr-BE" altLang="nl-NL" sz="1800" dirty="0" smtClean="0"/>
              <a:t> </a:t>
            </a:r>
            <a:r>
              <a:rPr lang="fr-BE" altLang="nl-NL" sz="1800" dirty="0" err="1" smtClean="0"/>
              <a:t>naam</a:t>
            </a:r>
            <a:r>
              <a:rPr lang="fr-BE" altLang="nl-NL" sz="1800" dirty="0" smtClean="0"/>
              <a:t>, </a:t>
            </a:r>
            <a:r>
              <a:rPr lang="fr-BE" altLang="nl-NL" sz="1800" dirty="0" err="1" smtClean="0"/>
              <a:t>voornaam</a:t>
            </a:r>
            <a:r>
              <a:rPr lang="fr-BE" altLang="nl-NL" sz="1800" dirty="0" smtClean="0"/>
              <a:t> en </a:t>
            </a:r>
            <a:r>
              <a:rPr lang="fr-BE" altLang="nl-NL" sz="1800" dirty="0" err="1" smtClean="0"/>
              <a:t>geboortedatum</a:t>
            </a:r>
            <a:r>
              <a:rPr lang="fr-BE" altLang="nl-NL" sz="1800" dirty="0" smtClean="0"/>
              <a:t> te </a:t>
            </a:r>
            <a:r>
              <a:rPr lang="fr-BE" altLang="nl-NL" sz="1800" dirty="0" err="1" smtClean="0"/>
              <a:t>zeggen</a:t>
            </a:r>
            <a:endParaRPr lang="fr-BE" altLang="nl-NL" sz="1800" dirty="0" smtClean="0"/>
          </a:p>
          <a:p>
            <a:pPr>
              <a:lnSpc>
                <a:spcPct val="110000"/>
              </a:lnSpc>
              <a:spcBef>
                <a:spcPct val="0"/>
              </a:spcBef>
            </a:pPr>
            <a:endParaRPr lang="fr-BE" altLang="nl-NL" sz="1800" dirty="0" smtClean="0"/>
          </a:p>
          <a:p>
            <a:pPr>
              <a:lnSpc>
                <a:spcPct val="110000"/>
              </a:lnSpc>
              <a:spcBef>
                <a:spcPct val="0"/>
              </a:spcBef>
            </a:pPr>
            <a:r>
              <a:rPr lang="fr-BE" altLang="nl-NL" sz="1600" i="1" dirty="0" err="1" smtClean="0"/>
              <a:t>vraag</a:t>
            </a:r>
            <a:r>
              <a:rPr lang="fr-BE" altLang="nl-NL" sz="1600" i="1" dirty="0" smtClean="0"/>
              <a:t> niet « </a:t>
            </a:r>
            <a:r>
              <a:rPr lang="fr-BE" altLang="nl-NL" sz="1600" i="1" dirty="0" err="1" smtClean="0"/>
              <a:t>Bent</a:t>
            </a:r>
            <a:r>
              <a:rPr lang="fr-BE" altLang="nl-NL" sz="1600" i="1" dirty="0" smtClean="0"/>
              <a:t> u </a:t>
            </a:r>
            <a:r>
              <a:rPr lang="fr-BE" altLang="nl-NL" sz="1600" i="1" dirty="0" err="1" smtClean="0"/>
              <a:t>meneer</a:t>
            </a:r>
            <a:r>
              <a:rPr lang="fr-BE" altLang="nl-NL" sz="1600" i="1" dirty="0" smtClean="0"/>
              <a:t> …? » </a:t>
            </a:r>
            <a:r>
              <a:rPr lang="fr-BE" altLang="nl-NL" sz="1600" i="1" dirty="0" err="1" smtClean="0"/>
              <a:t>want</a:t>
            </a:r>
            <a:r>
              <a:rPr lang="fr-BE" altLang="nl-NL" sz="1600" i="1" dirty="0" smtClean="0"/>
              <a:t> </a:t>
            </a:r>
            <a:r>
              <a:rPr lang="fr-BE" altLang="nl-NL" sz="1600" i="1" dirty="0" err="1" smtClean="0"/>
              <a:t>als</a:t>
            </a:r>
            <a:r>
              <a:rPr lang="fr-BE" altLang="nl-NL" sz="1600" i="1" dirty="0" smtClean="0"/>
              <a:t> de </a:t>
            </a:r>
            <a:r>
              <a:rPr lang="fr-BE" altLang="nl-NL" sz="1600" i="1" dirty="0" err="1" smtClean="0"/>
              <a:t>patiënt</a:t>
            </a:r>
            <a:r>
              <a:rPr lang="fr-BE" altLang="nl-NL" sz="1600" i="1" dirty="0" smtClean="0"/>
              <a:t> de </a:t>
            </a:r>
            <a:r>
              <a:rPr lang="fr-BE" altLang="nl-NL" sz="1600" i="1" dirty="0" err="1" smtClean="0"/>
              <a:t>vraag</a:t>
            </a:r>
            <a:r>
              <a:rPr lang="fr-BE" altLang="nl-NL" sz="1600" i="1" dirty="0" smtClean="0"/>
              <a:t> niet </a:t>
            </a:r>
            <a:r>
              <a:rPr lang="fr-BE" altLang="nl-NL" sz="1600" i="1" dirty="0" err="1" smtClean="0"/>
              <a:t>begrijpt</a:t>
            </a:r>
            <a:r>
              <a:rPr lang="fr-BE" altLang="nl-NL" sz="1600" i="1" dirty="0" smtClean="0"/>
              <a:t>, </a:t>
            </a:r>
            <a:r>
              <a:rPr lang="fr-BE" altLang="nl-NL" sz="1600" i="1" dirty="0" err="1" smtClean="0"/>
              <a:t>riskeert</a:t>
            </a:r>
            <a:r>
              <a:rPr lang="fr-BE" altLang="nl-NL" sz="1600" i="1" dirty="0" smtClean="0"/>
              <a:t> u </a:t>
            </a:r>
            <a:r>
              <a:rPr lang="fr-BE" altLang="nl-NL" sz="1600" i="1" dirty="0" err="1" smtClean="0"/>
              <a:t>dat</a:t>
            </a:r>
            <a:r>
              <a:rPr lang="fr-BE" altLang="nl-NL" sz="1600" i="1" dirty="0" smtClean="0"/>
              <a:t> </a:t>
            </a:r>
            <a:r>
              <a:rPr lang="fr-BE" altLang="nl-NL" sz="1600" i="1" dirty="0" err="1" smtClean="0"/>
              <a:t>hij</a:t>
            </a:r>
            <a:r>
              <a:rPr lang="fr-BE" altLang="nl-NL" sz="1600" i="1" dirty="0" smtClean="0"/>
              <a:t> </a:t>
            </a:r>
            <a:r>
              <a:rPr lang="fr-BE" altLang="nl-NL" sz="1600" i="1" dirty="0" err="1" smtClean="0"/>
              <a:t>antwoordt</a:t>
            </a:r>
            <a:r>
              <a:rPr lang="fr-BE" altLang="nl-NL" sz="1600" i="1" dirty="0" smtClean="0"/>
              <a:t> met « </a:t>
            </a:r>
            <a:r>
              <a:rPr lang="fr-BE" altLang="nl-NL" sz="1600" i="1" dirty="0" err="1" smtClean="0"/>
              <a:t>ja</a:t>
            </a:r>
            <a:r>
              <a:rPr lang="fr-BE" altLang="nl-NL" sz="1600" i="1" dirty="0" smtClean="0"/>
              <a:t> » </a:t>
            </a:r>
            <a:r>
              <a:rPr lang="fr-BE" altLang="nl-NL" sz="1600" i="1" dirty="0" err="1" smtClean="0"/>
              <a:t>uit</a:t>
            </a:r>
            <a:r>
              <a:rPr lang="fr-BE" altLang="nl-NL" sz="1600" i="1" dirty="0" smtClean="0"/>
              <a:t> </a:t>
            </a:r>
            <a:r>
              <a:rPr lang="fr-BE" altLang="nl-NL" sz="1600" i="1" dirty="0" err="1" smtClean="0"/>
              <a:t>beleefdheid</a:t>
            </a:r>
            <a:r>
              <a:rPr lang="fr-BE" altLang="nl-NL" sz="1600" i="1" dirty="0" smtClean="0"/>
              <a:t>.</a:t>
            </a:r>
          </a:p>
          <a:p>
            <a:pPr marL="0" indent="0">
              <a:lnSpc>
                <a:spcPct val="110000"/>
              </a:lnSpc>
              <a:spcBef>
                <a:spcPct val="0"/>
              </a:spcBef>
              <a:buNone/>
            </a:pPr>
            <a:endParaRPr lang="fr-BE" altLang="nl-NL" sz="1600" i="1" dirty="0">
              <a:solidFill>
                <a:srgbClr val="FFFF00"/>
              </a:solidFill>
            </a:endParaRPr>
          </a:p>
          <a:p>
            <a:pPr marL="0" indent="0">
              <a:lnSpc>
                <a:spcPct val="110000"/>
              </a:lnSpc>
              <a:spcBef>
                <a:spcPct val="0"/>
              </a:spcBef>
              <a:buNone/>
            </a:pPr>
            <a:r>
              <a:rPr lang="fr-BE" altLang="nl-NL" sz="2000" i="1" dirty="0" err="1" smtClean="0"/>
              <a:t>Bloedafname</a:t>
            </a:r>
            <a:endParaRPr lang="fr-BE" altLang="nl-NL" sz="2000" i="1" dirty="0" smtClean="0"/>
          </a:p>
          <a:p>
            <a:pPr>
              <a:lnSpc>
                <a:spcPct val="110000"/>
              </a:lnSpc>
              <a:spcBef>
                <a:spcPct val="0"/>
              </a:spcBef>
            </a:pPr>
            <a:r>
              <a:rPr lang="nl-NL" altLang="nl-NL" sz="1800" dirty="0" smtClean="0"/>
              <a:t>controleer  of de informatie op de etiketten overeenstemt met die op het aanvraagformulier </a:t>
            </a:r>
          </a:p>
          <a:p>
            <a:pPr>
              <a:lnSpc>
                <a:spcPct val="110000"/>
              </a:lnSpc>
              <a:spcBef>
                <a:spcPct val="0"/>
              </a:spcBef>
            </a:pPr>
            <a:r>
              <a:rPr lang="fr-BE" altLang="nl-NL" sz="1800" dirty="0" smtClean="0"/>
              <a:t>label de </a:t>
            </a:r>
            <a:r>
              <a:rPr lang="fr-BE" altLang="nl-NL" sz="1800" dirty="0" err="1" smtClean="0"/>
              <a:t>gevulde</a:t>
            </a:r>
            <a:r>
              <a:rPr lang="fr-BE" altLang="nl-NL" sz="1800" dirty="0" smtClean="0"/>
              <a:t> tubes met het correcte </a:t>
            </a:r>
            <a:r>
              <a:rPr lang="fr-BE" altLang="nl-NL" sz="1800" dirty="0" err="1" smtClean="0"/>
              <a:t>etiket</a:t>
            </a:r>
            <a:endParaRPr lang="fr-BE" altLang="nl-NL" sz="1800" dirty="0" smtClean="0"/>
          </a:p>
          <a:p>
            <a:pPr>
              <a:lnSpc>
                <a:spcPct val="110000"/>
              </a:lnSpc>
              <a:spcBef>
                <a:spcPct val="0"/>
              </a:spcBef>
            </a:pPr>
            <a:endParaRPr lang="fr-BE" altLang="nl-NL" sz="1800" dirty="0" smtClean="0"/>
          </a:p>
          <a:p>
            <a:pPr>
              <a:lnSpc>
                <a:spcPct val="110000"/>
              </a:lnSpc>
              <a:spcBef>
                <a:spcPct val="0"/>
              </a:spcBef>
            </a:pPr>
            <a:endParaRPr lang="fr-BE" altLang="nl-NL" sz="1800" dirty="0" smtClean="0"/>
          </a:p>
          <a:p>
            <a:pPr>
              <a:lnSpc>
                <a:spcPct val="110000"/>
              </a:lnSpc>
              <a:spcBef>
                <a:spcPct val="0"/>
              </a:spcBef>
            </a:pPr>
            <a:endParaRPr lang="fr-BE" altLang="nl-NL" sz="1800" dirty="0" smtClean="0"/>
          </a:p>
          <a:p>
            <a:pPr>
              <a:lnSpc>
                <a:spcPct val="110000"/>
              </a:lnSpc>
              <a:spcBef>
                <a:spcPct val="0"/>
              </a:spcBef>
            </a:pPr>
            <a:endParaRPr lang="fr-FR" altLang="nl-NL" sz="1800" dirty="0" smtClean="0"/>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F2CD83FA-56E6-4637-950D-6FBB909C3845}" type="slidenum">
              <a:rPr lang="fr-FR" altLang="nl-NL">
                <a:solidFill>
                  <a:schemeClr val="tx2"/>
                </a:solidFill>
              </a:rPr>
              <a:pPr/>
              <a:t>11</a:t>
            </a:fld>
            <a:endParaRPr lang="fr-FR" altLang="nl-NL">
              <a:solidFill>
                <a:schemeClr val="tx2"/>
              </a:solidFill>
            </a:endParaRPr>
          </a:p>
        </p:txBody>
      </p:sp>
      <p:sp>
        <p:nvSpPr>
          <p:cNvPr id="11269" name="Rectangle 2"/>
          <p:cNvSpPr>
            <a:spLocks noChangeArrowheads="1"/>
          </p:cNvSpPr>
          <p:nvPr/>
        </p:nvSpPr>
        <p:spPr bwMode="auto">
          <a:xfrm>
            <a:off x="500063" y="2000250"/>
            <a:ext cx="374491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p>
            <a:pPr eaLnBrk="1" hangingPunct="1"/>
            <a:endParaRPr lang="en-US" altLang="nl-NL"/>
          </a:p>
        </p:txBody>
      </p:sp>
      <p:pic>
        <p:nvPicPr>
          <p:cNvPr id="11270" name="Picture 3" descr="D:\D-Mes Documents\Catherine\images\mala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727" y="2255557"/>
            <a:ext cx="2148557" cy="196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Bulle ronde 15"/>
          <p:cNvSpPr/>
          <p:nvPr/>
        </p:nvSpPr>
        <p:spPr>
          <a:xfrm>
            <a:off x="2285984" y="1643050"/>
            <a:ext cx="2071688" cy="785812"/>
          </a:xfrm>
          <a:prstGeom prst="wedgeEllipseCallout">
            <a:avLst>
              <a:gd name="adj1" fmla="val -68299"/>
              <a:gd name="adj2" fmla="val 9217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BE" sz="1400" dirty="0" err="1">
                <a:solidFill>
                  <a:schemeClr val="tx1"/>
                </a:solidFill>
              </a:rPr>
              <a:t>Ik</a:t>
            </a:r>
            <a:r>
              <a:rPr lang="fr-BE" sz="1400" dirty="0">
                <a:solidFill>
                  <a:schemeClr val="tx1"/>
                </a:solidFill>
              </a:rPr>
              <a:t> ben</a:t>
            </a:r>
          </a:p>
          <a:p>
            <a:pPr algn="ctr" eaLnBrk="1" fontAlgn="auto" hangingPunct="1">
              <a:spcBef>
                <a:spcPts val="0"/>
              </a:spcBef>
              <a:spcAft>
                <a:spcPts val="0"/>
              </a:spcAft>
              <a:defRPr/>
            </a:pPr>
            <a:r>
              <a:rPr lang="fr-BE" sz="1400" dirty="0">
                <a:solidFill>
                  <a:schemeClr val="tx1"/>
                </a:solidFill>
              </a:rPr>
              <a:t>Georges </a:t>
            </a:r>
            <a:r>
              <a:rPr lang="fr-BE" sz="1400" dirty="0" err="1">
                <a:solidFill>
                  <a:schemeClr val="tx1"/>
                </a:solidFill>
              </a:rPr>
              <a:t>Klounet</a:t>
            </a:r>
            <a:endParaRPr lang="fr-BE" sz="1400" dirty="0">
              <a:solidFill>
                <a:schemeClr val="tx1"/>
              </a:solidFill>
            </a:endParaRPr>
          </a:p>
          <a:p>
            <a:pPr algn="ctr" eaLnBrk="1" fontAlgn="auto" hangingPunct="1">
              <a:spcBef>
                <a:spcPts val="0"/>
              </a:spcBef>
              <a:spcAft>
                <a:spcPts val="0"/>
              </a:spcAft>
              <a:defRPr/>
            </a:pPr>
            <a:r>
              <a:rPr lang="fr-BE" sz="1400" dirty="0">
                <a:solidFill>
                  <a:schemeClr val="tx1"/>
                </a:solidFill>
              </a:rPr>
              <a:t>°23/04/1952</a:t>
            </a:r>
            <a:endParaRPr lang="fr-BE" sz="1600" dirty="0">
              <a:solidFill>
                <a:schemeClr val="tx1"/>
              </a:solidFill>
            </a:endParaRPr>
          </a:p>
        </p:txBody>
      </p:sp>
      <p:pic>
        <p:nvPicPr>
          <p:cNvPr id="11272" name="Image 16" descr="tubes EDT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2266" y="4760878"/>
            <a:ext cx="1047019" cy="145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51" t="-246" r="651" b="-246"/>
          <a:stretch/>
        </p:blipFill>
        <p:spPr>
          <a:xfrm>
            <a:off x="880509" y="4760879"/>
            <a:ext cx="1090452" cy="1454193"/>
          </a:xfrm>
          <a:prstGeom prst="rect">
            <a:avLst/>
          </a:prstGeom>
        </p:spPr>
      </p:pic>
    </p:spTree>
    <p:extLst>
      <p:ext uri="{BB962C8B-B14F-4D97-AF65-F5344CB8AC3E}">
        <p14:creationId xmlns:p14="http://schemas.microsoft.com/office/powerpoint/2010/main" val="1462084191"/>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571472" y="1785926"/>
            <a:ext cx="3571900" cy="3429024"/>
          </a:xfrm>
          <a:prstGeom prst="round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BE"/>
          </a:p>
        </p:txBody>
      </p:sp>
      <p:sp>
        <p:nvSpPr>
          <p:cNvPr id="8197" name="Rectangle 6"/>
          <p:cNvSpPr>
            <a:spLocks noGrp="1" noChangeArrowheads="1"/>
          </p:cNvSpPr>
          <p:nvPr>
            <p:ph type="title"/>
          </p:nvPr>
        </p:nvSpPr>
        <p:spPr>
          <a:xfrm>
            <a:off x="845040" y="257857"/>
            <a:ext cx="8153400" cy="990600"/>
          </a:xfrm>
        </p:spPr>
        <p:txBody>
          <a:bodyPr rtlCol="0">
            <a:normAutofit/>
          </a:bodyPr>
          <a:lstStyle/>
          <a:p>
            <a:pPr lvl="0" eaLnBrk="1" fontAlgn="auto" hangingPunct="1">
              <a:spcBef>
                <a:spcPts val="0"/>
              </a:spcBef>
              <a:spcAft>
                <a:spcPts val="0"/>
              </a:spcAft>
            </a:pPr>
            <a:r>
              <a:rPr lang="nl-BE" sz="3200" i="1" dirty="0" smtClean="0">
                <a:solidFill>
                  <a:schemeClr val="tx1">
                    <a:lumMod val="50000"/>
                    <a:lumOff val="50000"/>
                  </a:schemeClr>
                </a:solidFill>
                <a:ea typeface="+mn-ea"/>
                <a:cs typeface="+mn-cs"/>
              </a:rPr>
              <a:t>5. Controle van identificatie</a:t>
            </a:r>
            <a:endParaRPr lang="nl-BE" sz="3200" i="1" dirty="0">
              <a:solidFill>
                <a:schemeClr val="tx1">
                  <a:lumMod val="50000"/>
                  <a:lumOff val="50000"/>
                </a:schemeClr>
              </a:solidFill>
              <a:ea typeface="+mn-ea"/>
              <a:cs typeface="+mn-cs"/>
            </a:endParaRPr>
          </a:p>
        </p:txBody>
      </p:sp>
      <p:sp>
        <p:nvSpPr>
          <p:cNvPr id="8198" name="Rectangle 7"/>
          <p:cNvSpPr>
            <a:spLocks noGrp="1" noChangeArrowheads="1"/>
          </p:cNvSpPr>
          <p:nvPr>
            <p:ph idx="1"/>
          </p:nvPr>
        </p:nvSpPr>
        <p:spPr>
          <a:xfrm>
            <a:off x="4356100" y="1700213"/>
            <a:ext cx="4645025" cy="4729162"/>
          </a:xfrm>
        </p:spPr>
        <p:txBody>
          <a:bodyPr rtlCol="0">
            <a:noAutofit/>
          </a:bodyPr>
          <a:lstStyle/>
          <a:p>
            <a:pPr marL="411480" fontAlgn="auto">
              <a:spcBef>
                <a:spcPct val="0"/>
              </a:spcBef>
              <a:spcAft>
                <a:spcPts val="0"/>
              </a:spcAft>
              <a:buSzPct val="100000"/>
              <a:buFont typeface="Wingdings" pitchFamily="2" charset="2"/>
              <a:buChar char="o"/>
              <a:defRPr/>
            </a:pPr>
            <a:r>
              <a:rPr lang="fr-BE" sz="1800" dirty="0" smtClean="0"/>
              <a:t>De </a:t>
            </a:r>
            <a:r>
              <a:rPr lang="fr-BE" sz="1800" dirty="0" err="1" smtClean="0"/>
              <a:t>bloedbank</a:t>
            </a:r>
            <a:r>
              <a:rPr lang="fr-BE" sz="1800" dirty="0" smtClean="0"/>
              <a:t> </a:t>
            </a:r>
            <a:r>
              <a:rPr lang="fr-BE" sz="1800" dirty="0" err="1" smtClean="0"/>
              <a:t>dient</a:t>
            </a:r>
            <a:r>
              <a:rPr lang="fr-BE" sz="1800" dirty="0" smtClean="0"/>
              <a:t> MINSTENS te </a:t>
            </a:r>
            <a:r>
              <a:rPr lang="fr-BE" sz="1800" dirty="0" err="1" smtClean="0"/>
              <a:t>beschikken</a:t>
            </a:r>
            <a:r>
              <a:rPr lang="fr-BE" sz="1800" dirty="0" smtClean="0"/>
              <a:t> over:</a:t>
            </a:r>
          </a:p>
          <a:p>
            <a:pPr marL="411480" fontAlgn="auto">
              <a:spcBef>
                <a:spcPct val="0"/>
              </a:spcBef>
              <a:spcAft>
                <a:spcPts val="0"/>
              </a:spcAft>
              <a:buSzPct val="100000"/>
              <a:buFont typeface="Wingdings" pitchFamily="2" charset="2"/>
              <a:buChar char="o"/>
              <a:defRPr/>
            </a:pPr>
            <a:endParaRPr lang="fr-BE" sz="1800" dirty="0" smtClean="0"/>
          </a:p>
          <a:p>
            <a:pPr marL="996696" lvl="2" fontAlgn="auto">
              <a:spcBef>
                <a:spcPct val="0"/>
              </a:spcBef>
              <a:spcAft>
                <a:spcPts val="0"/>
              </a:spcAft>
              <a:buSzPct val="100000"/>
              <a:buNone/>
              <a:defRPr/>
            </a:pPr>
            <a:r>
              <a:rPr lang="fr-BE" sz="1600" b="1" i="1" dirty="0" smtClean="0"/>
              <a:t>NAAM</a:t>
            </a:r>
          </a:p>
          <a:p>
            <a:pPr marL="996696" lvl="2" fontAlgn="auto">
              <a:spcBef>
                <a:spcPct val="0"/>
              </a:spcBef>
              <a:spcAft>
                <a:spcPts val="0"/>
              </a:spcAft>
              <a:buSzPct val="100000"/>
              <a:buNone/>
              <a:defRPr/>
            </a:pPr>
            <a:r>
              <a:rPr lang="fr-BE" sz="1600" b="1" i="1" dirty="0" smtClean="0"/>
              <a:t>VOORNAAM</a:t>
            </a:r>
          </a:p>
          <a:p>
            <a:pPr marL="996696" lvl="2" fontAlgn="auto">
              <a:spcBef>
                <a:spcPct val="0"/>
              </a:spcBef>
              <a:spcAft>
                <a:spcPts val="0"/>
              </a:spcAft>
              <a:buSzPct val="100000"/>
              <a:buNone/>
              <a:defRPr/>
            </a:pPr>
            <a:r>
              <a:rPr lang="fr-BE" sz="1600" b="1" i="1" dirty="0" smtClean="0"/>
              <a:t>GEBOORTEDATUM van de </a:t>
            </a:r>
            <a:r>
              <a:rPr lang="fr-BE" sz="1600" b="1" i="1" dirty="0" err="1" smtClean="0"/>
              <a:t>patiënt</a:t>
            </a:r>
            <a:endParaRPr lang="fr-BE" sz="1600" b="1" i="1" dirty="0" smtClean="0"/>
          </a:p>
          <a:p>
            <a:pPr marL="411480" fontAlgn="auto">
              <a:spcBef>
                <a:spcPct val="0"/>
              </a:spcBef>
              <a:spcAft>
                <a:spcPts val="0"/>
              </a:spcAft>
              <a:buSzPct val="100000"/>
              <a:buFont typeface="Wingdings" pitchFamily="2" charset="2"/>
              <a:buChar char="o"/>
              <a:defRPr/>
            </a:pPr>
            <a:endParaRPr lang="fr-BE" sz="1800" dirty="0" smtClean="0"/>
          </a:p>
          <a:p>
            <a:pPr marL="411480" fontAlgn="auto">
              <a:spcBef>
                <a:spcPct val="0"/>
              </a:spcBef>
              <a:spcAft>
                <a:spcPts val="0"/>
              </a:spcAft>
              <a:buSzPct val="100000"/>
              <a:buFont typeface="Wingdings" pitchFamily="2" charset="2"/>
              <a:buChar char="o"/>
              <a:defRPr/>
            </a:pPr>
            <a:r>
              <a:rPr lang="nl-NL" sz="1800" dirty="0" smtClean="0"/>
              <a:t>Een etiket met barcode zonder vermelding van deze informatie is niet aanvaardbaar</a:t>
            </a:r>
            <a:r>
              <a:rPr lang="fr-BE" sz="1800" dirty="0" smtClean="0"/>
              <a:t>.</a:t>
            </a:r>
          </a:p>
          <a:p>
            <a:pPr marL="411480" fontAlgn="auto">
              <a:spcBef>
                <a:spcPct val="0"/>
              </a:spcBef>
              <a:spcAft>
                <a:spcPts val="0"/>
              </a:spcAft>
              <a:buSzPct val="100000"/>
              <a:buFont typeface="Wingdings" pitchFamily="2" charset="2"/>
              <a:buChar char="o"/>
              <a:defRPr/>
            </a:pPr>
            <a:endParaRPr lang="fr-BE" sz="1800" dirty="0" smtClean="0"/>
          </a:p>
          <a:p>
            <a:pPr marL="411480" fontAlgn="auto">
              <a:spcBef>
                <a:spcPct val="0"/>
              </a:spcBef>
              <a:spcAft>
                <a:spcPts val="0"/>
              </a:spcAft>
              <a:buSzPct val="100000"/>
              <a:buFont typeface="Wingdings" pitchFamily="2" charset="2"/>
              <a:buChar char="o"/>
              <a:defRPr/>
            </a:pPr>
            <a:r>
              <a:rPr lang="fr-BE" sz="1800" dirty="0" err="1" smtClean="0"/>
              <a:t>Eveneens</a:t>
            </a:r>
            <a:r>
              <a:rPr lang="fr-BE" sz="1800" dirty="0" smtClean="0"/>
              <a:t> </a:t>
            </a:r>
            <a:r>
              <a:rPr lang="fr-BE" sz="1800" dirty="0" err="1" smtClean="0"/>
              <a:t>geen</a:t>
            </a:r>
            <a:r>
              <a:rPr lang="fr-BE" sz="1800" dirty="0" smtClean="0"/>
              <a:t> </a:t>
            </a:r>
            <a:r>
              <a:rPr lang="fr-BE" sz="1800" dirty="0" err="1" smtClean="0"/>
              <a:t>doorhalingen</a:t>
            </a:r>
            <a:r>
              <a:rPr lang="fr-BE" sz="1800" dirty="0" smtClean="0"/>
              <a:t>, </a:t>
            </a:r>
            <a:r>
              <a:rPr lang="fr-BE" sz="1800" dirty="0" err="1" smtClean="0"/>
              <a:t>geen</a:t>
            </a:r>
            <a:r>
              <a:rPr lang="fr-BE" sz="1800" dirty="0" smtClean="0"/>
              <a:t> </a:t>
            </a:r>
            <a:r>
              <a:rPr lang="fr-BE" sz="1800" dirty="0" err="1" smtClean="0"/>
              <a:t>etiketten</a:t>
            </a:r>
            <a:r>
              <a:rPr lang="fr-BE" sz="1800" dirty="0" smtClean="0"/>
              <a:t> over de </a:t>
            </a:r>
            <a:r>
              <a:rPr lang="fr-BE" sz="1800" dirty="0" err="1" smtClean="0"/>
              <a:t>tubekop</a:t>
            </a:r>
            <a:r>
              <a:rPr lang="fr-BE" sz="1800" dirty="0" smtClean="0"/>
              <a:t> </a:t>
            </a:r>
            <a:r>
              <a:rPr lang="fr-BE" sz="1800" dirty="0" err="1" smtClean="0"/>
              <a:t>gekleefd</a:t>
            </a:r>
            <a:r>
              <a:rPr lang="fr-BE" sz="1800" dirty="0" smtClean="0"/>
              <a:t>, </a:t>
            </a:r>
            <a:r>
              <a:rPr lang="fr-BE" sz="1800" dirty="0" err="1" smtClean="0"/>
              <a:t>enz</a:t>
            </a:r>
            <a:r>
              <a:rPr lang="fr-BE" sz="1800" dirty="0" smtClean="0"/>
              <a:t>.</a:t>
            </a:r>
          </a:p>
          <a:p>
            <a:pPr marL="411480" fontAlgn="auto">
              <a:spcBef>
                <a:spcPct val="0"/>
              </a:spcBef>
              <a:spcAft>
                <a:spcPts val="0"/>
              </a:spcAft>
              <a:buSzPct val="100000"/>
              <a:buFont typeface="Wingdings" pitchFamily="2" charset="2"/>
              <a:buChar char="o"/>
              <a:defRPr/>
            </a:pPr>
            <a:endParaRPr lang="fr-BE" sz="1800" dirty="0" smtClean="0"/>
          </a:p>
          <a:p>
            <a:pPr marL="411480" fontAlgn="auto">
              <a:spcBef>
                <a:spcPct val="0"/>
              </a:spcBef>
              <a:spcAft>
                <a:spcPts val="0"/>
              </a:spcAft>
              <a:buSzPct val="100000"/>
              <a:buFont typeface="Wingdings" pitchFamily="2" charset="2"/>
              <a:buChar char="o"/>
              <a:defRPr/>
            </a:pPr>
            <a:r>
              <a:rPr lang="fr-BE" sz="1800" dirty="0" err="1" smtClean="0"/>
              <a:t>Alle</a:t>
            </a:r>
            <a:r>
              <a:rPr lang="fr-BE" sz="1800" dirty="0" smtClean="0"/>
              <a:t> NIET CONFORME </a:t>
            </a:r>
            <a:r>
              <a:rPr lang="fr-BE" sz="1800" dirty="0" err="1" smtClean="0"/>
              <a:t>stalen</a:t>
            </a:r>
            <a:r>
              <a:rPr lang="fr-BE" sz="1800" dirty="0" smtClean="0"/>
              <a:t> </a:t>
            </a:r>
            <a:r>
              <a:rPr lang="fr-BE" sz="1800" dirty="0" err="1" smtClean="0"/>
              <a:t>worden</a:t>
            </a:r>
            <a:r>
              <a:rPr lang="fr-BE" sz="1800" dirty="0" smtClean="0"/>
              <a:t> </a:t>
            </a:r>
            <a:r>
              <a:rPr lang="fr-BE" sz="1800" dirty="0" err="1" smtClean="0"/>
              <a:t>geweigerd</a:t>
            </a:r>
            <a:r>
              <a:rPr lang="fr-BE" sz="1800" dirty="0" smtClean="0"/>
              <a:t> en  </a:t>
            </a:r>
            <a:r>
              <a:rPr lang="fr-BE" sz="1800" dirty="0" err="1" smtClean="0"/>
              <a:t>zullen</a:t>
            </a:r>
            <a:r>
              <a:rPr lang="fr-BE" sz="1800" dirty="0" smtClean="0"/>
              <a:t> </a:t>
            </a:r>
            <a:r>
              <a:rPr lang="fr-BE" sz="1800" dirty="0" err="1" smtClean="0"/>
              <a:t>aanleiding</a:t>
            </a:r>
            <a:r>
              <a:rPr lang="fr-BE" sz="1800" dirty="0" smtClean="0"/>
              <a:t> </a:t>
            </a:r>
            <a:r>
              <a:rPr lang="fr-BE" sz="1800" dirty="0" err="1" smtClean="0"/>
              <a:t>geven</a:t>
            </a:r>
            <a:r>
              <a:rPr lang="fr-BE" sz="1800" dirty="0" smtClean="0"/>
              <a:t> </a:t>
            </a:r>
            <a:r>
              <a:rPr lang="fr-BE" sz="1800" dirty="0" err="1" smtClean="0"/>
              <a:t>tot</a:t>
            </a:r>
            <a:r>
              <a:rPr lang="fr-BE" sz="1800" dirty="0" smtClean="0"/>
              <a:t> </a:t>
            </a:r>
            <a:r>
              <a:rPr lang="fr-BE" sz="1800" dirty="0" err="1" smtClean="0"/>
              <a:t>een</a:t>
            </a:r>
            <a:r>
              <a:rPr lang="fr-BE" sz="1800" dirty="0" smtClean="0"/>
              <a:t> </a:t>
            </a:r>
            <a:r>
              <a:rPr lang="fr-BE" sz="1800" dirty="0" err="1" smtClean="0"/>
              <a:t>nieuwe</a:t>
            </a:r>
            <a:r>
              <a:rPr lang="fr-BE" sz="1800" dirty="0" smtClean="0"/>
              <a:t> </a:t>
            </a:r>
            <a:r>
              <a:rPr lang="fr-BE" sz="1800" dirty="0" err="1" smtClean="0"/>
              <a:t>aanvraag</a:t>
            </a:r>
            <a:r>
              <a:rPr lang="fr-BE" sz="1800" dirty="0"/>
              <a:t> </a:t>
            </a:r>
            <a:r>
              <a:rPr lang="fr-BE" sz="1800" dirty="0" smtClean="0"/>
              <a:t>en </a:t>
            </a:r>
            <a:r>
              <a:rPr lang="fr-BE" sz="1800" dirty="0" err="1" smtClean="0"/>
              <a:t>bloedstaal</a:t>
            </a:r>
            <a:endParaRPr lang="fr-FR" sz="1800" dirty="0" smtClean="0"/>
          </a:p>
        </p:txBody>
      </p:sp>
      <p:sp>
        <p:nvSpPr>
          <p:cNvPr id="122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4A076DDD-93EE-422C-8CF3-9F3C3A8789BD}" type="slidenum">
              <a:rPr lang="fr-FR" altLang="nl-NL">
                <a:solidFill>
                  <a:schemeClr val="tx2"/>
                </a:solidFill>
              </a:rPr>
              <a:pPr/>
              <a:t>12</a:t>
            </a:fld>
            <a:endParaRPr lang="fr-FR" altLang="nl-NL">
              <a:solidFill>
                <a:schemeClr val="tx2"/>
              </a:solidFill>
            </a:endParaRPr>
          </a:p>
        </p:txBody>
      </p:sp>
      <p:sp>
        <p:nvSpPr>
          <p:cNvPr id="12296" name="Rectangle 2"/>
          <p:cNvSpPr>
            <a:spLocks noChangeArrowheads="1"/>
          </p:cNvSpPr>
          <p:nvPr/>
        </p:nvSpPr>
        <p:spPr bwMode="auto">
          <a:xfrm>
            <a:off x="500063" y="2000250"/>
            <a:ext cx="374491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p>
            <a:pPr eaLnBrk="1" hangingPunct="1"/>
            <a:endParaRPr lang="en-US" altLang="nl-NL"/>
          </a:p>
        </p:txBody>
      </p:sp>
      <p:grpSp>
        <p:nvGrpSpPr>
          <p:cNvPr id="12297" name="Group 3"/>
          <p:cNvGrpSpPr>
            <a:grpSpLocks/>
          </p:cNvGrpSpPr>
          <p:nvPr/>
        </p:nvGrpSpPr>
        <p:grpSpPr bwMode="auto">
          <a:xfrm>
            <a:off x="468313" y="3213100"/>
            <a:ext cx="3819525" cy="828675"/>
            <a:chOff x="1455" y="1956"/>
            <a:chExt cx="2406" cy="522"/>
          </a:xfrm>
        </p:grpSpPr>
        <p:pic>
          <p:nvPicPr>
            <p:cNvPr id="122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32756">
              <a:off x="2397" y="1014"/>
              <a:ext cx="522" cy="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5"/>
            <p:cNvSpPr txBox="1">
              <a:spLocks noChangeArrowheads="1"/>
            </p:cNvSpPr>
            <p:nvPr/>
          </p:nvSpPr>
          <p:spPr bwMode="auto">
            <a:xfrm rot="-2411973">
              <a:off x="1869" y="2180"/>
              <a:ext cx="1215" cy="2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algn="ctr" eaLnBrk="1" hangingPunct="1"/>
              <a:r>
                <a:rPr lang="fr-BE" altLang="nl-NL" sz="1200" i="1">
                  <a:latin typeface="Lucida Handwriting" pitchFamily="66" charset="0"/>
                </a:rPr>
                <a:t>NAME Firstname</a:t>
              </a:r>
            </a:p>
            <a:p>
              <a:pPr algn="ctr" eaLnBrk="1" hangingPunct="1"/>
              <a:r>
                <a:rPr lang="fr-BE" altLang="nl-NL" sz="1200" i="1">
                  <a:latin typeface="Lucida Handwriting" pitchFamily="66" charset="0"/>
                </a:rPr>
                <a:t>Birth Date</a:t>
              </a:r>
              <a:endParaRPr lang="fr-FR" altLang="nl-NL" sz="1200" i="1">
                <a:latin typeface="Lucida Handwriting" pitchFamily="66" charset="0"/>
              </a:endParaRPr>
            </a:p>
          </p:txBody>
        </p:sp>
      </p:grpSp>
      <p:sp>
        <p:nvSpPr>
          <p:cNvPr id="12" name="Rectangle à coins arrondis 11"/>
          <p:cNvSpPr/>
          <p:nvPr/>
        </p:nvSpPr>
        <p:spPr>
          <a:xfrm>
            <a:off x="4857750" y="2512758"/>
            <a:ext cx="3500438" cy="928688"/>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BE"/>
          </a:p>
        </p:txBody>
      </p:sp>
    </p:spTree>
    <p:extLst>
      <p:ext uri="{BB962C8B-B14F-4D97-AF65-F5344CB8AC3E}">
        <p14:creationId xmlns:p14="http://schemas.microsoft.com/office/powerpoint/2010/main" val="2136185441"/>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AutoShape 14"/>
          <p:cNvSpPr>
            <a:spLocks noChangeArrowheads="1"/>
          </p:cNvSpPr>
          <p:nvPr/>
        </p:nvSpPr>
        <p:spPr bwMode="auto">
          <a:xfrm>
            <a:off x="357158" y="2133600"/>
            <a:ext cx="3240087" cy="3455988"/>
          </a:xfrm>
          <a:prstGeom prst="roundRect">
            <a:avLst>
              <a:gd name="adj" fmla="val 16667"/>
            </a:avLst>
          </a:prstGeom>
          <a:solidFill>
            <a:schemeClr val="accent4">
              <a:lumMod val="20000"/>
              <a:lumOff val="80000"/>
            </a:schemeClr>
          </a:solidFill>
          <a:ln w="2857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eaLnBrk="1" fontAlgn="auto" hangingPunct="1">
              <a:spcBef>
                <a:spcPts val="0"/>
              </a:spcBef>
              <a:spcAft>
                <a:spcPts val="0"/>
              </a:spcAft>
              <a:defRPr/>
            </a:pPr>
            <a:endParaRPr lang="en-US">
              <a:latin typeface="+mn-lt"/>
            </a:endParaRPr>
          </a:p>
        </p:txBody>
      </p:sp>
      <p:sp>
        <p:nvSpPr>
          <p:cNvPr id="9219" name="Rectangle 6"/>
          <p:cNvSpPr>
            <a:spLocks noGrp="1" noChangeArrowheads="1"/>
          </p:cNvSpPr>
          <p:nvPr>
            <p:ph type="title"/>
          </p:nvPr>
        </p:nvSpPr>
        <p:spPr>
          <a:xfrm>
            <a:off x="869528" y="260648"/>
            <a:ext cx="8153400" cy="990600"/>
          </a:xfrm>
        </p:spPr>
        <p:txBody>
          <a:bodyPr rtlCol="0">
            <a:normAutofit/>
          </a:bodyPr>
          <a:lstStyle/>
          <a:p>
            <a:pPr fontAlgn="auto">
              <a:spcAft>
                <a:spcPts val="0"/>
              </a:spcAft>
              <a:defRPr/>
            </a:pPr>
            <a:r>
              <a:rPr lang="nl-BE" sz="3200" i="1" dirty="0" smtClean="0">
                <a:solidFill>
                  <a:schemeClr val="tx1">
                    <a:lumMod val="50000"/>
                    <a:lumOff val="50000"/>
                  </a:schemeClr>
                </a:solidFill>
              </a:rPr>
              <a:t>5. Controle van identificatie</a:t>
            </a:r>
            <a:endParaRPr lang="fr-FR" sz="2800" i="1" dirty="0" smtClean="0">
              <a:solidFill>
                <a:schemeClr val="tx1">
                  <a:lumMod val="50000"/>
                  <a:lumOff val="50000"/>
                </a:schemeClr>
              </a:solidFill>
            </a:endParaRPr>
          </a:p>
        </p:txBody>
      </p:sp>
      <p:sp>
        <p:nvSpPr>
          <p:cNvPr id="13318" name="Rectangle 10"/>
          <p:cNvSpPr>
            <a:spLocks noGrp="1" noChangeArrowheads="1"/>
          </p:cNvSpPr>
          <p:nvPr>
            <p:ph idx="1"/>
          </p:nvPr>
        </p:nvSpPr>
        <p:spPr>
          <a:xfrm>
            <a:off x="3857620" y="2357430"/>
            <a:ext cx="5000660" cy="3000396"/>
          </a:xfrm>
        </p:spPr>
        <p:txBody>
          <a:bodyPr/>
          <a:lstStyle/>
          <a:p>
            <a:r>
              <a:rPr lang="nl-NL" altLang="nl-NL" sz="2400" dirty="0" smtClean="0"/>
              <a:t>De controle van de </a:t>
            </a:r>
            <a:r>
              <a:rPr lang="nl-NL" altLang="nl-NL" sz="2400" dirty="0" smtClean="0">
                <a:solidFill>
                  <a:srgbClr val="9966FF"/>
                </a:solidFill>
              </a:rPr>
              <a:t>etikettering</a:t>
            </a:r>
            <a:r>
              <a:rPr lang="nl-NL" altLang="nl-NL" sz="2400" dirty="0" smtClean="0"/>
              <a:t> van de stalen dient te gebeuren :</a:t>
            </a:r>
          </a:p>
          <a:p>
            <a:endParaRPr lang="nl-NL" altLang="nl-NL" sz="2400" dirty="0" smtClean="0"/>
          </a:p>
          <a:p>
            <a:pPr lvl="1"/>
            <a:r>
              <a:rPr lang="nl-NL" altLang="nl-NL" sz="2000" dirty="0" smtClean="0"/>
              <a:t>door de persoon die de bloedafname uitvoert </a:t>
            </a:r>
          </a:p>
          <a:p>
            <a:pPr lvl="1"/>
            <a:r>
              <a:rPr lang="nl-NL" altLang="nl-NL" sz="2000" dirty="0" smtClean="0"/>
              <a:t>op het moment van de bloedafname zelf</a:t>
            </a:r>
          </a:p>
          <a:p>
            <a:pPr lvl="1"/>
            <a:r>
              <a:rPr lang="nl-NL" altLang="nl-NL" sz="2000" dirty="0" smtClean="0"/>
              <a:t>in het bijzijn van de patiënt</a:t>
            </a:r>
            <a:endParaRPr lang="fr-BE" altLang="nl-NL" sz="2000" dirty="0" smtClean="0"/>
          </a:p>
          <a:p>
            <a:pPr marL="0" indent="0">
              <a:lnSpc>
                <a:spcPct val="110000"/>
              </a:lnSpc>
              <a:spcBef>
                <a:spcPct val="0"/>
              </a:spcBef>
              <a:buNone/>
            </a:pPr>
            <a:endParaRPr lang="fr-FR" altLang="nl-NL" sz="2400" dirty="0" smtClean="0"/>
          </a:p>
        </p:txBody>
      </p:sp>
      <p:sp>
        <p:nvSpPr>
          <p:cNvPr id="133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6F611725-A028-4C98-B1E6-F0BF3EB306D3}" type="slidenum">
              <a:rPr lang="fr-FR" altLang="nl-NL">
                <a:solidFill>
                  <a:schemeClr val="tx2"/>
                </a:solidFill>
              </a:rPr>
              <a:pPr/>
              <a:t>13</a:t>
            </a:fld>
            <a:endParaRPr lang="fr-FR" altLang="nl-NL">
              <a:solidFill>
                <a:schemeClr val="tx2"/>
              </a:solidFill>
            </a:endParaRPr>
          </a:p>
        </p:txBody>
      </p:sp>
      <p:pic>
        <p:nvPicPr>
          <p:cNvPr id="13320" name="Picture 13" descr="prélè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10" y="2525033"/>
            <a:ext cx="259238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519570"/>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860680" y="285728"/>
            <a:ext cx="7772400" cy="928688"/>
          </a:xfrm>
        </p:spPr>
        <p:txBody>
          <a:bodyPr rtlCol="0">
            <a:normAutofit/>
          </a:bodyPr>
          <a:lstStyle/>
          <a:p>
            <a:pPr fontAlgn="auto">
              <a:spcAft>
                <a:spcPts val="0"/>
              </a:spcAft>
              <a:defRPr/>
            </a:pPr>
            <a:r>
              <a:rPr lang="fr-BE" sz="3200" i="1" dirty="0" smtClean="0">
                <a:solidFill>
                  <a:schemeClr val="tx1">
                    <a:lumMod val="50000"/>
                    <a:lumOff val="50000"/>
                  </a:schemeClr>
                </a:solidFill>
              </a:rPr>
              <a:t>5. </a:t>
            </a:r>
            <a:r>
              <a:rPr lang="nl-BE" sz="3200" i="1" dirty="0" err="1" smtClean="0">
                <a:solidFill>
                  <a:schemeClr val="tx1">
                    <a:lumMod val="50000"/>
                    <a:lumOff val="50000"/>
                  </a:schemeClr>
                </a:solidFill>
              </a:rPr>
              <a:t>Electronische</a:t>
            </a:r>
            <a:r>
              <a:rPr lang="nl-BE" sz="3200" i="1" dirty="0" smtClean="0">
                <a:solidFill>
                  <a:schemeClr val="tx1">
                    <a:lumMod val="50000"/>
                    <a:lumOff val="50000"/>
                  </a:schemeClr>
                </a:solidFill>
              </a:rPr>
              <a:t> controle van de identificatie</a:t>
            </a:r>
            <a:endParaRPr lang="fr-FR" sz="3200" i="1" dirty="0" smtClean="0">
              <a:solidFill>
                <a:schemeClr val="tx1">
                  <a:lumMod val="50000"/>
                  <a:lumOff val="50000"/>
                </a:schemeClr>
              </a:solidFill>
            </a:endParaRPr>
          </a:p>
        </p:txBody>
      </p:sp>
      <p:sp>
        <p:nvSpPr>
          <p:cNvPr id="20482" name="Rectangle 3"/>
          <p:cNvSpPr>
            <a:spLocks noGrp="1" noChangeArrowheads="1"/>
          </p:cNvSpPr>
          <p:nvPr>
            <p:ph idx="1"/>
          </p:nvPr>
        </p:nvSpPr>
        <p:spPr>
          <a:xfrm>
            <a:off x="142844" y="4214818"/>
            <a:ext cx="5291146" cy="2063772"/>
          </a:xfrm>
        </p:spPr>
        <p:txBody>
          <a:bodyPr rtlCol="0">
            <a:noAutofit/>
          </a:bodyPr>
          <a:lstStyle/>
          <a:p>
            <a:pPr fontAlgn="auto">
              <a:spcBef>
                <a:spcPct val="10000"/>
              </a:spcBef>
              <a:spcAft>
                <a:spcPts val="0"/>
              </a:spcAft>
              <a:buFont typeface="Wingdings" pitchFamily="2" charset="2"/>
              <a:buNone/>
              <a:defRPr/>
            </a:pPr>
            <a:r>
              <a:rPr lang="nl-NL" altLang="nl-BE" sz="1600" dirty="0" smtClean="0"/>
              <a:t>In geval van een elektronische controle van de patiëntidentificatie moet de procedure worden nageleefd</a:t>
            </a:r>
            <a:r>
              <a:rPr lang="fr-BE" altLang="nl-BE" sz="1600" dirty="0" smtClean="0"/>
              <a:t>.</a:t>
            </a:r>
          </a:p>
          <a:p>
            <a:pPr lvl="1" fontAlgn="auto">
              <a:spcBef>
                <a:spcPct val="10000"/>
              </a:spcBef>
              <a:spcAft>
                <a:spcPts val="0"/>
              </a:spcAft>
              <a:buFont typeface="Arial" pitchFamily="34" charset="0"/>
              <a:buChar char="–"/>
              <a:defRPr/>
            </a:pPr>
            <a:r>
              <a:rPr lang="fr-BE" altLang="nl-BE" sz="1400" i="1" dirty="0" err="1" smtClean="0"/>
              <a:t>Identificatie</a:t>
            </a:r>
            <a:r>
              <a:rPr lang="fr-BE" altLang="nl-BE" sz="1400" i="1" dirty="0" smtClean="0"/>
              <a:t> van de  </a:t>
            </a:r>
            <a:r>
              <a:rPr lang="fr-BE" altLang="nl-BE" sz="1400" i="1" dirty="0" err="1" smtClean="0"/>
              <a:t>staalnemer</a:t>
            </a:r>
            <a:endParaRPr lang="fr-BE" altLang="nl-BE" sz="1400" i="1" dirty="0" smtClean="0"/>
          </a:p>
          <a:p>
            <a:pPr lvl="1" fontAlgn="auto">
              <a:spcBef>
                <a:spcPct val="10000"/>
              </a:spcBef>
              <a:spcAft>
                <a:spcPts val="0"/>
              </a:spcAft>
              <a:buFont typeface="Arial" pitchFamily="34" charset="0"/>
              <a:buChar char="–"/>
              <a:defRPr/>
            </a:pPr>
            <a:r>
              <a:rPr lang="fr-BE" altLang="nl-BE" sz="1400" i="1" dirty="0" err="1" smtClean="0"/>
              <a:t>Het</a:t>
            </a:r>
            <a:r>
              <a:rPr lang="fr-BE" altLang="nl-BE" sz="1400" i="1" dirty="0" smtClean="0"/>
              <a:t> </a:t>
            </a:r>
            <a:r>
              <a:rPr lang="fr-BE" altLang="nl-BE" sz="1400" i="1" dirty="0" err="1" smtClean="0"/>
              <a:t>scannen</a:t>
            </a:r>
            <a:r>
              <a:rPr lang="fr-BE" altLang="nl-BE" sz="1400" i="1" dirty="0" smtClean="0"/>
              <a:t> van </a:t>
            </a:r>
            <a:r>
              <a:rPr lang="fr-BE" altLang="nl-BE" sz="1400" i="1" dirty="0" err="1" smtClean="0"/>
              <a:t>het</a:t>
            </a:r>
            <a:r>
              <a:rPr lang="fr-BE" altLang="nl-BE" sz="1400" i="1" dirty="0" smtClean="0"/>
              <a:t> </a:t>
            </a:r>
            <a:r>
              <a:rPr lang="fr-BE" altLang="nl-BE" sz="1400" i="1" dirty="0" err="1" smtClean="0"/>
              <a:t>identificatiebandje</a:t>
            </a:r>
            <a:r>
              <a:rPr lang="fr-BE" altLang="nl-BE" sz="1400" i="1" dirty="0" smtClean="0"/>
              <a:t> van de </a:t>
            </a:r>
            <a:r>
              <a:rPr lang="fr-BE" altLang="nl-BE" sz="1400" i="1" dirty="0" err="1" smtClean="0"/>
              <a:t>patiënt</a:t>
            </a:r>
            <a:endParaRPr lang="fr-BE" altLang="nl-BE" sz="1400" b="1" i="1" dirty="0" smtClean="0"/>
          </a:p>
          <a:p>
            <a:pPr lvl="1" fontAlgn="auto">
              <a:spcBef>
                <a:spcPct val="10000"/>
              </a:spcBef>
              <a:spcAft>
                <a:spcPts val="0"/>
              </a:spcAft>
              <a:buFont typeface="Arial" pitchFamily="34" charset="0"/>
              <a:buChar char="–"/>
              <a:defRPr/>
            </a:pPr>
            <a:r>
              <a:rPr lang="fr-BE" altLang="nl-BE" sz="1400" i="1" dirty="0" err="1" smtClean="0"/>
              <a:t>Uitvoering</a:t>
            </a:r>
            <a:r>
              <a:rPr lang="fr-BE" altLang="nl-BE" sz="1400" i="1" dirty="0" smtClean="0"/>
              <a:t> van de </a:t>
            </a:r>
            <a:r>
              <a:rPr lang="fr-BE" altLang="nl-BE" sz="1400" i="1" dirty="0" err="1" smtClean="0"/>
              <a:t>afname</a:t>
            </a:r>
            <a:endParaRPr lang="fr-BE" altLang="nl-BE" sz="1400" i="1" dirty="0" smtClean="0"/>
          </a:p>
          <a:p>
            <a:pPr lvl="1" fontAlgn="auto">
              <a:spcBef>
                <a:spcPct val="10000"/>
              </a:spcBef>
              <a:spcAft>
                <a:spcPts val="0"/>
              </a:spcAft>
              <a:buFont typeface="Arial" pitchFamily="34" charset="0"/>
              <a:buChar char="–"/>
              <a:defRPr/>
            </a:pPr>
            <a:r>
              <a:rPr lang="fr-BE" altLang="nl-BE" sz="1400" i="1" dirty="0" err="1" smtClean="0"/>
              <a:t>Het</a:t>
            </a:r>
            <a:r>
              <a:rPr lang="fr-BE" altLang="nl-BE" sz="1400" i="1" dirty="0" smtClean="0"/>
              <a:t> </a:t>
            </a:r>
            <a:r>
              <a:rPr lang="fr-BE" altLang="nl-BE" sz="1400" i="1" dirty="0" err="1" smtClean="0"/>
              <a:t>scannen</a:t>
            </a:r>
            <a:r>
              <a:rPr lang="fr-BE" altLang="nl-BE" sz="1400" i="1" dirty="0" smtClean="0"/>
              <a:t> van de tubes</a:t>
            </a:r>
          </a:p>
          <a:p>
            <a:pPr lvl="1" fontAlgn="auto">
              <a:spcBef>
                <a:spcPct val="10000"/>
              </a:spcBef>
              <a:spcAft>
                <a:spcPts val="0"/>
              </a:spcAft>
              <a:buFont typeface="Arial" pitchFamily="34" charset="0"/>
              <a:buChar char="–"/>
              <a:defRPr/>
            </a:pPr>
            <a:r>
              <a:rPr lang="fr-BE" altLang="nl-BE" sz="1400" i="1" dirty="0" err="1" smtClean="0"/>
              <a:t>Controleren</a:t>
            </a:r>
            <a:r>
              <a:rPr lang="fr-BE" altLang="nl-BE" sz="1400" i="1" dirty="0" smtClean="0"/>
              <a:t>  of de tubes </a:t>
            </a:r>
            <a:r>
              <a:rPr lang="fr-BE" altLang="nl-BE" sz="1400" i="1" dirty="0" err="1" smtClean="0"/>
              <a:t>overeenkomen</a:t>
            </a:r>
            <a:r>
              <a:rPr lang="fr-BE" altLang="nl-BE" sz="1400" i="1" dirty="0" smtClean="0"/>
              <a:t> met de </a:t>
            </a:r>
            <a:r>
              <a:rPr lang="fr-BE" altLang="nl-BE" sz="1400" i="1" dirty="0" err="1" smtClean="0"/>
              <a:t>patiëntidentificatie</a:t>
            </a:r>
            <a:endParaRPr lang="fr-BE" altLang="nl-BE" sz="1400" i="1" dirty="0" smtClean="0"/>
          </a:p>
          <a:p>
            <a:pPr lvl="1" fontAlgn="auto">
              <a:spcBef>
                <a:spcPct val="10000"/>
              </a:spcBef>
              <a:spcAft>
                <a:spcPts val="0"/>
              </a:spcAft>
              <a:buFont typeface="Arial" pitchFamily="34" charset="0"/>
              <a:buChar char="–"/>
              <a:defRPr/>
            </a:pPr>
            <a:r>
              <a:rPr lang="fr-BE" altLang="nl-BE" sz="1400" i="1" dirty="0" err="1" smtClean="0"/>
              <a:t>Verzending</a:t>
            </a:r>
            <a:r>
              <a:rPr lang="fr-BE" altLang="nl-BE" sz="1400" i="1" dirty="0" smtClean="0"/>
              <a:t> </a:t>
            </a:r>
            <a:r>
              <a:rPr lang="fr-BE" altLang="nl-BE" sz="1400" i="1" dirty="0" err="1" smtClean="0"/>
              <a:t>naar</a:t>
            </a:r>
            <a:r>
              <a:rPr lang="fr-BE" altLang="nl-BE" sz="1400" i="1" dirty="0" smtClean="0"/>
              <a:t> </a:t>
            </a:r>
            <a:r>
              <a:rPr lang="fr-BE" altLang="nl-BE" sz="1400" i="1" dirty="0" err="1" smtClean="0"/>
              <a:t>het</a:t>
            </a:r>
            <a:r>
              <a:rPr lang="fr-BE" altLang="nl-BE" sz="1400" i="1" dirty="0" smtClean="0"/>
              <a:t> labo</a:t>
            </a:r>
            <a:endParaRPr lang="fr-FR" altLang="nl-BE" sz="1400" i="1" dirty="0" smtClean="0"/>
          </a:p>
        </p:txBody>
      </p:sp>
      <p:sp>
        <p:nvSpPr>
          <p:cNvPr id="153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336BB74F-985C-471F-B177-07EE5451C283}" type="slidenum">
              <a:rPr lang="fr-FR" altLang="nl-NL">
                <a:solidFill>
                  <a:schemeClr val="tx2"/>
                </a:solidFill>
              </a:rPr>
              <a:pPr/>
              <a:t>14</a:t>
            </a:fld>
            <a:endParaRPr lang="fr-FR" altLang="nl-NL">
              <a:solidFill>
                <a:schemeClr val="tx2"/>
              </a:solidFill>
            </a:endParaRPr>
          </a:p>
        </p:txBody>
      </p:sp>
      <p:pic>
        <p:nvPicPr>
          <p:cNvPr id="15365" name="Picture 7" descr="prelevement-sa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57338"/>
            <a:ext cx="1349375" cy="2317750"/>
          </a:xfrm>
          <a:prstGeom prst="rect">
            <a:avLst/>
          </a:prstGeom>
          <a:noFill/>
          <a:ln w="9525">
            <a:solidFill>
              <a:schemeClr val="accent4">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8" descr="bracelet code-bar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88" y="2730500"/>
            <a:ext cx="1512887" cy="1139825"/>
          </a:xfrm>
          <a:prstGeom prst="rect">
            <a:avLst/>
          </a:prstGeom>
          <a:noFill/>
          <a:ln w="9525">
            <a:solidFill>
              <a:schemeClr val="accent4">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12" descr="tube avec C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1590675"/>
            <a:ext cx="1565275" cy="1046163"/>
          </a:xfrm>
          <a:prstGeom prst="rect">
            <a:avLst/>
          </a:prstGeom>
          <a:noFill/>
          <a:ln w="9525">
            <a:solidFill>
              <a:schemeClr val="accent4">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15368" name="Groep 1"/>
          <p:cNvGrpSpPr>
            <a:grpSpLocks/>
          </p:cNvGrpSpPr>
          <p:nvPr/>
        </p:nvGrpSpPr>
        <p:grpSpPr bwMode="auto">
          <a:xfrm>
            <a:off x="5429256" y="1785926"/>
            <a:ext cx="3384550" cy="3168650"/>
            <a:chOff x="5219700" y="2132013"/>
            <a:chExt cx="3384550" cy="3168650"/>
          </a:xfrm>
        </p:grpSpPr>
        <p:pic>
          <p:nvPicPr>
            <p:cNvPr id="15370" name="Picture 9" descr="Bracelet_pajoli_img-871a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2420938"/>
              <a:ext cx="2808288"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AutoShape 13"/>
            <p:cNvSpPr>
              <a:spLocks noChangeArrowheads="1"/>
            </p:cNvSpPr>
            <p:nvPr/>
          </p:nvSpPr>
          <p:spPr bwMode="auto">
            <a:xfrm>
              <a:off x="5219700" y="2132013"/>
              <a:ext cx="3384550" cy="3168650"/>
            </a:xfrm>
            <a:prstGeom prst="roundRect">
              <a:avLst>
                <a:gd name="adj" fmla="val 16667"/>
              </a:avLst>
            </a:prstGeom>
            <a:noFill/>
            <a:ln w="28575">
              <a:solidFill>
                <a:srgbClr val="99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nl-NL"/>
            </a:p>
          </p:txBody>
        </p:sp>
      </p:grpSp>
      <p:pic>
        <p:nvPicPr>
          <p:cNvPr id="15369" name="Image 10" descr="lampe2.png">
            <a:hlinkClick r:id="rId6" action="ppaction://hlinksldjump" tooltip="Elektronische patiëntidentificatie bij staalafname: vóór de bloedafname wordt de overeenkomst tussen de gegevens op de bloedtube en op het identificatiebandje van de patiënt gecontroleerd d.m.v. barcode scanning "/>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5272" y="285728"/>
            <a:ext cx="2905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604423"/>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846398" y="262602"/>
            <a:ext cx="8153400" cy="990600"/>
          </a:xfrm>
        </p:spPr>
        <p:txBody>
          <a:bodyPr rtlCol="0">
            <a:normAutofit/>
          </a:bodyPr>
          <a:lstStyle/>
          <a:p>
            <a:pPr lvl="0" eaLnBrk="1" fontAlgn="auto" hangingPunct="1">
              <a:spcBef>
                <a:spcPts val="0"/>
              </a:spcBef>
              <a:spcAft>
                <a:spcPts val="0"/>
              </a:spcAft>
            </a:pPr>
            <a:r>
              <a:rPr lang="nl-BE" sz="3200" i="1" dirty="0" smtClean="0">
                <a:solidFill>
                  <a:schemeClr val="tx1">
                    <a:lumMod val="50000"/>
                    <a:lumOff val="50000"/>
                  </a:schemeClr>
                </a:solidFill>
                <a:ea typeface="+mn-ea"/>
                <a:cs typeface="+mn-cs"/>
              </a:rPr>
              <a:t>6. </a:t>
            </a:r>
            <a:r>
              <a:rPr lang="nl-BE" sz="3200" i="1" dirty="0" err="1" smtClean="0">
                <a:solidFill>
                  <a:schemeClr val="tx1">
                    <a:lumMod val="50000"/>
                    <a:lumOff val="50000"/>
                  </a:schemeClr>
                </a:solidFill>
                <a:ea typeface="+mn-ea"/>
                <a:cs typeface="+mn-cs"/>
              </a:rPr>
              <a:t>Pretransfusietesten</a:t>
            </a:r>
            <a:endParaRPr lang="nl-BE" sz="3200" i="1" dirty="0">
              <a:solidFill>
                <a:schemeClr val="tx1">
                  <a:lumMod val="50000"/>
                  <a:lumOff val="50000"/>
                </a:schemeClr>
              </a:solidFill>
              <a:ea typeface="+mn-ea"/>
              <a:cs typeface="+mn-cs"/>
            </a:endParaRPr>
          </a:p>
        </p:txBody>
      </p:sp>
      <p:sp>
        <p:nvSpPr>
          <p:cNvPr id="18435" name="Rectangle 3"/>
          <p:cNvSpPr>
            <a:spLocks noGrp="1" noChangeArrowheads="1"/>
          </p:cNvSpPr>
          <p:nvPr>
            <p:ph idx="1"/>
          </p:nvPr>
        </p:nvSpPr>
        <p:spPr/>
        <p:txBody>
          <a:bodyPr/>
          <a:lstStyle/>
          <a:p>
            <a:pPr marL="411163">
              <a:buFont typeface="Wingdings" pitchFamily="2" charset="2"/>
              <a:buChar char=""/>
            </a:pPr>
            <a:r>
              <a:rPr lang="nl-NL" sz="1800" dirty="0" smtClean="0"/>
              <a:t>Voor verschillende producten is het noodzakelijk om een </a:t>
            </a:r>
            <a:r>
              <a:rPr lang="nl-NL" sz="1800" dirty="0" err="1" smtClean="0"/>
              <a:t>pretransfusie</a:t>
            </a:r>
            <a:r>
              <a:rPr lang="nl-NL" sz="1800" dirty="0" smtClean="0"/>
              <a:t> staal aan te bieden aan de bloedbank.</a:t>
            </a:r>
          </a:p>
          <a:p>
            <a:pPr marL="411163">
              <a:buFont typeface="Wingdings" pitchFamily="2" charset="2"/>
              <a:buChar char=""/>
            </a:pPr>
            <a:r>
              <a:rPr lang="nl-BE" sz="1800" dirty="0" smtClean="0"/>
              <a:t>Samengevat:</a:t>
            </a:r>
            <a:endParaRPr lang="fr-BE" sz="2000" dirty="0" smtClean="0"/>
          </a:p>
          <a:p>
            <a:pPr marL="411163">
              <a:buFont typeface="Wingdings" pitchFamily="2" charset="2"/>
              <a:buChar char=""/>
            </a:pPr>
            <a:endParaRPr lang="fr-BE" sz="2000" dirty="0" smtClean="0"/>
          </a:p>
          <a:p>
            <a:pPr marL="411163">
              <a:buFont typeface="Wingdings" pitchFamily="2" charset="2"/>
              <a:buChar char=""/>
            </a:pPr>
            <a:endParaRPr lang="fr-BE" sz="2000" dirty="0" smtClean="0"/>
          </a:p>
          <a:p>
            <a:pPr marL="411163">
              <a:buFont typeface="Wingdings" pitchFamily="2" charset="2"/>
              <a:buChar char=""/>
            </a:pPr>
            <a:endParaRPr lang="fr-BE" sz="2000" dirty="0" smtClean="0"/>
          </a:p>
          <a:p>
            <a:pPr marL="411163">
              <a:buFont typeface="Wingdings" pitchFamily="2" charset="2"/>
              <a:buChar char=""/>
            </a:pPr>
            <a:endParaRPr lang="fr-BE" sz="2000" dirty="0" smtClean="0"/>
          </a:p>
          <a:p>
            <a:pPr marL="411163">
              <a:buFont typeface="Wingdings" pitchFamily="2" charset="2"/>
              <a:buChar char=""/>
            </a:pPr>
            <a:endParaRPr lang="fr-BE" sz="2000" dirty="0" smtClean="0"/>
          </a:p>
          <a:p>
            <a:pPr marL="411163">
              <a:buFont typeface="Wingdings" pitchFamily="2" charset="2"/>
              <a:buChar char=""/>
            </a:pPr>
            <a:endParaRPr lang="fr-BE" sz="2000" dirty="0" smtClean="0"/>
          </a:p>
          <a:p>
            <a:pPr marL="411163">
              <a:buFont typeface="Wingdings" pitchFamily="2" charset="2"/>
              <a:buChar char=""/>
            </a:pPr>
            <a:endParaRPr lang="fr-BE" sz="2000" dirty="0" smtClean="0"/>
          </a:p>
          <a:p>
            <a:pPr marL="411163">
              <a:spcBef>
                <a:spcPct val="0"/>
              </a:spcBef>
              <a:buFont typeface="Wingdings" pitchFamily="2" charset="2"/>
              <a:buNone/>
            </a:pPr>
            <a:r>
              <a:rPr lang="fr-BE" sz="1800" i="1" dirty="0" smtClean="0"/>
              <a:t>	NB : </a:t>
            </a:r>
            <a:r>
              <a:rPr lang="nl-NL" sz="1800" i="1" dirty="0" smtClean="0"/>
              <a:t>wanneer de bloedgroep van de patiënt 2x gekend is,  zijn bloedplaatjes en plasma  in de bloedbank sneller beschikbaar.</a:t>
            </a:r>
            <a:endParaRPr lang="fr-BE" sz="1800" i="1" dirty="0" smtClean="0"/>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51BCADC3-0D7F-46B7-ACD8-2CE5216C00AB}" type="slidenum">
              <a:rPr lang="fr-FR" altLang="nl-NL">
                <a:solidFill>
                  <a:schemeClr val="tx2"/>
                </a:solidFill>
              </a:rPr>
              <a:pPr/>
              <a:t>15</a:t>
            </a:fld>
            <a:endParaRPr lang="fr-FR" altLang="nl-NL">
              <a:solidFill>
                <a:schemeClr val="tx2"/>
              </a:solidFill>
            </a:endParaRPr>
          </a:p>
        </p:txBody>
      </p:sp>
      <p:graphicFrame>
        <p:nvGraphicFramePr>
          <p:cNvPr id="66655" name="Group 95"/>
          <p:cNvGraphicFramePr>
            <a:graphicFrameLocks noGrp="1"/>
          </p:cNvGraphicFramePr>
          <p:nvPr>
            <p:extLst>
              <p:ext uri="{D42A27DB-BD31-4B8C-83A1-F6EECF244321}">
                <p14:modId xmlns:p14="http://schemas.microsoft.com/office/powerpoint/2010/main" val="2142888818"/>
              </p:ext>
            </p:extLst>
          </p:nvPr>
        </p:nvGraphicFramePr>
        <p:xfrm>
          <a:off x="714375" y="2714625"/>
          <a:ext cx="7786688" cy="2377481"/>
        </p:xfrm>
        <a:graphic>
          <a:graphicData uri="http://schemas.openxmlformats.org/drawingml/2006/table">
            <a:tbl>
              <a:tblPr>
                <a:tableStyleId>{8799B23B-EC83-4686-B30A-512413B5E67A}</a:tableStyleId>
              </a:tblPr>
              <a:tblGrid>
                <a:gridCol w="2735244"/>
                <a:gridCol w="1693881"/>
                <a:gridCol w="1643063"/>
                <a:gridCol w="1714500"/>
              </a:tblGrid>
              <a:tr h="822957">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fr-FR" sz="1800" u="none" strike="noStrike" cap="none" normalizeH="0" baseline="0" dirty="0" smtClean="0">
                          <a:ln>
                            <a:noFill/>
                          </a:ln>
                          <a:effectLst/>
                        </a:rPr>
                        <a:t>Casus</a:t>
                      </a:r>
                      <a:endParaRPr kumimoji="0" lang="fr-FR" sz="1800" b="1" i="0" u="none" strike="noStrike" cap="none" normalizeH="0" baseline="0" dirty="0" smtClean="0">
                        <a:ln>
                          <a:noFill/>
                        </a:ln>
                        <a:solidFill>
                          <a:schemeClr val="tx1"/>
                        </a:solidFill>
                        <a:effectLst/>
                        <a:latin typeface="Arial" charset="0"/>
                      </a:endParaRPr>
                    </a:p>
                  </a:txBody>
                  <a:tcPr marL="91439" marR="91439" marT="45723" marB="45723" anchor="ctr" horzOverflow="overflow">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u="none" strike="noStrike" cap="none" normalizeH="0" baseline="0" dirty="0" err="1" smtClean="0">
                          <a:ln>
                            <a:noFill/>
                          </a:ln>
                          <a:solidFill>
                            <a:schemeClr val="tx1"/>
                          </a:solidFill>
                          <a:effectLst/>
                        </a:rPr>
                        <a:t>Erytrocyten-concentraat</a:t>
                      </a:r>
                      <a:endParaRPr kumimoji="0" lang="fr-FR" sz="1600" b="1" i="0" u="none" strike="noStrike" cap="none" normalizeH="0" baseline="0" dirty="0" smtClean="0">
                        <a:ln>
                          <a:noFill/>
                        </a:ln>
                        <a:solidFill>
                          <a:schemeClr val="tx1"/>
                        </a:solidFill>
                        <a:effectLst/>
                        <a:latin typeface="Arial" charset="0"/>
                      </a:endParaRPr>
                    </a:p>
                  </a:txBody>
                  <a:tcPr marL="91439" marR="91439" marT="45723" marB="45723" anchor="ctr" horzOverflow="overflow">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u="none" strike="noStrike" cap="none" normalizeH="0" baseline="0" dirty="0" err="1" smtClean="0">
                          <a:ln>
                            <a:noFill/>
                          </a:ln>
                          <a:effectLst/>
                        </a:rPr>
                        <a:t>Bloedplaatjes</a:t>
                      </a:r>
                      <a:endParaRPr kumimoji="0" lang="fr-FR" sz="1800" u="none" strike="noStrike" cap="none" normalizeH="0" baseline="0" dirty="0" smtClean="0">
                        <a:ln>
                          <a:noFill/>
                        </a:ln>
                        <a:effectLst/>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fr-FR" sz="1600" u="none" strike="noStrike" cap="none" normalizeH="0" baseline="0" dirty="0" smtClean="0">
                          <a:ln>
                            <a:noFill/>
                          </a:ln>
                          <a:effectLst/>
                        </a:rPr>
                        <a:t>(pool of single unit)</a:t>
                      </a:r>
                      <a:endParaRPr kumimoji="0" lang="fr-FR" sz="1600" b="1" i="0" u="none" strike="noStrike" cap="none" normalizeH="0" baseline="0" dirty="0" smtClean="0">
                        <a:ln>
                          <a:noFill/>
                        </a:ln>
                        <a:solidFill>
                          <a:schemeClr val="tx1"/>
                        </a:solidFill>
                        <a:effectLst/>
                        <a:latin typeface="Arial" charset="0"/>
                      </a:endParaRPr>
                    </a:p>
                  </a:txBody>
                  <a:tcPr marL="91439" marR="91439" marT="45723" marB="45723" anchor="ctr" horzOverflow="overflow">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u="none" strike="noStrike" cap="none" normalizeH="0" baseline="0" dirty="0" smtClean="0">
                          <a:ln>
                            <a:noFill/>
                          </a:ln>
                          <a:effectLst/>
                        </a:rPr>
                        <a:t>Vers </a:t>
                      </a:r>
                      <a:r>
                        <a:rPr kumimoji="0" lang="fr-FR" sz="1800" u="none" strike="noStrike" cap="none" normalizeH="0" baseline="0" dirty="0" err="1" smtClean="0">
                          <a:ln>
                            <a:noFill/>
                          </a:ln>
                          <a:effectLst/>
                        </a:rPr>
                        <a:t>ingevroren</a:t>
                      </a:r>
                      <a:r>
                        <a:rPr kumimoji="0" lang="fr-FR" sz="1800" u="none" strike="noStrike" cap="none" normalizeH="0" baseline="0" dirty="0" smtClean="0">
                          <a:ln>
                            <a:noFill/>
                          </a:ln>
                          <a:effectLst/>
                        </a:rPr>
                        <a:t> </a:t>
                      </a:r>
                      <a:r>
                        <a:rPr kumimoji="0" lang="fr-FR" sz="1800" u="none" strike="noStrike" cap="none" normalizeH="0" baseline="0" dirty="0" err="1" smtClean="0">
                          <a:ln>
                            <a:noFill/>
                          </a:ln>
                          <a:effectLst/>
                        </a:rPr>
                        <a:t>virusgeïnactiveerd</a:t>
                      </a:r>
                      <a:r>
                        <a:rPr kumimoji="0" lang="fr-FR" sz="1800" u="none" strike="noStrike" cap="none" normalizeH="0" baseline="0" dirty="0" smtClean="0">
                          <a:ln>
                            <a:noFill/>
                          </a:ln>
                          <a:effectLst/>
                        </a:rPr>
                        <a:t> plasma</a:t>
                      </a:r>
                      <a:endParaRPr kumimoji="0" lang="fr-FR" sz="1800" b="1" i="0" u="none" strike="noStrike" cap="none" normalizeH="0" baseline="0" dirty="0" smtClean="0">
                        <a:ln>
                          <a:noFill/>
                        </a:ln>
                        <a:solidFill>
                          <a:schemeClr val="tx1"/>
                        </a:solidFill>
                        <a:effectLst/>
                        <a:latin typeface="Arial" charset="0"/>
                      </a:endParaRPr>
                    </a:p>
                  </a:txBody>
                  <a:tcPr marL="91439" marR="91439" marT="45723" marB="45723" anchor="ctr" horzOverflow="overflow">
                    <a:solidFill>
                      <a:schemeClr val="accent4">
                        <a:lumMod val="20000"/>
                        <a:lumOff val="80000"/>
                      </a:schemeClr>
                    </a:solidFill>
                  </a:tcPr>
                </a:tc>
              </a:tr>
              <a:tr h="8229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mn-lt"/>
                          <a:cs typeface="+mn-cs"/>
                          <a:sym typeface="Symbol" pitchFamily="18" charset="2"/>
                        </a:rPr>
                        <a:t>De ABOD </a:t>
                      </a:r>
                      <a:r>
                        <a:rPr kumimoji="0" lang="fr-FR" sz="1600" b="0" i="0" u="none" strike="noStrike" cap="none" normalizeH="0" baseline="0" dirty="0" err="1" smtClean="0">
                          <a:ln>
                            <a:noFill/>
                          </a:ln>
                          <a:solidFill>
                            <a:schemeClr val="tx1"/>
                          </a:solidFill>
                          <a:effectLst/>
                          <a:latin typeface="+mn-lt"/>
                          <a:cs typeface="+mn-cs"/>
                          <a:sym typeface="Symbol" pitchFamily="18" charset="2"/>
                        </a:rPr>
                        <a:t>groep</a:t>
                      </a:r>
                      <a:r>
                        <a:rPr kumimoji="0" lang="fr-FR" sz="1600" b="0" i="0" u="none" strike="noStrike" cap="none" normalizeH="0" baseline="0" dirty="0" smtClean="0">
                          <a:ln>
                            <a:noFill/>
                          </a:ln>
                          <a:solidFill>
                            <a:schemeClr val="tx1"/>
                          </a:solidFill>
                          <a:effectLst/>
                          <a:latin typeface="+mn-lt"/>
                          <a:cs typeface="+mn-cs"/>
                          <a:sym typeface="Symbol" pitchFamily="18" charset="2"/>
                        </a:rPr>
                        <a:t> van de </a:t>
                      </a:r>
                      <a:r>
                        <a:rPr kumimoji="0" lang="fr-FR" sz="1600" b="0" i="0" u="none" strike="noStrike" cap="none" normalizeH="0" baseline="0" dirty="0" err="1" smtClean="0">
                          <a:ln>
                            <a:noFill/>
                          </a:ln>
                          <a:solidFill>
                            <a:schemeClr val="tx1"/>
                          </a:solidFill>
                          <a:effectLst/>
                          <a:latin typeface="+mn-lt"/>
                          <a:cs typeface="+mn-cs"/>
                          <a:sym typeface="Symbol" pitchFamily="18" charset="2"/>
                        </a:rPr>
                        <a:t>patiënt</a:t>
                      </a:r>
                      <a:r>
                        <a:rPr kumimoji="0" lang="fr-FR" sz="1600" b="0" i="0" u="none" strike="noStrike" cap="none" normalizeH="0" baseline="0" dirty="0" smtClean="0">
                          <a:ln>
                            <a:noFill/>
                          </a:ln>
                          <a:solidFill>
                            <a:schemeClr val="tx1"/>
                          </a:solidFill>
                          <a:effectLst/>
                          <a:latin typeface="+mn-lt"/>
                          <a:cs typeface="+mn-cs"/>
                          <a:sym typeface="Symbol" pitchFamily="18" charset="2"/>
                        </a:rPr>
                        <a:t> </a:t>
                      </a:r>
                      <a:r>
                        <a:rPr kumimoji="0" lang="fr-FR" sz="1600" b="0" i="0" u="none" strike="noStrike" cap="none" normalizeH="0" baseline="0" dirty="0" err="1" smtClean="0">
                          <a:ln>
                            <a:noFill/>
                          </a:ln>
                          <a:solidFill>
                            <a:schemeClr val="tx1"/>
                          </a:solidFill>
                          <a:effectLst/>
                          <a:latin typeface="+mn-lt"/>
                          <a:cs typeface="+mn-cs"/>
                          <a:sym typeface="Symbol" pitchFamily="18" charset="2"/>
                        </a:rPr>
                        <a:t>is</a:t>
                      </a:r>
                      <a:r>
                        <a:rPr kumimoji="0" lang="fr-FR" sz="1600" b="0" i="0" u="none" strike="noStrike" cap="none" normalizeH="0" baseline="0" dirty="0" smtClean="0">
                          <a:ln>
                            <a:noFill/>
                          </a:ln>
                          <a:solidFill>
                            <a:schemeClr val="tx1"/>
                          </a:solidFill>
                          <a:effectLst/>
                          <a:latin typeface="+mn-lt"/>
                          <a:cs typeface="+mn-cs"/>
                          <a:sym typeface="Symbol" pitchFamily="18" charset="2"/>
                        </a:rPr>
                        <a:t> </a:t>
                      </a:r>
                      <a:r>
                        <a:rPr kumimoji="0" lang="fr-FR" sz="1600" b="0" i="0" u="sng" strike="noStrike" cap="none" normalizeH="0" baseline="0" dirty="0" err="1" smtClean="0">
                          <a:ln>
                            <a:noFill/>
                          </a:ln>
                          <a:solidFill>
                            <a:schemeClr val="tx1"/>
                          </a:solidFill>
                          <a:effectLst/>
                          <a:latin typeface="+mn-lt"/>
                          <a:cs typeface="+mn-cs"/>
                          <a:sym typeface="Symbol" pitchFamily="18" charset="2"/>
                        </a:rPr>
                        <a:t>gekend</a:t>
                      </a:r>
                      <a:r>
                        <a:rPr kumimoji="0" lang="fr-FR" sz="1600" b="0" i="0" u="sng" strike="noStrike" cap="none" normalizeH="0" baseline="0" dirty="0" smtClean="0">
                          <a:ln>
                            <a:noFill/>
                          </a:ln>
                          <a:solidFill>
                            <a:schemeClr val="tx1"/>
                          </a:solidFill>
                          <a:effectLst/>
                          <a:latin typeface="+mn-lt"/>
                          <a:cs typeface="+mn-cs"/>
                          <a:sym typeface="Symbol" pitchFamily="18" charset="2"/>
                        </a:rPr>
                        <a:t> en </a:t>
                      </a:r>
                      <a:r>
                        <a:rPr kumimoji="0" lang="fr-FR" sz="1600" b="0" i="0" u="sng" strike="noStrike" cap="none" normalizeH="0" baseline="0" dirty="0" err="1" smtClean="0">
                          <a:ln>
                            <a:noFill/>
                          </a:ln>
                          <a:solidFill>
                            <a:schemeClr val="tx1"/>
                          </a:solidFill>
                          <a:effectLst/>
                          <a:latin typeface="+mn-lt"/>
                          <a:cs typeface="+mn-cs"/>
                          <a:sym typeface="Symbol" pitchFamily="18" charset="2"/>
                        </a:rPr>
                        <a:t>gevalideerd</a:t>
                      </a:r>
                      <a:endParaRPr kumimoji="0" lang="fr-FR" sz="1600" b="1" i="0" u="sng" strike="noStrike" cap="none" normalizeH="0" baseline="30000" dirty="0" smtClean="0">
                        <a:ln>
                          <a:noFill/>
                        </a:ln>
                        <a:solidFill>
                          <a:srgbClr val="800080"/>
                        </a:solidFill>
                        <a:effectLst/>
                        <a:latin typeface="Calibri" pitchFamily="34" charset="0"/>
                        <a:cs typeface="Times New Roman" pitchFamily="18" charset="0"/>
                        <a:sym typeface="Symbol" pitchFamily="18" charset="2"/>
                      </a:endParaRPr>
                    </a:p>
                  </a:txBody>
                  <a:tcPr marL="91439" marR="91439" marT="45723" marB="45723" anchor="ctr" horzOverflow="overflow"/>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800" u="none" strike="noStrike" cap="none" normalizeH="0" baseline="0" dirty="0" smtClean="0">
                          <a:ln>
                            <a:noFill/>
                          </a:ln>
                          <a:effectLst/>
                        </a:rPr>
                        <a:t>JA, </a:t>
                      </a:r>
                    </a:p>
                    <a:p>
                      <a:pPr marL="0" marR="0" lvl="0" indent="0" algn="ctr" defTabSz="914400" rtl="0" eaLnBrk="0" fontAlgn="ctr" latinLnBrk="0" hangingPunct="0">
                        <a:lnSpc>
                          <a:spcPct val="100000"/>
                        </a:lnSpc>
                        <a:spcBef>
                          <a:spcPct val="0"/>
                        </a:spcBef>
                        <a:spcAft>
                          <a:spcPct val="0"/>
                        </a:spcAft>
                        <a:buClrTx/>
                        <a:buSzTx/>
                        <a:buFontTx/>
                        <a:buNone/>
                        <a:tabLst/>
                      </a:pPr>
                      <a:r>
                        <a:rPr kumimoji="0" lang="fr-FR" sz="1800" u="none" strike="noStrike" cap="none" normalizeH="0" baseline="0" dirty="0" err="1" smtClean="0">
                          <a:ln>
                            <a:noFill/>
                          </a:ln>
                          <a:effectLst/>
                        </a:rPr>
                        <a:t>voor</a:t>
                      </a:r>
                      <a:r>
                        <a:rPr kumimoji="0" lang="fr-FR" sz="1800" u="none" strike="noStrike" cap="none" normalizeH="0" baseline="0" dirty="0" smtClean="0">
                          <a:ln>
                            <a:noFill/>
                          </a:ln>
                          <a:effectLst/>
                        </a:rPr>
                        <a:t> </a:t>
                      </a:r>
                      <a:r>
                        <a:rPr kumimoji="0" lang="fr-FR" sz="1800" u="none" strike="noStrike" cap="none" normalizeH="0" baseline="0" dirty="0" err="1" smtClean="0">
                          <a:ln>
                            <a:noFill/>
                          </a:ln>
                          <a:effectLst/>
                        </a:rPr>
                        <a:t>elke</a:t>
                      </a:r>
                      <a:r>
                        <a:rPr kumimoji="0" lang="fr-FR" sz="1800" u="none" strike="noStrike" cap="none" normalizeH="0" baseline="0" dirty="0" smtClean="0">
                          <a:ln>
                            <a:noFill/>
                          </a:ln>
                          <a:effectLst/>
                        </a:rPr>
                        <a:t> </a:t>
                      </a:r>
                      <a:r>
                        <a:rPr kumimoji="0" lang="fr-FR" sz="1800" u="none" strike="noStrike" cap="none" normalizeH="0" baseline="0" dirty="0" err="1" smtClean="0">
                          <a:ln>
                            <a:noFill/>
                          </a:ln>
                          <a:effectLst/>
                        </a:rPr>
                        <a:t>bestelling</a:t>
                      </a:r>
                      <a:endParaRPr kumimoji="0" lang="fr-FR" sz="1800" b="1" i="0" u="none" strike="noStrike" cap="none" normalizeH="0" baseline="0" dirty="0" smtClean="0">
                        <a:ln>
                          <a:noFill/>
                        </a:ln>
                        <a:solidFill>
                          <a:schemeClr val="tx1"/>
                        </a:solidFill>
                        <a:effectLst/>
                        <a:latin typeface="Arial" charset="0"/>
                      </a:endParaRPr>
                    </a:p>
                  </a:txBody>
                  <a:tcPr marL="91439" marR="91439" marT="45723" marB="45723" anchor="ctr" horzOverflow="overflow">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600" u="none" strike="noStrike" cap="none" normalizeH="0" baseline="0" dirty="0" smtClean="0">
                          <a:ln>
                            <a:noFill/>
                          </a:ln>
                          <a:effectLst/>
                        </a:rPr>
                        <a:t>NEEN</a:t>
                      </a:r>
                      <a:endParaRPr kumimoji="0" lang="fr-FR" sz="1600" b="0" i="0" u="none" strike="noStrike" cap="none" normalizeH="0" baseline="0" dirty="0" smtClean="0">
                        <a:ln>
                          <a:noFill/>
                        </a:ln>
                        <a:solidFill>
                          <a:schemeClr val="tx1"/>
                        </a:solidFill>
                        <a:effectLst/>
                        <a:latin typeface="Arial" charset="0"/>
                      </a:endParaRPr>
                    </a:p>
                  </a:txBody>
                  <a:tcPr marL="91439" marR="91439" marT="45723" marB="45723"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600" u="none" strike="noStrike" cap="none" normalizeH="0" baseline="0" dirty="0" smtClean="0">
                          <a:ln>
                            <a:noFill/>
                          </a:ln>
                          <a:effectLst/>
                        </a:rPr>
                        <a:t>NEEN</a:t>
                      </a:r>
                      <a:endParaRPr kumimoji="0" lang="fr-FR" sz="1600" b="0" i="0" u="none" strike="noStrike" cap="none" normalizeH="0" baseline="0" dirty="0" smtClean="0">
                        <a:ln>
                          <a:noFill/>
                        </a:ln>
                        <a:solidFill>
                          <a:schemeClr val="tx1"/>
                        </a:solidFill>
                        <a:effectLst/>
                        <a:latin typeface="Arial" charset="0"/>
                      </a:endParaRPr>
                    </a:p>
                  </a:txBody>
                  <a:tcPr marL="91439" marR="91439" marT="45723" marB="45723" anchor="ctr" horzOverflow="overflow"/>
                </a:tc>
              </a:tr>
              <a:tr h="64010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mn-lt"/>
                          <a:cs typeface="+mn-cs"/>
                          <a:sym typeface="Symbol" pitchFamily="18" charset="2"/>
                        </a:rPr>
                        <a:t>De ABOD </a:t>
                      </a:r>
                      <a:r>
                        <a:rPr kumimoji="0" lang="fr-FR" sz="1600" b="0" i="0" u="none" strike="noStrike" cap="none" normalizeH="0" baseline="0" dirty="0" err="1" smtClean="0">
                          <a:ln>
                            <a:noFill/>
                          </a:ln>
                          <a:solidFill>
                            <a:schemeClr val="tx1"/>
                          </a:solidFill>
                          <a:effectLst/>
                          <a:latin typeface="+mn-lt"/>
                          <a:cs typeface="+mn-cs"/>
                          <a:sym typeface="Symbol" pitchFamily="18" charset="2"/>
                        </a:rPr>
                        <a:t>groep</a:t>
                      </a:r>
                      <a:r>
                        <a:rPr kumimoji="0" lang="fr-FR" sz="1600" b="0" i="0" u="none" strike="noStrike" cap="none" normalizeH="0" baseline="0" dirty="0" smtClean="0">
                          <a:ln>
                            <a:noFill/>
                          </a:ln>
                          <a:solidFill>
                            <a:schemeClr val="tx1"/>
                          </a:solidFill>
                          <a:effectLst/>
                          <a:latin typeface="+mn-lt"/>
                          <a:cs typeface="+mn-cs"/>
                          <a:sym typeface="Symbol" pitchFamily="18" charset="2"/>
                        </a:rPr>
                        <a:t> van de </a:t>
                      </a:r>
                      <a:r>
                        <a:rPr kumimoji="0" lang="fr-FR" sz="1600" b="0" i="0" u="none" strike="noStrike" cap="none" normalizeH="0" baseline="0" dirty="0" err="1" smtClean="0">
                          <a:ln>
                            <a:noFill/>
                          </a:ln>
                          <a:solidFill>
                            <a:schemeClr val="tx1"/>
                          </a:solidFill>
                          <a:effectLst/>
                          <a:latin typeface="+mn-lt"/>
                          <a:cs typeface="+mn-cs"/>
                          <a:sym typeface="Symbol" pitchFamily="18" charset="2"/>
                        </a:rPr>
                        <a:t>patiënt</a:t>
                      </a:r>
                      <a:r>
                        <a:rPr kumimoji="0" lang="fr-FR" sz="1600" b="0" i="0" u="none" strike="noStrike" cap="none" normalizeH="0" baseline="0" dirty="0" smtClean="0">
                          <a:ln>
                            <a:noFill/>
                          </a:ln>
                          <a:solidFill>
                            <a:schemeClr val="tx1"/>
                          </a:solidFill>
                          <a:effectLst/>
                          <a:latin typeface="+mn-lt"/>
                          <a:cs typeface="+mn-cs"/>
                          <a:sym typeface="Symbol" pitchFamily="18" charset="2"/>
                        </a:rPr>
                        <a:t> </a:t>
                      </a:r>
                      <a:r>
                        <a:rPr kumimoji="0" lang="fr-FR" sz="1600" b="0" i="0" u="none" strike="noStrike" cap="none" normalizeH="0" baseline="0" dirty="0" err="1" smtClean="0">
                          <a:ln>
                            <a:noFill/>
                          </a:ln>
                          <a:solidFill>
                            <a:schemeClr val="tx1"/>
                          </a:solidFill>
                          <a:effectLst/>
                          <a:latin typeface="+mn-lt"/>
                          <a:cs typeface="+mn-cs"/>
                          <a:sym typeface="Symbol" pitchFamily="18" charset="2"/>
                        </a:rPr>
                        <a:t>is</a:t>
                      </a:r>
                      <a:r>
                        <a:rPr kumimoji="0" lang="fr-FR" sz="1600" b="0" i="0" u="none" strike="noStrike" cap="none" normalizeH="0" baseline="0" dirty="0" smtClean="0">
                          <a:ln>
                            <a:noFill/>
                          </a:ln>
                          <a:solidFill>
                            <a:schemeClr val="tx1"/>
                          </a:solidFill>
                          <a:effectLst/>
                          <a:latin typeface="+mn-lt"/>
                          <a:cs typeface="+mn-cs"/>
                          <a:sym typeface="Symbol" pitchFamily="18" charset="2"/>
                        </a:rPr>
                        <a:t> </a:t>
                      </a:r>
                      <a:r>
                        <a:rPr kumimoji="0" lang="fr-FR" sz="1600" b="0" i="0" u="sng" strike="noStrike" cap="none" normalizeH="0" baseline="0" dirty="0" smtClean="0">
                          <a:ln>
                            <a:noFill/>
                          </a:ln>
                          <a:solidFill>
                            <a:schemeClr val="tx1"/>
                          </a:solidFill>
                          <a:effectLst/>
                          <a:latin typeface="+mn-lt"/>
                          <a:cs typeface="+mn-cs"/>
                          <a:sym typeface="Symbol" pitchFamily="18" charset="2"/>
                        </a:rPr>
                        <a:t>niet</a:t>
                      </a:r>
                      <a:r>
                        <a:rPr kumimoji="0" lang="fr-FR" sz="1600" b="0" i="0" u="none" strike="noStrike" cap="none" normalizeH="0" baseline="0" dirty="0" smtClean="0">
                          <a:ln>
                            <a:noFill/>
                          </a:ln>
                          <a:solidFill>
                            <a:schemeClr val="tx1"/>
                          </a:solidFill>
                          <a:effectLst/>
                          <a:latin typeface="+mn-lt"/>
                          <a:cs typeface="+mn-cs"/>
                          <a:sym typeface="Symbol" pitchFamily="18" charset="2"/>
                        </a:rPr>
                        <a:t> </a:t>
                      </a:r>
                      <a:r>
                        <a:rPr kumimoji="0" lang="fr-FR" sz="1600" b="0" i="0" u="sng" strike="noStrike" cap="none" normalizeH="0" baseline="0" dirty="0" err="1" smtClean="0">
                          <a:ln>
                            <a:noFill/>
                          </a:ln>
                          <a:solidFill>
                            <a:schemeClr val="tx1"/>
                          </a:solidFill>
                          <a:effectLst/>
                          <a:latin typeface="+mn-lt"/>
                          <a:cs typeface="+mn-cs"/>
                          <a:sym typeface="Symbol" pitchFamily="18" charset="2"/>
                        </a:rPr>
                        <a:t>gekend</a:t>
                      </a:r>
                      <a:endParaRPr kumimoji="0" lang="fr-FR" sz="1600" b="1" i="0" u="sng" strike="noStrike" cap="none" normalizeH="0" baseline="30000" dirty="0" smtClean="0">
                        <a:ln>
                          <a:noFill/>
                        </a:ln>
                        <a:solidFill>
                          <a:srgbClr val="800080"/>
                        </a:solidFill>
                        <a:effectLst/>
                        <a:latin typeface="Calibri" pitchFamily="34" charset="0"/>
                        <a:cs typeface="Times New Roman" pitchFamily="18" charset="0"/>
                        <a:sym typeface="Symbol" pitchFamily="18" charset="2"/>
                      </a:endParaRPr>
                    </a:p>
                  </a:txBody>
                  <a:tcPr marL="91439" marR="91439" marT="45723" marB="45723" anchor="ctr" horzOverflow="overflow"/>
                </a:tc>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600" u="none" strike="noStrike" cap="none" normalizeH="0" baseline="0" dirty="0" smtClean="0">
                          <a:ln>
                            <a:noFill/>
                          </a:ln>
                          <a:effectLst/>
                        </a:rPr>
                        <a:t>JA</a:t>
                      </a:r>
                      <a:endParaRPr kumimoji="0" lang="fr-FR" sz="1600" b="0" i="0" u="none" strike="noStrike" cap="none" normalizeH="0" baseline="0" dirty="0" smtClean="0">
                        <a:ln>
                          <a:noFill/>
                        </a:ln>
                        <a:solidFill>
                          <a:schemeClr val="tx1"/>
                        </a:solidFill>
                        <a:effectLst/>
                        <a:latin typeface="Arial" charset="0"/>
                      </a:endParaRPr>
                    </a:p>
                  </a:txBody>
                  <a:tcPr marL="91439" marR="91439" marT="45723" marB="45723"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600" u="none" strike="noStrike" cap="none" normalizeH="0" baseline="0" dirty="0" smtClean="0">
                          <a:ln>
                            <a:noFill/>
                          </a:ln>
                          <a:effectLst/>
                        </a:rPr>
                        <a:t>JA</a:t>
                      </a:r>
                      <a:endParaRPr kumimoji="0" lang="fr-FR" sz="1600" b="0" i="0" u="none" strike="noStrike" cap="none" normalizeH="0" baseline="0" dirty="0" smtClean="0">
                        <a:ln>
                          <a:noFill/>
                        </a:ln>
                        <a:solidFill>
                          <a:schemeClr val="tx1"/>
                        </a:solidFill>
                        <a:effectLst/>
                        <a:latin typeface="Arial" charset="0"/>
                      </a:endParaRPr>
                    </a:p>
                  </a:txBody>
                  <a:tcPr marL="91439" marR="91439" marT="45723" marB="45723" anchor="ctr" horzOverflow="overflow"/>
                </a:tc>
              </a:tr>
            </a:tbl>
          </a:graphicData>
        </a:graphic>
      </p:graphicFrame>
      <p:sp>
        <p:nvSpPr>
          <p:cNvPr id="18459" name="Rectangle 26"/>
          <p:cNvSpPr>
            <a:spLocks noChangeArrowheads="1"/>
          </p:cNvSpPr>
          <p:nvPr/>
        </p:nvSpPr>
        <p:spPr bwMode="auto">
          <a:xfrm>
            <a:off x="0" y="3527425"/>
            <a:ext cx="1841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fr-FR" altLang="nl-NL" sz="900"/>
              <a:t/>
            </a:r>
            <a:br>
              <a:rPr lang="fr-FR" altLang="nl-NL" sz="900"/>
            </a:br>
            <a:endParaRPr lang="fr-FR" altLang="nl-NL"/>
          </a:p>
        </p:txBody>
      </p:sp>
    </p:spTree>
    <p:extLst>
      <p:ext uri="{BB962C8B-B14F-4D97-AF65-F5344CB8AC3E}">
        <p14:creationId xmlns:p14="http://schemas.microsoft.com/office/powerpoint/2010/main" val="2288219768"/>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858642" y="272144"/>
            <a:ext cx="8153400" cy="990600"/>
          </a:xfrm>
        </p:spPr>
        <p:txBody>
          <a:bodyPr rtlCol="0">
            <a:normAutofit/>
          </a:bodyPr>
          <a:lstStyle/>
          <a:p>
            <a:pPr lvl="0" eaLnBrk="1" fontAlgn="auto" hangingPunct="1">
              <a:spcBef>
                <a:spcPts val="0"/>
              </a:spcBef>
              <a:spcAft>
                <a:spcPts val="0"/>
              </a:spcAft>
            </a:pPr>
            <a:r>
              <a:rPr lang="nl-BE" sz="3200" i="1" dirty="0" smtClean="0">
                <a:solidFill>
                  <a:schemeClr val="tx1">
                    <a:lumMod val="50000"/>
                    <a:lumOff val="50000"/>
                  </a:schemeClr>
                </a:solidFill>
                <a:ea typeface="+mn-ea"/>
                <a:cs typeface="+mn-cs"/>
              </a:rPr>
              <a:t>7. Gevalideerde bloedgroep (</a:t>
            </a:r>
            <a:r>
              <a:rPr lang="nl-BE" sz="3200" i="1" dirty="0">
                <a:solidFill>
                  <a:schemeClr val="tx1">
                    <a:lumMod val="50000"/>
                    <a:lumOff val="50000"/>
                  </a:schemeClr>
                </a:solidFill>
                <a:ea typeface="+mn-ea"/>
                <a:cs typeface="+mn-cs"/>
              </a:rPr>
              <a:t>ABOD)</a:t>
            </a:r>
          </a:p>
        </p:txBody>
      </p:sp>
      <p:sp>
        <p:nvSpPr>
          <p:cNvPr id="16387" name="Rectangle 3"/>
          <p:cNvSpPr>
            <a:spLocks noGrp="1" noChangeArrowheads="1"/>
          </p:cNvSpPr>
          <p:nvPr>
            <p:ph idx="1"/>
          </p:nvPr>
        </p:nvSpPr>
        <p:spPr>
          <a:xfrm>
            <a:off x="611560" y="1564466"/>
            <a:ext cx="8498769" cy="4429156"/>
          </a:xfrm>
        </p:spPr>
        <p:txBody>
          <a:bodyPr/>
          <a:lstStyle/>
          <a:p>
            <a:pPr marL="1611313" indent="-358775">
              <a:spcBef>
                <a:spcPct val="25000"/>
              </a:spcBef>
            </a:pPr>
            <a:r>
              <a:rPr lang="nl-NL" altLang="nl-NL" sz="1800" dirty="0"/>
              <a:t>Een transfusie mag alleen plaatsvinden wanneer de bloedgroep van de patiënt "gevalideerd" </a:t>
            </a:r>
            <a:r>
              <a:rPr lang="nl-NL" altLang="nl-NL" sz="1800" dirty="0" smtClean="0"/>
              <a:t>werd. </a:t>
            </a:r>
          </a:p>
          <a:p>
            <a:pPr marL="1611313" lvl="1" indent="-358775">
              <a:spcBef>
                <a:spcPct val="25000"/>
              </a:spcBef>
            </a:pPr>
            <a:r>
              <a:rPr lang="nl-NL" altLang="nl-NL" sz="1800" dirty="0" smtClean="0"/>
              <a:t>Dit betekent dat de bloedgroep van 2 bloedstalen bepaald wordt. </a:t>
            </a:r>
          </a:p>
          <a:p>
            <a:pPr marL="1611313" lvl="1" indent="-358775">
              <a:spcBef>
                <a:spcPct val="25000"/>
              </a:spcBef>
            </a:pPr>
            <a:r>
              <a:rPr lang="nl-NL" altLang="nl-NL" sz="1800" dirty="0" smtClean="0"/>
              <a:t>Deze bloedstalen moeten onafhankelijk zijn afgenomen. </a:t>
            </a:r>
            <a:br>
              <a:rPr lang="nl-NL" altLang="nl-NL" sz="1800" dirty="0" smtClean="0"/>
            </a:br>
            <a:r>
              <a:rPr lang="nl-NL" altLang="nl-NL" sz="1800" dirty="0" smtClean="0"/>
              <a:t>Dit betekent op verschillende tijdstippen en idealiter door twee personen.</a:t>
            </a:r>
          </a:p>
          <a:p>
            <a:pPr marL="1611313" lvl="1" indent="-358775">
              <a:spcBef>
                <a:spcPct val="25000"/>
              </a:spcBef>
            </a:pPr>
            <a:r>
              <a:rPr lang="nl-NL" altLang="nl-NL" sz="1800" dirty="0" smtClean="0"/>
              <a:t>Enkel in levensbedreigende situaties mag de patiënt een transfusie krijgen zonder dat de bloedgroep gevalideerd werd.</a:t>
            </a:r>
          </a:p>
          <a:p>
            <a:pPr>
              <a:spcBef>
                <a:spcPct val="25000"/>
              </a:spcBef>
            </a:pPr>
            <a:endParaRPr lang="fr-BE" altLang="nl-NL" sz="1100" i="1" dirty="0" smtClean="0"/>
          </a:p>
          <a:p>
            <a:pPr>
              <a:spcBef>
                <a:spcPct val="25000"/>
              </a:spcBef>
            </a:pPr>
            <a:r>
              <a:rPr lang="nl-BE" altLang="nl-NL" sz="1800" dirty="0" smtClean="0"/>
              <a:t>Het is mogelijk dat er een vergissing gebeurt bij 1 van de 2 bloedafnames (bv. afname bij de verkeerde patiënt of verkeerde etikettering). Dit kan ontdekt worden door de vergelijking van de bloedgroepbepalingen. Wanneer de laborant vaststelt dat de bloedgroep van het eerste en het tweede staal verschillen, wordt er incident vermoed. De laborant zal dan voor een nieuw bloedstaal vragen om met zekerheid de correcte bloedgroep te kunnen bepalen. Door deze controle kan een incompatibele transfusie voorkomen worden. Dit is belangrijk want een hemolytische transfusiereactie door ABOD incompatibiliteit is een ernstige transfusiereactie en kan fataal zijn voor de patiënt!</a:t>
            </a:r>
            <a:endParaRPr lang="fr-BE" altLang="nl-NL" sz="1800" dirty="0" smtClean="0"/>
          </a:p>
          <a:p>
            <a:pPr>
              <a:spcBef>
                <a:spcPct val="25000"/>
              </a:spcBef>
              <a:buFont typeface="Wingdings" pitchFamily="2" charset="2"/>
              <a:buNone/>
            </a:pPr>
            <a:r>
              <a:rPr lang="fr-BE" altLang="nl-NL" sz="1800" dirty="0" smtClean="0">
                <a:sym typeface="Wingdings" pitchFamily="2" charset="2"/>
              </a:rPr>
              <a:t>	</a:t>
            </a:r>
            <a:endParaRPr lang="fr-BE" altLang="nl-NL" sz="2400" dirty="0">
              <a:solidFill>
                <a:srgbClr val="FF00FF"/>
              </a:solidFill>
            </a:endParaRPr>
          </a:p>
        </p:txBody>
      </p:sp>
      <p:sp>
        <p:nvSpPr>
          <p:cNvPr id="163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96FEAF06-8198-4F43-AEB1-8F1A61805475}" type="slidenum">
              <a:rPr lang="fr-FR" altLang="nl-NL">
                <a:solidFill>
                  <a:schemeClr val="tx2"/>
                </a:solidFill>
              </a:rPr>
              <a:pPr/>
              <a:t>16</a:t>
            </a:fld>
            <a:endParaRPr lang="fr-FR" altLang="nl-NL">
              <a:solidFill>
                <a:schemeClr val="tx2"/>
              </a:solidFill>
            </a:endParaRPr>
          </a:p>
        </p:txBody>
      </p:sp>
      <p:sp>
        <p:nvSpPr>
          <p:cNvPr id="16389" name="Rectangle 76"/>
          <p:cNvSpPr>
            <a:spLocks noChangeArrowheads="1"/>
          </p:cNvSpPr>
          <p:nvPr/>
        </p:nvSpPr>
        <p:spPr bwMode="auto">
          <a:xfrm>
            <a:off x="0" y="3527425"/>
            <a:ext cx="1841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fr-FR" altLang="nl-NL" sz="900"/>
              <a:t/>
            </a:r>
            <a:br>
              <a:rPr lang="fr-FR" altLang="nl-NL" sz="900"/>
            </a:br>
            <a:endParaRPr lang="fr-FR" altLang="nl-NL"/>
          </a:p>
        </p:txBody>
      </p:sp>
      <p:grpSp>
        <p:nvGrpSpPr>
          <p:cNvPr id="2" name="Group 1"/>
          <p:cNvGrpSpPr/>
          <p:nvPr/>
        </p:nvGrpSpPr>
        <p:grpSpPr>
          <a:xfrm>
            <a:off x="611560" y="1700800"/>
            <a:ext cx="1233089" cy="1285277"/>
            <a:chOff x="181344" y="2486618"/>
            <a:chExt cx="1386197" cy="1571636"/>
          </a:xfrm>
        </p:grpSpPr>
        <p:sp>
          <p:nvSpPr>
            <p:cNvPr id="7" name="Rectangle à coins arrondis 6"/>
            <p:cNvSpPr/>
            <p:nvPr/>
          </p:nvSpPr>
          <p:spPr>
            <a:xfrm>
              <a:off x="181344" y="2486618"/>
              <a:ext cx="1386197" cy="1571636"/>
            </a:xfrm>
            <a:prstGeom prst="roundRect">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sysClr val="window" lastClr="FFFFFF"/>
                </a:solidFill>
                <a:effectLst/>
                <a:uLnTx/>
                <a:uFillTx/>
                <a:latin typeface="Tw Cen MT"/>
                <a:ea typeface="+mn-ea"/>
                <a:cs typeface="+mn-cs"/>
              </a:endParaRPr>
            </a:p>
          </p:txBody>
        </p:sp>
        <p:grpSp>
          <p:nvGrpSpPr>
            <p:cNvPr id="8" name="Groupe 7"/>
            <p:cNvGrpSpPr/>
            <p:nvPr/>
          </p:nvGrpSpPr>
          <p:grpSpPr>
            <a:xfrm>
              <a:off x="357158" y="2714620"/>
              <a:ext cx="1057275" cy="1057275"/>
              <a:chOff x="357158" y="2714620"/>
              <a:chExt cx="1057275" cy="1057275"/>
            </a:xfrm>
          </p:grpSpPr>
          <p:pic>
            <p:nvPicPr>
              <p:cNvPr id="9" name="Image 8" descr="vpourvalidé.jpg"/>
              <p:cNvPicPr>
                <a:picLocks noChangeAspect="1"/>
              </p:cNvPicPr>
              <p:nvPr/>
            </p:nvPicPr>
            <p:blipFill>
              <a:blip r:embed="rId2"/>
              <a:stretch>
                <a:fillRect/>
              </a:stretch>
            </p:blipFill>
            <p:spPr>
              <a:xfrm>
                <a:off x="357158" y="2714620"/>
                <a:ext cx="1057275" cy="1057275"/>
              </a:xfrm>
              <a:prstGeom prst="rect">
                <a:avLst/>
              </a:prstGeom>
            </p:spPr>
          </p:pic>
          <p:sp>
            <p:nvSpPr>
              <p:cNvPr id="10" name="ZoneTexte 9"/>
              <p:cNvSpPr txBox="1"/>
              <p:nvPr/>
            </p:nvSpPr>
            <p:spPr>
              <a:xfrm rot="20529732">
                <a:off x="357158" y="2786058"/>
                <a:ext cx="756938" cy="369332"/>
              </a:xfrm>
              <a:prstGeom prst="rect">
                <a:avLst/>
              </a:prstGeom>
              <a:noFill/>
            </p:spPr>
            <p:txBody>
              <a:bodyPr wrap="none" rtlCol="0">
                <a:spAutoFit/>
              </a:bodyPr>
              <a:lstStyle/>
              <a:p>
                <a:r>
                  <a:rPr lang="fr-BE" dirty="0" smtClean="0"/>
                  <a:t>ABOD</a:t>
                </a:r>
                <a:endParaRPr lang="fr-BE" dirty="0"/>
              </a:p>
            </p:txBody>
          </p:sp>
        </p:grpSp>
      </p:grpSp>
    </p:spTree>
    <p:extLst>
      <p:ext uri="{BB962C8B-B14F-4D97-AF65-F5344CB8AC3E}">
        <p14:creationId xmlns:p14="http://schemas.microsoft.com/office/powerpoint/2010/main" val="656792525"/>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864764" y="272144"/>
            <a:ext cx="8153400" cy="990600"/>
          </a:xfrm>
        </p:spPr>
        <p:txBody>
          <a:bodyPr rtlCol="0">
            <a:normAutofit/>
          </a:bodyPr>
          <a:lstStyle/>
          <a:p>
            <a:pPr fontAlgn="auto">
              <a:spcAft>
                <a:spcPts val="0"/>
              </a:spcAft>
              <a:defRPr/>
            </a:pPr>
            <a:r>
              <a:rPr lang="nl-BE" sz="3200" i="1" dirty="0" smtClean="0">
                <a:solidFill>
                  <a:schemeClr val="tx1">
                    <a:lumMod val="50000"/>
                    <a:lumOff val="50000"/>
                  </a:schemeClr>
                </a:solidFill>
              </a:rPr>
              <a:t>7. Gevalideerde bloedgroep </a:t>
            </a:r>
            <a:r>
              <a:rPr lang="nl-BE" sz="3200" i="1" dirty="0">
                <a:solidFill>
                  <a:schemeClr val="tx1">
                    <a:lumMod val="50000"/>
                    <a:lumOff val="50000"/>
                  </a:schemeClr>
                </a:solidFill>
              </a:rPr>
              <a:t>(ABOD)</a:t>
            </a:r>
            <a:endParaRPr lang="fr-FR" sz="3600" i="1" dirty="0" smtClean="0">
              <a:solidFill>
                <a:schemeClr val="tx1">
                  <a:lumMod val="50000"/>
                  <a:lumOff val="50000"/>
                </a:schemeClr>
              </a:solidFill>
            </a:endParaRPr>
          </a:p>
        </p:txBody>
      </p:sp>
      <p:sp>
        <p:nvSpPr>
          <p:cNvPr id="17411" name="Rectangle 3"/>
          <p:cNvSpPr>
            <a:spLocks noGrp="1" noChangeArrowheads="1"/>
          </p:cNvSpPr>
          <p:nvPr>
            <p:ph idx="1"/>
          </p:nvPr>
        </p:nvSpPr>
        <p:spPr>
          <a:xfrm>
            <a:off x="428596" y="1571613"/>
            <a:ext cx="7472386" cy="785818"/>
          </a:xfrm>
        </p:spPr>
        <p:txBody>
          <a:bodyPr/>
          <a:lstStyle/>
          <a:p>
            <a:pPr>
              <a:spcBef>
                <a:spcPct val="50000"/>
              </a:spcBef>
            </a:pPr>
            <a:r>
              <a:rPr lang="nl-NL" altLang="nl-NL" sz="1800" dirty="0" smtClean="0"/>
              <a:t>Het verkrijgen van 2 onafhankelijke bloedafnames voor een gevalideerde bloedgroep kan gefaciliteerd worden door lokale procedures:</a:t>
            </a:r>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40B9AE9E-F345-442A-AF58-11AC9925E2ED}" type="slidenum">
              <a:rPr lang="fr-FR" altLang="nl-NL">
                <a:solidFill>
                  <a:schemeClr val="tx2"/>
                </a:solidFill>
              </a:rPr>
              <a:pPr/>
              <a:t>17</a:t>
            </a:fld>
            <a:endParaRPr lang="fr-FR" altLang="nl-NL">
              <a:solidFill>
                <a:schemeClr val="tx2"/>
              </a:solidFill>
            </a:endParaRPr>
          </a:p>
        </p:txBody>
      </p:sp>
      <p:sp>
        <p:nvSpPr>
          <p:cNvPr id="6" name="Rectangle 3"/>
          <p:cNvSpPr txBox="1">
            <a:spLocks noChangeArrowheads="1"/>
          </p:cNvSpPr>
          <p:nvPr/>
        </p:nvSpPr>
        <p:spPr bwMode="auto">
          <a:xfrm>
            <a:off x="642910" y="5715016"/>
            <a:ext cx="7472386" cy="655639"/>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39763" marR="0" lvl="1" indent="-273050" algn="l" defTabSz="914400" rtl="0" eaLnBrk="0" fontAlgn="base" latinLnBrk="0" hangingPunct="0">
              <a:lnSpc>
                <a:spcPct val="100000"/>
              </a:lnSpc>
              <a:spcBef>
                <a:spcPct val="50000"/>
              </a:spcBef>
              <a:spcAft>
                <a:spcPct val="0"/>
              </a:spcAft>
              <a:buClr>
                <a:schemeClr val="accent1"/>
              </a:buClr>
              <a:buSzPct val="70000"/>
              <a:buFont typeface="Wingdings 2" pitchFamily="18" charset="2"/>
              <a:buChar char=""/>
              <a:tabLst/>
              <a:defRPr/>
            </a:pPr>
            <a:r>
              <a:rPr kumimoji="0" lang="nl-NL" altLang="nl-NL" sz="1500" b="0" i="0" u="none" strike="noStrike" kern="1200" cap="none" spc="0" normalizeH="0" baseline="0" noProof="0" dirty="0" smtClean="0">
                <a:ln>
                  <a:noFill/>
                </a:ln>
                <a:solidFill>
                  <a:schemeClr val="tx1"/>
                </a:solidFill>
                <a:effectLst/>
                <a:uLnTx/>
                <a:uFillTx/>
                <a:latin typeface="+mn-lt"/>
                <a:ea typeface="+mn-ea"/>
                <a:cs typeface="+mn-cs"/>
              </a:rPr>
              <a:t>Alle patiënten in een ziekenhuis met een grote kans op transfusie, zouden recht moeten hebben op een bepaling van </a:t>
            </a:r>
            <a:r>
              <a:rPr kumimoji="0" lang="nl-NL" altLang="nl-NL" sz="1500" b="0" i="0" u="none" strike="noStrike" kern="1200" cap="none" spc="0" normalizeH="0" baseline="0" noProof="0" smtClean="0">
                <a:ln>
                  <a:noFill/>
                </a:ln>
                <a:solidFill>
                  <a:schemeClr val="tx1"/>
                </a:solidFill>
                <a:effectLst/>
                <a:uLnTx/>
                <a:uFillTx/>
                <a:latin typeface="+mn-lt"/>
                <a:ea typeface="+mn-ea"/>
                <a:cs typeface="+mn-cs"/>
              </a:rPr>
              <a:t>de ABO D </a:t>
            </a:r>
            <a:r>
              <a:rPr kumimoji="0" lang="nl-NL" altLang="nl-NL" sz="1500" b="0" i="0" u="none" strike="noStrike" kern="1200" cap="none" spc="0" normalizeH="0" baseline="0" noProof="0" dirty="0" smtClean="0">
                <a:ln>
                  <a:noFill/>
                </a:ln>
                <a:solidFill>
                  <a:schemeClr val="tx1"/>
                </a:solidFill>
                <a:effectLst/>
                <a:uLnTx/>
                <a:uFillTx/>
                <a:latin typeface="+mn-lt"/>
                <a:ea typeface="+mn-ea"/>
                <a:cs typeface="+mn-cs"/>
              </a:rPr>
              <a:t>bloedgroep.</a:t>
            </a:r>
            <a:endParaRPr kumimoji="0" lang="nl-NL" altLang="nl-NL" sz="15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3"/>
          <p:cNvSpPr txBox="1">
            <a:spLocks noChangeArrowheads="1"/>
          </p:cNvSpPr>
          <p:nvPr/>
        </p:nvSpPr>
        <p:spPr bwMode="auto">
          <a:xfrm>
            <a:off x="428596" y="4000504"/>
            <a:ext cx="5786478" cy="121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39763" marR="0" lvl="1" indent="-273050" algn="l" defTabSz="914400" rtl="0" eaLnBrk="0" fontAlgn="base" latinLnBrk="0" hangingPunct="0">
              <a:lnSpc>
                <a:spcPct val="100000"/>
              </a:lnSpc>
              <a:spcBef>
                <a:spcPct val="50000"/>
              </a:spcBef>
              <a:spcAft>
                <a:spcPct val="0"/>
              </a:spcAft>
              <a:buClr>
                <a:schemeClr val="accent1"/>
              </a:buClr>
              <a:buSzPct val="70000"/>
              <a:buFont typeface="Wingdings 2" pitchFamily="18" charset="2"/>
              <a:buChar char=""/>
              <a:tabLst/>
              <a:defRPr/>
            </a:pPr>
            <a:r>
              <a:rPr kumimoji="0" lang="nl-BE" altLang="nl-NL" sz="1500" b="0" i="0" u="none" strike="noStrike" kern="1200" cap="none" spc="0" normalizeH="0" baseline="0" noProof="0" dirty="0" smtClean="0">
                <a:ln>
                  <a:noFill/>
                </a:ln>
                <a:solidFill>
                  <a:schemeClr val="tx1"/>
                </a:solidFill>
                <a:effectLst/>
                <a:uLnTx/>
                <a:uFillTx/>
                <a:latin typeface="+mn-lt"/>
                <a:ea typeface="+mn-ea"/>
                <a:cs typeface="+mn-cs"/>
              </a:rPr>
              <a:t>In het kader van </a:t>
            </a:r>
            <a:r>
              <a:rPr kumimoji="0" lang="nl-BE" altLang="nl-NL" sz="1600" b="1" i="1" u="none" strike="noStrike" kern="1200" cap="none" spc="0" normalizeH="0" baseline="0" noProof="0" dirty="0" smtClean="0">
                <a:ln>
                  <a:noFill/>
                </a:ln>
                <a:solidFill>
                  <a:srgbClr val="9966FF"/>
                </a:solidFill>
                <a:effectLst/>
                <a:uLnTx/>
                <a:uFillTx/>
                <a:latin typeface="+mn-lt"/>
                <a:ea typeface="+mn-ea"/>
                <a:cs typeface="+mn-cs"/>
              </a:rPr>
              <a:t>prenatale consultatie </a:t>
            </a:r>
            <a:r>
              <a:rPr kumimoji="0" lang="nl-BE" altLang="nl-NL" sz="1500" b="0" i="0" u="none" strike="noStrike" kern="1200" cap="none" spc="0" normalizeH="0" baseline="0" noProof="0" dirty="0" smtClean="0">
                <a:ln>
                  <a:noFill/>
                </a:ln>
                <a:solidFill>
                  <a:schemeClr val="tx1"/>
                </a:solidFill>
                <a:effectLst/>
                <a:uLnTx/>
                <a:uFillTx/>
                <a:latin typeface="+mn-lt"/>
                <a:ea typeface="+mn-ea"/>
                <a:cs typeface="+mn-cs"/>
              </a:rPr>
              <a:t>zijn de bloedgroepbepaling en het onderzoek van onregelmatige antilichamen waardevolle informatiebronnen betreffende </a:t>
            </a:r>
            <a:r>
              <a:rPr kumimoji="0" lang="nl-BE" altLang="nl-NL" sz="1500" b="0" i="0" u="none" strike="noStrike" kern="1200" cap="none" spc="0" normalizeH="0" baseline="0" noProof="0" dirty="0" err="1" smtClean="0">
                <a:ln>
                  <a:noFill/>
                </a:ln>
                <a:solidFill>
                  <a:schemeClr val="tx1"/>
                </a:solidFill>
                <a:effectLst/>
                <a:uLnTx/>
                <a:uFillTx/>
                <a:latin typeface="+mn-lt"/>
                <a:ea typeface="+mn-ea"/>
                <a:cs typeface="+mn-cs"/>
              </a:rPr>
              <a:t>immuno-hematologische</a:t>
            </a:r>
            <a:r>
              <a:rPr kumimoji="0" lang="nl-BE" altLang="nl-NL" sz="1500" b="0" i="0" u="none" strike="noStrike" kern="1200" cap="none" spc="0" normalizeH="0" baseline="0" noProof="0" dirty="0" smtClean="0">
                <a:ln>
                  <a:noFill/>
                </a:ln>
                <a:solidFill>
                  <a:schemeClr val="tx1"/>
                </a:solidFill>
                <a:effectLst/>
                <a:uLnTx/>
                <a:uFillTx/>
                <a:latin typeface="+mn-lt"/>
                <a:ea typeface="+mn-ea"/>
                <a:cs typeface="+mn-cs"/>
              </a:rPr>
              <a:t> parameters van patiënten die mogelijks bloed nodig hebben tijdens de bevalling.</a:t>
            </a:r>
          </a:p>
          <a:p>
            <a:pPr marL="639763" marR="0" lvl="1" indent="-273050" algn="l" defTabSz="914400" rtl="0" eaLnBrk="0" fontAlgn="base" latinLnBrk="0" hangingPunct="0">
              <a:lnSpc>
                <a:spcPct val="100000"/>
              </a:lnSpc>
              <a:spcBef>
                <a:spcPct val="50000"/>
              </a:spcBef>
              <a:spcAft>
                <a:spcPct val="0"/>
              </a:spcAft>
              <a:buClr>
                <a:schemeClr val="accent1"/>
              </a:buClr>
              <a:buSzPct val="70000"/>
              <a:buFont typeface="Wingdings 2" pitchFamily="18" charset="2"/>
              <a:buChar char=""/>
              <a:tabLst/>
              <a:defRPr/>
            </a:pPr>
            <a:endParaRPr kumimoji="0" lang="nl-NL" altLang="nl-NL" sz="15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3"/>
          <p:cNvSpPr txBox="1">
            <a:spLocks noChangeArrowheads="1"/>
          </p:cNvSpPr>
          <p:nvPr/>
        </p:nvSpPr>
        <p:spPr bwMode="auto">
          <a:xfrm>
            <a:off x="1928794" y="2357430"/>
            <a:ext cx="6572296" cy="142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39763" marR="0" lvl="1" indent="-273050" algn="l" defTabSz="914400" rtl="0" eaLnBrk="0" fontAlgn="base" latinLnBrk="0" hangingPunct="0">
              <a:lnSpc>
                <a:spcPct val="100000"/>
              </a:lnSpc>
              <a:spcBef>
                <a:spcPct val="50000"/>
              </a:spcBef>
              <a:spcAft>
                <a:spcPct val="0"/>
              </a:spcAft>
              <a:buClr>
                <a:schemeClr val="accent1"/>
              </a:buClr>
              <a:buSzPct val="70000"/>
              <a:buFont typeface="Wingdings 2" pitchFamily="18" charset="2"/>
              <a:buChar char=""/>
              <a:tabLst/>
              <a:defRPr/>
            </a:pPr>
            <a:r>
              <a:rPr kumimoji="0" lang="nl-BE" altLang="nl-NL" sz="1500" b="0" i="0" u="none" strike="noStrike" kern="1200" cap="none" spc="0" normalizeH="0" baseline="0" noProof="0" dirty="0" smtClean="0">
                <a:ln>
                  <a:noFill/>
                </a:ln>
                <a:solidFill>
                  <a:schemeClr val="tx1"/>
                </a:solidFill>
                <a:effectLst/>
                <a:uLnTx/>
                <a:uFillTx/>
                <a:latin typeface="+mn-lt"/>
                <a:ea typeface="+mn-ea"/>
                <a:cs typeface="+mn-cs"/>
              </a:rPr>
              <a:t>De </a:t>
            </a:r>
            <a:r>
              <a:rPr kumimoji="0" lang="nl-BE" altLang="nl-NL" sz="1500" b="0" i="0" u="none" strike="noStrike" kern="1200" cap="none" spc="0" normalizeH="0" baseline="0" noProof="0" dirty="0" err="1" smtClean="0">
                <a:ln>
                  <a:noFill/>
                </a:ln>
                <a:solidFill>
                  <a:schemeClr val="tx1"/>
                </a:solidFill>
                <a:effectLst/>
                <a:uLnTx/>
                <a:uFillTx/>
                <a:latin typeface="+mn-lt"/>
                <a:ea typeface="+mn-ea"/>
                <a:cs typeface="+mn-cs"/>
              </a:rPr>
              <a:t>pretransfusieafname</a:t>
            </a:r>
            <a:r>
              <a:rPr kumimoji="0" lang="nl-BE" altLang="nl-NL" sz="1500" b="0" i="0" u="none" strike="noStrike" kern="1200" cap="none" spc="0" normalizeH="0" baseline="0" noProof="0" dirty="0" smtClean="0">
                <a:ln>
                  <a:noFill/>
                </a:ln>
                <a:solidFill>
                  <a:schemeClr val="tx1"/>
                </a:solidFill>
                <a:effectLst/>
                <a:uLnTx/>
                <a:uFillTx/>
                <a:latin typeface="+mn-lt"/>
                <a:ea typeface="+mn-ea"/>
                <a:cs typeface="+mn-cs"/>
              </a:rPr>
              <a:t> uitvoeren op het moment van de </a:t>
            </a:r>
            <a:r>
              <a:rPr kumimoji="0" lang="nl-NL" altLang="nl-NL" sz="1600" b="1" i="1" u="none" strike="noStrike" kern="1200" cap="none" spc="0" normalizeH="0" baseline="0" noProof="0" dirty="0" smtClean="0">
                <a:ln>
                  <a:noFill/>
                </a:ln>
                <a:solidFill>
                  <a:srgbClr val="9966FF"/>
                </a:solidFill>
                <a:effectLst/>
                <a:uLnTx/>
                <a:uFillTx/>
                <a:latin typeface="+mn-lt"/>
                <a:ea typeface="+mn-ea"/>
                <a:cs typeface="+mn-cs"/>
              </a:rPr>
              <a:t>preoperatieve consultatie</a:t>
            </a:r>
            <a:r>
              <a:rPr kumimoji="0" lang="nl-BE" altLang="nl-NL" sz="1500" b="0" i="0" u="none" strike="noStrike" kern="1200" cap="none" spc="0" normalizeH="0" baseline="0" noProof="0" dirty="0" smtClean="0">
                <a:ln>
                  <a:noFill/>
                </a:ln>
                <a:solidFill>
                  <a:schemeClr val="tx1"/>
                </a:solidFill>
                <a:effectLst/>
                <a:uLnTx/>
                <a:uFillTx/>
                <a:latin typeface="+mn-lt"/>
                <a:ea typeface="+mn-ea"/>
                <a:cs typeface="+mn-cs"/>
              </a:rPr>
              <a:t>. Op deze manier wordt de bloedgroep voor de eerste keer bepaald en kunnen onregelmatige antilichamen opgespoord worden. De bloedgroep wordt dan voor de tweede keer bepaald op de dag waarop de bestelling van het bloedcomponent naar de bloedbank wordt gestuurd. </a:t>
            </a:r>
          </a:p>
        </p:txBody>
      </p:sp>
      <p:pic>
        <p:nvPicPr>
          <p:cNvPr id="9" name="Image 8" descr="ordonnance.jpg"/>
          <p:cNvPicPr>
            <a:picLocks noChangeAspect="1"/>
          </p:cNvPicPr>
          <p:nvPr/>
        </p:nvPicPr>
        <p:blipFill>
          <a:blip r:embed="rId2"/>
          <a:stretch>
            <a:fillRect/>
          </a:stretch>
        </p:blipFill>
        <p:spPr>
          <a:xfrm>
            <a:off x="428596" y="2357430"/>
            <a:ext cx="1790694" cy="1333358"/>
          </a:xfrm>
          <a:prstGeom prst="rect">
            <a:avLst/>
          </a:prstGeom>
        </p:spPr>
      </p:pic>
      <p:pic>
        <p:nvPicPr>
          <p:cNvPr id="10" name="Image 9" descr="femmeenceinte.jpg"/>
          <p:cNvPicPr>
            <a:picLocks noChangeAspect="1"/>
          </p:cNvPicPr>
          <p:nvPr/>
        </p:nvPicPr>
        <p:blipFill>
          <a:blip r:embed="rId3"/>
          <a:stretch>
            <a:fillRect/>
          </a:stretch>
        </p:blipFill>
        <p:spPr>
          <a:xfrm>
            <a:off x="6770290" y="4000504"/>
            <a:ext cx="931069" cy="1314927"/>
          </a:xfrm>
          <a:prstGeom prst="rect">
            <a:avLst/>
          </a:prstGeom>
        </p:spPr>
      </p:pic>
    </p:spTree>
    <p:extLst>
      <p:ext uri="{BB962C8B-B14F-4D97-AF65-F5344CB8AC3E}">
        <p14:creationId xmlns:p14="http://schemas.microsoft.com/office/powerpoint/2010/main" val="140932883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851156" y="433368"/>
            <a:ext cx="7924800" cy="642937"/>
          </a:xfrm>
        </p:spPr>
        <p:txBody>
          <a:bodyPr rtlCol="0">
            <a:noAutofit/>
          </a:bodyPr>
          <a:lstStyle/>
          <a:p>
            <a:pPr lvl="0" eaLnBrk="1" fontAlgn="auto" hangingPunct="1">
              <a:spcBef>
                <a:spcPts val="0"/>
              </a:spcBef>
              <a:spcAft>
                <a:spcPts val="0"/>
              </a:spcAft>
            </a:pPr>
            <a:r>
              <a:rPr lang="fr-BE" sz="3200" i="1" dirty="0" smtClean="0">
                <a:solidFill>
                  <a:schemeClr val="tx1">
                    <a:lumMod val="50000"/>
                    <a:lumOff val="50000"/>
                  </a:schemeClr>
                </a:solidFill>
              </a:rPr>
              <a:t>8. </a:t>
            </a:r>
            <a:r>
              <a:rPr lang="fr-BE" sz="3200" i="1" dirty="0" err="1" smtClean="0">
                <a:solidFill>
                  <a:schemeClr val="tx1">
                    <a:lumMod val="50000"/>
                    <a:lumOff val="50000"/>
                  </a:schemeClr>
                </a:solidFill>
              </a:rPr>
              <a:t>Versturen</a:t>
            </a:r>
            <a:r>
              <a:rPr lang="fr-BE" sz="3200" i="1" dirty="0" smtClean="0">
                <a:solidFill>
                  <a:schemeClr val="tx1">
                    <a:lumMod val="50000"/>
                    <a:lumOff val="50000"/>
                  </a:schemeClr>
                </a:solidFill>
              </a:rPr>
              <a:t> </a:t>
            </a:r>
            <a:r>
              <a:rPr lang="fr-BE" sz="3200" i="1" dirty="0" err="1" smtClean="0">
                <a:solidFill>
                  <a:schemeClr val="tx1">
                    <a:lumMod val="50000"/>
                    <a:lumOff val="50000"/>
                  </a:schemeClr>
                </a:solidFill>
              </a:rPr>
              <a:t>bloedstaal</a:t>
            </a:r>
            <a:endParaRPr lang="fr-FR" sz="3200" i="1" dirty="0" smtClean="0">
              <a:solidFill>
                <a:schemeClr val="tx1">
                  <a:lumMod val="50000"/>
                  <a:lumOff val="50000"/>
                </a:schemeClr>
              </a:solidFill>
            </a:endParaRPr>
          </a:p>
        </p:txBody>
      </p:sp>
      <p:sp>
        <p:nvSpPr>
          <p:cNvPr id="18439" name="Rectangle 24"/>
          <p:cNvSpPr>
            <a:spLocks noGrp="1" noChangeArrowheads="1"/>
          </p:cNvSpPr>
          <p:nvPr>
            <p:ph idx="1"/>
          </p:nvPr>
        </p:nvSpPr>
        <p:spPr>
          <a:xfrm>
            <a:off x="701675" y="1989138"/>
            <a:ext cx="7656513" cy="2447974"/>
          </a:xfrm>
        </p:spPr>
        <p:txBody>
          <a:bodyPr rtlCol="0">
            <a:normAutofit/>
          </a:bodyPr>
          <a:lstStyle/>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a:p>
            <a:pPr marL="411480" fontAlgn="auto">
              <a:spcAft>
                <a:spcPts val="0"/>
              </a:spcAft>
              <a:buFont typeface="Wingdings"/>
              <a:buChar char=""/>
              <a:defRPr/>
            </a:pPr>
            <a:endParaRPr lang="fr-BE" sz="2400" b="1" dirty="0" smtClean="0">
              <a:sym typeface="Wingdings" pitchFamily="2" charset="2"/>
            </a:endParaRPr>
          </a:p>
        </p:txBody>
      </p:sp>
      <p:sp>
        <p:nvSpPr>
          <p:cNvPr id="19460" name="Espace réservé du numéro de diapositive 2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72666C27-8442-451E-9F26-D0BD7384D776}" type="slidenum">
              <a:rPr lang="fr-FR" altLang="nl-NL">
                <a:solidFill>
                  <a:schemeClr val="tx2"/>
                </a:solidFill>
              </a:rPr>
              <a:pPr/>
              <a:t>18</a:t>
            </a:fld>
            <a:endParaRPr lang="fr-FR" altLang="nl-NL">
              <a:solidFill>
                <a:schemeClr val="tx2"/>
              </a:solidFill>
            </a:endParaRPr>
          </a:p>
        </p:txBody>
      </p:sp>
      <p:sp>
        <p:nvSpPr>
          <p:cNvPr id="19463" name="Rectangle 10"/>
          <p:cNvSpPr>
            <a:spLocks noChangeArrowheads="1"/>
          </p:cNvSpPr>
          <p:nvPr/>
        </p:nvSpPr>
        <p:spPr bwMode="auto">
          <a:xfrm>
            <a:off x="2244725" y="5319713"/>
            <a:ext cx="48355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80000"/>
              </a:lnSpc>
              <a:spcBef>
                <a:spcPct val="20000"/>
              </a:spcBef>
              <a:buClr>
                <a:schemeClr val="tx1"/>
              </a:buClr>
              <a:buSzPct val="75000"/>
              <a:buFont typeface="Wingdings" pitchFamily="2" charset="2"/>
              <a:buNone/>
            </a:pPr>
            <a:endParaRPr lang="fr-BE" altLang="nl-NL" sz="2400"/>
          </a:p>
          <a:p>
            <a:pPr marL="342900" indent="-342900" eaLnBrk="1" hangingPunct="1">
              <a:lnSpc>
                <a:spcPct val="80000"/>
              </a:lnSpc>
              <a:spcBef>
                <a:spcPct val="20000"/>
              </a:spcBef>
              <a:buClr>
                <a:schemeClr val="tx1"/>
              </a:buClr>
              <a:buSzPct val="75000"/>
              <a:buFont typeface="Wingdings" pitchFamily="2" charset="2"/>
              <a:buChar char="l"/>
            </a:pPr>
            <a:endParaRPr lang="fr-BE" altLang="nl-NL" sz="2400"/>
          </a:p>
          <a:p>
            <a:pPr marL="342900" indent="-342900" eaLnBrk="1" hangingPunct="1">
              <a:lnSpc>
                <a:spcPct val="80000"/>
              </a:lnSpc>
              <a:spcBef>
                <a:spcPct val="20000"/>
              </a:spcBef>
              <a:buClr>
                <a:schemeClr val="tx1"/>
              </a:buClr>
              <a:buSzPct val="75000"/>
              <a:buFont typeface="Wingdings" pitchFamily="2" charset="2"/>
              <a:buChar char="l"/>
            </a:pPr>
            <a:endParaRPr lang="fr-BE" altLang="nl-NL" sz="2400"/>
          </a:p>
          <a:p>
            <a:pPr marL="342900" indent="-342900" eaLnBrk="1" hangingPunct="1">
              <a:lnSpc>
                <a:spcPct val="80000"/>
              </a:lnSpc>
              <a:spcBef>
                <a:spcPct val="20000"/>
              </a:spcBef>
              <a:buClr>
                <a:schemeClr val="tx1"/>
              </a:buClr>
              <a:buSzPct val="75000"/>
              <a:buFont typeface="Wingdings" pitchFamily="2" charset="2"/>
              <a:buChar char="l"/>
            </a:pPr>
            <a:endParaRPr lang="fr-BE" altLang="nl-NL" sz="2400"/>
          </a:p>
        </p:txBody>
      </p:sp>
      <p:sp>
        <p:nvSpPr>
          <p:cNvPr id="25" name="Espace réservé du contenu 1"/>
          <p:cNvSpPr txBox="1">
            <a:spLocks/>
          </p:cNvSpPr>
          <p:nvPr/>
        </p:nvSpPr>
        <p:spPr bwMode="auto">
          <a:xfrm>
            <a:off x="914400" y="1784350"/>
            <a:ext cx="77724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spcBef>
                <a:spcPts val="600"/>
              </a:spcBef>
              <a:spcAft>
                <a:spcPts val="0"/>
              </a:spcAft>
              <a:buNone/>
            </a:pPr>
            <a:r>
              <a:rPr lang="nl-NL" sz="2400" dirty="0"/>
              <a:t>Als de </a:t>
            </a:r>
            <a:r>
              <a:rPr lang="nl-NL" sz="2400" dirty="0" err="1"/>
              <a:t>pretransfusieafname</a:t>
            </a:r>
            <a:r>
              <a:rPr lang="nl-NL" sz="2400" dirty="0"/>
              <a:t> eenmaal uitgevoerd is, moet het bloedstaal </a:t>
            </a:r>
            <a:r>
              <a:rPr lang="nl-NL" sz="2400" b="1" dirty="0"/>
              <a:t>zo snel mogelijk</a:t>
            </a:r>
            <a:r>
              <a:rPr lang="nl-NL" sz="2400" dirty="0"/>
              <a:t> naar het laboratorium </a:t>
            </a:r>
            <a:r>
              <a:rPr lang="nl-NL" sz="2400" dirty="0" err="1" smtClean="0"/>
              <a:t>immunohematologie</a:t>
            </a:r>
            <a:r>
              <a:rPr lang="nl-NL" sz="2400" dirty="0" smtClean="0"/>
              <a:t> IH </a:t>
            </a:r>
            <a:r>
              <a:rPr lang="nl-NL" sz="2400" dirty="0"/>
              <a:t>gestuurd worden</a:t>
            </a:r>
            <a:r>
              <a:rPr lang="nl-NL" sz="1800" dirty="0"/>
              <a:t>. </a:t>
            </a:r>
            <a:endParaRPr lang="nl-BE" sz="1800" dirty="0">
              <a:effectLst/>
            </a:endParaRPr>
          </a:p>
        </p:txBody>
      </p:sp>
      <p:sp>
        <p:nvSpPr>
          <p:cNvPr id="11" name="AutoShape 7"/>
          <p:cNvSpPr>
            <a:spLocks noChangeArrowheads="1"/>
          </p:cNvSpPr>
          <p:nvPr/>
        </p:nvSpPr>
        <p:spPr bwMode="auto">
          <a:xfrm>
            <a:off x="5678008" y="3869912"/>
            <a:ext cx="1208422" cy="504569"/>
          </a:xfrm>
          <a:prstGeom prst="roundRect">
            <a:avLst>
              <a:gd name="adj" fmla="val 16667"/>
            </a:avLst>
          </a:prstGeom>
          <a:solidFill>
            <a:schemeClr val="bg1"/>
          </a:solidFill>
          <a:ln w="38100">
            <a:solidFill>
              <a:srgbClr val="FF0000"/>
            </a:solidFill>
            <a:round/>
            <a:headEnd/>
            <a:tailEnd/>
          </a:ln>
          <a:effectLst/>
        </p:spPr>
        <p:txBody>
          <a:bodyPr wrap="none" anchor="ctr"/>
          <a:lstStyle/>
          <a:p>
            <a:pPr fontAlgn="auto">
              <a:spcBef>
                <a:spcPts val="0"/>
              </a:spcBef>
              <a:spcAft>
                <a:spcPts val="0"/>
              </a:spcAft>
              <a:defRPr/>
            </a:pPr>
            <a:endParaRPr lang="fr-BE" kern="0">
              <a:solidFill>
                <a:sysClr val="windowText" lastClr="000000"/>
              </a:solidFill>
            </a:endParaRPr>
          </a:p>
        </p:txBody>
      </p:sp>
      <p:sp>
        <p:nvSpPr>
          <p:cNvPr id="12" name="ZoneTexte 11"/>
          <p:cNvSpPr txBox="1"/>
          <p:nvPr/>
        </p:nvSpPr>
        <p:spPr>
          <a:xfrm>
            <a:off x="5778433" y="3912778"/>
            <a:ext cx="1107996" cy="400110"/>
          </a:xfrm>
          <a:prstGeom prst="rect">
            <a:avLst/>
          </a:prstGeom>
          <a:noFill/>
        </p:spPr>
        <p:txBody>
          <a:bodyPr wrap="none" rtlCol="0">
            <a:spAutoFit/>
          </a:bodyPr>
          <a:lstStyle/>
          <a:p>
            <a:r>
              <a:rPr lang="fr-BE" sz="2000" dirty="0" smtClean="0">
                <a:solidFill>
                  <a:srgbClr val="FF0000"/>
                </a:solidFill>
                <a:latin typeface="Berlin Sans FB" pitchFamily="34" charset="0"/>
              </a:rPr>
              <a:t>Labo IH </a:t>
            </a:r>
          </a:p>
        </p:txBody>
      </p:sp>
      <p:pic>
        <p:nvPicPr>
          <p:cNvPr id="9" name="Image 8" descr="coursenuméro.jpg"/>
          <p:cNvPicPr>
            <a:picLocks noChangeAspect="1"/>
          </p:cNvPicPr>
          <p:nvPr/>
        </p:nvPicPr>
        <p:blipFill>
          <a:blip r:embed="rId3"/>
          <a:stretch>
            <a:fillRect/>
          </a:stretch>
        </p:blipFill>
        <p:spPr>
          <a:xfrm>
            <a:off x="1785918" y="3143248"/>
            <a:ext cx="1223964" cy="1571636"/>
          </a:xfrm>
          <a:prstGeom prst="rect">
            <a:avLst/>
          </a:prstGeom>
        </p:spPr>
      </p:pic>
      <p:cxnSp>
        <p:nvCxnSpPr>
          <p:cNvPr id="10" name="Connecteur droit avec flèche 9"/>
          <p:cNvCxnSpPr/>
          <p:nvPr/>
        </p:nvCxnSpPr>
        <p:spPr>
          <a:xfrm>
            <a:off x="3005926" y="4185943"/>
            <a:ext cx="2571768" cy="1588"/>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13" name="Image 12" descr="horlogefantaisie2.png"/>
          <p:cNvPicPr>
            <a:picLocks noChangeAspect="1"/>
          </p:cNvPicPr>
          <p:nvPr/>
        </p:nvPicPr>
        <p:blipFill>
          <a:blip r:embed="rId4" cstate="print"/>
          <a:stretch>
            <a:fillRect/>
          </a:stretch>
        </p:blipFill>
        <p:spPr>
          <a:xfrm>
            <a:off x="3598156" y="4441321"/>
            <a:ext cx="1071570" cy="1379646"/>
          </a:xfrm>
          <a:prstGeom prst="rect">
            <a:avLst/>
          </a:prstGeom>
        </p:spPr>
      </p:pic>
    </p:spTree>
    <p:extLst>
      <p:ext uri="{BB962C8B-B14F-4D97-AF65-F5344CB8AC3E}">
        <p14:creationId xmlns:p14="http://schemas.microsoft.com/office/powerpoint/2010/main" val="762094051"/>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19482" y="272144"/>
            <a:ext cx="8388508" cy="990600"/>
          </a:xfrm>
        </p:spPr>
        <p:txBody>
          <a:bodyPr rtlCol="0">
            <a:noAutofit/>
          </a:bodyPr>
          <a:lstStyle/>
          <a:p>
            <a:r>
              <a:rPr lang="nl-BE" sz="3000" i="1" dirty="0" smtClean="0"/>
              <a:t>9. Bloedafname in het geval van een transfusiereactie</a:t>
            </a:r>
            <a:endParaRPr lang="nl-BE" sz="3000" i="1" dirty="0"/>
          </a:p>
        </p:txBody>
      </p:sp>
      <p:sp>
        <p:nvSpPr>
          <p:cNvPr id="20483" name="Espace réservé du contenu 1"/>
          <p:cNvSpPr>
            <a:spLocks noGrp="1"/>
          </p:cNvSpPr>
          <p:nvPr>
            <p:ph idx="1"/>
          </p:nvPr>
        </p:nvSpPr>
        <p:spPr>
          <a:xfrm>
            <a:off x="2571736" y="2000240"/>
            <a:ext cx="5800740" cy="4071966"/>
          </a:xfrm>
        </p:spPr>
        <p:txBody>
          <a:bodyPr/>
          <a:lstStyle/>
          <a:p>
            <a:pPr marL="365125" indent="-365125">
              <a:spcAft>
                <a:spcPts val="600"/>
              </a:spcAft>
              <a:buSzPct val="100000"/>
            </a:pPr>
            <a:r>
              <a:rPr lang="nl-NL" altLang="nl-NL" sz="1800" dirty="0" smtClean="0"/>
              <a:t>In </a:t>
            </a:r>
            <a:r>
              <a:rPr lang="nl-NL" altLang="nl-NL" sz="1800" dirty="0"/>
              <a:t>geval van een transfusiereactie moet de verpleegkundige de transfusie stopzetten, weliswaar  met behoud van veneuze toegang, en onmiddellijk een arts verwittigen. </a:t>
            </a:r>
          </a:p>
          <a:p>
            <a:pPr marL="365125" indent="-365125">
              <a:spcAft>
                <a:spcPts val="600"/>
              </a:spcAft>
              <a:buSzPct val="100000"/>
              <a:tabLst>
                <a:tab pos="274638" algn="l"/>
              </a:tabLst>
            </a:pPr>
            <a:r>
              <a:rPr lang="nl-NL" altLang="nl-NL" sz="1800" dirty="0" smtClean="0"/>
              <a:t>De </a:t>
            </a:r>
            <a:r>
              <a:rPr lang="nl-NL" altLang="nl-NL" sz="1800" dirty="0"/>
              <a:t>afgenomen bloedstalen moeten zo snel mogelijk verzonden worden naar </a:t>
            </a:r>
            <a:r>
              <a:rPr lang="nl-NL" altLang="nl-NL" sz="1800" dirty="0" smtClean="0"/>
              <a:t>het labo voor analyse, </a:t>
            </a:r>
            <a:r>
              <a:rPr lang="nl-NL" altLang="nl-NL" sz="1800" dirty="0"/>
              <a:t>alsook de bloedcomponent waarop de reactie plaatsvond en andere uitgeleverde bloedcomponenten van dezelfde aanvraag</a:t>
            </a:r>
            <a:r>
              <a:rPr lang="nl-NL" altLang="nl-NL" sz="1800" dirty="0" smtClean="0"/>
              <a:t>.</a:t>
            </a:r>
          </a:p>
          <a:p>
            <a:pPr marL="365125" lvl="0" indent="-365125">
              <a:spcAft>
                <a:spcPts val="600"/>
              </a:spcAft>
              <a:buSzPct val="100000"/>
              <a:tabLst>
                <a:tab pos="274638" algn="l"/>
              </a:tabLst>
            </a:pPr>
            <a:r>
              <a:rPr lang="nl-NL" sz="1800" dirty="0"/>
              <a:t>Meer details hierover vindt u terug in de module </a:t>
            </a:r>
            <a:r>
              <a:rPr lang="nl-NL" sz="1800" dirty="0">
                <a:solidFill>
                  <a:schemeClr val="accent4">
                    <a:lumMod val="40000"/>
                    <a:lumOff val="60000"/>
                  </a:schemeClr>
                </a:solidFill>
              </a:rPr>
              <a:t>transfusiereacties</a:t>
            </a:r>
            <a:r>
              <a:rPr lang="nl-NL" sz="1800" dirty="0"/>
              <a:t>.</a:t>
            </a:r>
            <a:endParaRPr lang="en-US" sz="1800" dirty="0"/>
          </a:p>
          <a:p>
            <a:pPr marL="365125" indent="-365125">
              <a:tabLst>
                <a:tab pos="274638" algn="l"/>
              </a:tabLst>
            </a:pPr>
            <a:endParaRPr lang="nl-NL" altLang="nl-NL" sz="1800" dirty="0"/>
          </a:p>
        </p:txBody>
      </p:sp>
      <p:sp>
        <p:nvSpPr>
          <p:cNvPr id="20484"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75D38636-91DA-43E0-BA2C-2CF1BC0FDBFD}" type="slidenum">
              <a:rPr lang="fr-FR" altLang="nl-NL">
                <a:solidFill>
                  <a:schemeClr val="tx2"/>
                </a:solidFill>
              </a:rPr>
              <a:pPr/>
              <a:t>19</a:t>
            </a:fld>
            <a:endParaRPr lang="fr-FR" altLang="nl-NL">
              <a:solidFill>
                <a:schemeClr val="tx2"/>
              </a:solidFill>
            </a:endParaRPr>
          </a:p>
        </p:txBody>
      </p:sp>
      <p:pic>
        <p:nvPicPr>
          <p:cNvPr id="5" name="Image 4" descr="malade.jpg"/>
          <p:cNvPicPr>
            <a:picLocks noChangeAspect="1"/>
          </p:cNvPicPr>
          <p:nvPr/>
        </p:nvPicPr>
        <p:blipFill>
          <a:blip r:embed="rId2"/>
          <a:stretch>
            <a:fillRect/>
          </a:stretch>
        </p:blipFill>
        <p:spPr>
          <a:xfrm>
            <a:off x="500034" y="2571744"/>
            <a:ext cx="1543050" cy="1524000"/>
          </a:xfrm>
          <a:prstGeom prst="rect">
            <a:avLst/>
          </a:prstGeom>
        </p:spPr>
      </p:pic>
    </p:spTree>
    <p:extLst>
      <p:ext uri="{BB962C8B-B14F-4D97-AF65-F5344CB8AC3E}">
        <p14:creationId xmlns:p14="http://schemas.microsoft.com/office/powerpoint/2010/main" val="3783193912"/>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289" y="2499806"/>
            <a:ext cx="2973423" cy="1858389"/>
          </a:xfrm>
          <a:prstGeom prst="rect">
            <a:avLst/>
          </a:prstGeom>
        </p:spPr>
      </p:pic>
      <p:sp>
        <p:nvSpPr>
          <p:cNvPr id="4" name="TextBox 3"/>
          <p:cNvSpPr txBox="1"/>
          <p:nvPr/>
        </p:nvSpPr>
        <p:spPr>
          <a:xfrm>
            <a:off x="179512" y="4581128"/>
            <a:ext cx="8784976" cy="1323439"/>
          </a:xfrm>
          <a:prstGeom prst="rect">
            <a:avLst/>
          </a:prstGeom>
          <a:noFill/>
        </p:spPr>
        <p:txBody>
          <a:bodyPr wrap="square" rtlCol="0">
            <a:spAutoFit/>
          </a:bodyPr>
          <a:lstStyle/>
          <a:p>
            <a:pPr algn="ctr"/>
            <a:r>
              <a:rPr lang="nl-BE" sz="1600" dirty="0" smtClean="0">
                <a:latin typeface="Arial" pitchFamily="34" charset="0"/>
                <a:cs typeface="Arial" pitchFamily="34" charset="0"/>
              </a:rPr>
              <a:t>Deze </a:t>
            </a:r>
            <a:r>
              <a:rPr lang="nl-BE" sz="1600" dirty="0">
                <a:latin typeface="Arial" pitchFamily="34" charset="0"/>
                <a:cs typeface="Arial" pitchFamily="34" charset="0"/>
              </a:rPr>
              <a:t>documenten werden ontwikkeld door de werkgroep opleiding en vervolgens gevalideerd door de stuurgroep van </a:t>
            </a:r>
            <a:r>
              <a:rPr lang="nl-BE" sz="1600" dirty="0" err="1">
                <a:latin typeface="Arial" pitchFamily="34" charset="0"/>
                <a:cs typeface="Arial" pitchFamily="34" charset="0"/>
              </a:rPr>
              <a:t>BeQuinT</a:t>
            </a:r>
            <a:r>
              <a:rPr lang="nl-BE" sz="1600" dirty="0">
                <a:latin typeface="Arial" pitchFamily="34" charset="0"/>
                <a:cs typeface="Arial" pitchFamily="34" charset="0"/>
              </a:rPr>
              <a:t>. </a:t>
            </a:r>
            <a:r>
              <a:rPr lang="nl-BE" sz="1600" dirty="0" smtClean="0">
                <a:latin typeface="Arial" pitchFamily="34" charset="0"/>
                <a:cs typeface="Arial" pitchFamily="34" charset="0"/>
              </a:rPr>
              <a:t/>
            </a:r>
            <a:br>
              <a:rPr lang="nl-BE" sz="1600" dirty="0" smtClean="0">
                <a:latin typeface="Arial" pitchFamily="34" charset="0"/>
                <a:cs typeface="Arial" pitchFamily="34" charset="0"/>
              </a:rPr>
            </a:br>
            <a:r>
              <a:rPr lang="nl-BE" sz="1600" dirty="0" smtClean="0">
                <a:latin typeface="Arial" pitchFamily="34" charset="0"/>
                <a:cs typeface="Arial" pitchFamily="34" charset="0"/>
              </a:rPr>
              <a:t>Indien </a:t>
            </a:r>
            <a:r>
              <a:rPr lang="nl-BE" sz="1600" dirty="0">
                <a:latin typeface="Arial" pitchFamily="34" charset="0"/>
                <a:cs typeface="Arial" pitchFamily="34" charset="0"/>
              </a:rPr>
              <a:t>u wijzigingen aanbrengt in de presentaties dan is dit op eigen verantwoordelijkheid</a:t>
            </a:r>
            <a:r>
              <a:rPr lang="nl-BE" sz="1600" dirty="0" smtClean="0">
                <a:latin typeface="Arial" pitchFamily="34" charset="0"/>
                <a:cs typeface="Arial" pitchFamily="34" charset="0"/>
              </a:rPr>
              <a:t>.</a:t>
            </a:r>
          </a:p>
          <a:p>
            <a:pPr algn="ctr"/>
            <a:r>
              <a:rPr lang="nl-BE" sz="1600" dirty="0">
                <a:latin typeface="Arial" pitchFamily="34" charset="0"/>
                <a:cs typeface="Arial" pitchFamily="34" charset="0"/>
              </a:rPr>
              <a:t>Deze presentaties werden ontwikkeld als basis voor een e-</a:t>
            </a:r>
            <a:r>
              <a:rPr lang="nl-BE" sz="1600" dirty="0" err="1">
                <a:latin typeface="Arial" pitchFamily="34" charset="0"/>
                <a:cs typeface="Arial" pitchFamily="34" charset="0"/>
              </a:rPr>
              <a:t>learning</a:t>
            </a:r>
            <a:r>
              <a:rPr lang="nl-BE" sz="1600" dirty="0">
                <a:latin typeface="Arial" pitchFamily="34" charset="0"/>
                <a:cs typeface="Arial" pitchFamily="34" charset="0"/>
              </a:rPr>
              <a:t> programma en niet voor face-</a:t>
            </a:r>
            <a:r>
              <a:rPr lang="nl-BE" sz="1600" dirty="0" err="1">
                <a:latin typeface="Arial" pitchFamily="34" charset="0"/>
                <a:cs typeface="Arial" pitchFamily="34" charset="0"/>
              </a:rPr>
              <a:t>to</a:t>
            </a:r>
            <a:r>
              <a:rPr lang="nl-BE" sz="1600" dirty="0">
                <a:latin typeface="Arial" pitchFamily="34" charset="0"/>
                <a:cs typeface="Arial" pitchFamily="34" charset="0"/>
              </a:rPr>
              <a:t>-face </a:t>
            </a:r>
            <a:r>
              <a:rPr lang="nl-BE" sz="1600" dirty="0" smtClean="0">
                <a:latin typeface="Arial" pitchFamily="34" charset="0"/>
                <a:cs typeface="Arial" pitchFamily="34" charset="0"/>
              </a:rPr>
              <a:t>vorming.</a:t>
            </a:r>
            <a:endParaRPr lang="en-US" sz="1600" dirty="0">
              <a:latin typeface="Arial" pitchFamily="34" charset="0"/>
              <a:cs typeface="Arial" pitchFamily="34" charset="0"/>
            </a:endParaRPr>
          </a:p>
        </p:txBody>
      </p:sp>
      <p:sp>
        <p:nvSpPr>
          <p:cNvPr id="2" name="Rectangle 1"/>
          <p:cNvSpPr/>
          <p:nvPr/>
        </p:nvSpPr>
        <p:spPr>
          <a:xfrm>
            <a:off x="0" y="6309320"/>
            <a:ext cx="9144000" cy="3600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63801858"/>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7078" y="206828"/>
            <a:ext cx="8153400" cy="990600"/>
          </a:xfrm>
        </p:spPr>
        <p:txBody>
          <a:bodyPr/>
          <a:lstStyle/>
          <a:p>
            <a:r>
              <a:rPr lang="nl-BE" dirty="0" smtClean="0"/>
              <a:t> </a:t>
            </a:r>
            <a:r>
              <a:rPr lang="nl-BE" sz="3200" i="1" dirty="0" smtClean="0">
                <a:solidFill>
                  <a:schemeClr val="tx1">
                    <a:lumMod val="50000"/>
                    <a:lumOff val="50000"/>
                  </a:schemeClr>
                </a:solidFill>
              </a:rPr>
              <a:t>Te onthouden</a:t>
            </a:r>
            <a:endParaRPr lang="nl-BE" i="1" dirty="0">
              <a:solidFill>
                <a:schemeClr val="tx1">
                  <a:lumMod val="50000"/>
                  <a:lumOff val="50000"/>
                </a:schemeClr>
              </a:solidFill>
            </a:endParaRPr>
          </a:p>
        </p:txBody>
      </p:sp>
      <p:sp>
        <p:nvSpPr>
          <p:cNvPr id="4" name="Tijdelijke aanduiding voor dianummer 3"/>
          <p:cNvSpPr>
            <a:spLocks noGrp="1"/>
          </p:cNvSpPr>
          <p:nvPr>
            <p:ph type="sldNum" sz="quarter" idx="12"/>
          </p:nvPr>
        </p:nvSpPr>
        <p:spPr/>
        <p:txBody>
          <a:bodyPr>
            <a:normAutofit fontScale="85000" lnSpcReduction="20000"/>
          </a:bodyPr>
          <a:lstStyle/>
          <a:p>
            <a:pPr>
              <a:defRPr/>
            </a:pPr>
            <a:fld id="{A856E2F6-2479-48F8-A860-5F21F7BC5F07}" type="slidenum">
              <a:rPr lang="fr-FR" altLang="nl-BE" smtClean="0"/>
              <a:pPr>
                <a:defRPr/>
              </a:pPr>
              <a:t>20</a:t>
            </a:fld>
            <a:endParaRPr lang="fr-FR" altLang="nl-BE"/>
          </a:p>
        </p:txBody>
      </p:sp>
      <p:pic>
        <p:nvPicPr>
          <p:cNvPr id="6" name="Picture 5" descr="http://i574.photobucket.com/albums/ss187/livinlowcarbman/wilf-logo.jpg?t=1302805457"/>
          <p:cNvPicPr>
            <a:picLocks noChangeAspect="1" noChangeArrowheads="1"/>
          </p:cNvPicPr>
          <p:nvPr/>
        </p:nvPicPr>
        <p:blipFill>
          <a:blip r:embed="rId2" cstate="print"/>
          <a:srcRect/>
          <a:stretch>
            <a:fillRect/>
          </a:stretch>
        </p:blipFill>
        <p:spPr bwMode="auto">
          <a:xfrm>
            <a:off x="7508563" y="0"/>
            <a:ext cx="1635437" cy="1307324"/>
          </a:xfrm>
          <a:prstGeom prst="rect">
            <a:avLst/>
          </a:prstGeom>
          <a:noFill/>
        </p:spPr>
      </p:pic>
      <p:sp>
        <p:nvSpPr>
          <p:cNvPr id="8" name="Tijdelijke aanduiding voor inhoud 2"/>
          <p:cNvSpPr>
            <a:spLocks noGrp="1"/>
          </p:cNvSpPr>
          <p:nvPr>
            <p:ph sz="quarter" idx="1"/>
          </p:nvPr>
        </p:nvSpPr>
        <p:spPr>
          <a:xfrm>
            <a:off x="1643042" y="1714488"/>
            <a:ext cx="7263260" cy="4752528"/>
          </a:xfrm>
        </p:spPr>
        <p:txBody>
          <a:bodyPr/>
          <a:lstStyle/>
          <a:p>
            <a:pPr marL="366713" lvl="1" indent="-366713">
              <a:spcBef>
                <a:spcPts val="700"/>
              </a:spcBef>
              <a:buClr>
                <a:schemeClr val="accent2"/>
              </a:buClr>
              <a:buSzPct val="60000"/>
              <a:buFont typeface="Wingdings" pitchFamily="2" charset="2"/>
              <a:buChar char="o"/>
            </a:pPr>
            <a:r>
              <a:rPr lang="nl-BE" sz="2400" dirty="0"/>
              <a:t>Correcte patiëntidentificatie (identificatiebandje + positieve identificatie</a:t>
            </a:r>
            <a:r>
              <a:rPr lang="nl-BE" sz="2400" dirty="0" smtClean="0"/>
              <a:t>)</a:t>
            </a:r>
          </a:p>
          <a:p>
            <a:pPr marL="366713" indent="-366713">
              <a:buFont typeface="Wingdings" pitchFamily="2" charset="2"/>
              <a:buChar char="o"/>
            </a:pPr>
            <a:r>
              <a:rPr lang="nl-BE" sz="2400" dirty="0" smtClean="0"/>
              <a:t>Correcte pretransfusie </a:t>
            </a:r>
            <a:r>
              <a:rPr lang="nl-BE" sz="2400" dirty="0" err="1" smtClean="0"/>
              <a:t>bloedname</a:t>
            </a:r>
            <a:endParaRPr lang="nl-BE" sz="2400" dirty="0" smtClean="0"/>
          </a:p>
          <a:p>
            <a:pPr marL="366713" lvl="1" indent="-366713">
              <a:buClr>
                <a:schemeClr val="accent2"/>
              </a:buClr>
              <a:buNone/>
            </a:pPr>
            <a:r>
              <a:rPr lang="nl-BE" sz="2400" dirty="0" smtClean="0"/>
              <a:t>	= essentieel onderdeel v. transfusieveiligheid</a:t>
            </a:r>
          </a:p>
          <a:p>
            <a:pPr marL="366713" indent="-366713">
              <a:buFont typeface="Wingdings" pitchFamily="2" charset="2"/>
              <a:buChar char="o"/>
            </a:pPr>
            <a:r>
              <a:rPr lang="nl-BE" sz="2400" dirty="0" smtClean="0"/>
              <a:t>Een niet-conforme bloedafname </a:t>
            </a:r>
          </a:p>
          <a:p>
            <a:pPr marL="366713" lvl="1" indent="-366713">
              <a:buClr>
                <a:schemeClr val="accent2"/>
              </a:buClr>
              <a:buNone/>
            </a:pPr>
            <a:r>
              <a:rPr lang="nl-BE" sz="2400" dirty="0" smtClean="0"/>
              <a:t>	= automatisch weigering door het laboratorium </a:t>
            </a:r>
          </a:p>
          <a:p>
            <a:pPr marL="366713" lvl="1" indent="-366713">
              <a:buClr>
                <a:schemeClr val="accent2"/>
              </a:buClr>
              <a:buNone/>
            </a:pPr>
            <a:r>
              <a:rPr lang="nl-BE" sz="2400" dirty="0" smtClean="0"/>
              <a:t>	= aanvraag van nieuwe bloedafname</a:t>
            </a:r>
          </a:p>
          <a:p>
            <a:pPr marL="366713" indent="-366713">
              <a:buFont typeface="Wingdings" pitchFamily="2" charset="2"/>
              <a:buChar char="o"/>
            </a:pPr>
            <a:r>
              <a:rPr lang="nl-BE" sz="2400" dirty="0" smtClean="0"/>
              <a:t>Validatie van </a:t>
            </a:r>
            <a:r>
              <a:rPr lang="nl-BE" sz="2400" dirty="0" err="1" smtClean="0"/>
              <a:t>ABOD-bloedgroep</a:t>
            </a:r>
            <a:endParaRPr lang="nl-BE" sz="2400" dirty="0" smtClean="0"/>
          </a:p>
          <a:p>
            <a:pPr marL="366713" lvl="1" indent="-366713">
              <a:buClr>
                <a:schemeClr val="accent2"/>
              </a:buClr>
              <a:buNone/>
            </a:pPr>
            <a:r>
              <a:rPr lang="nl-BE" sz="2400" dirty="0" smtClean="0"/>
              <a:t>	= 2 bloedafnames, op verschillende momenten door 2 onafhankelijke personen</a:t>
            </a:r>
          </a:p>
          <a:p>
            <a:endParaRPr lang="nl-BE" sz="2400" dirty="0" smtClean="0"/>
          </a:p>
          <a:p>
            <a:endParaRPr lang="nl-BE" sz="2400" dirty="0"/>
          </a:p>
        </p:txBody>
      </p:sp>
      <p:pic>
        <p:nvPicPr>
          <p:cNvPr id="9" name="Picture 4" descr="Toets nieuwe spelregels"/>
          <p:cNvPicPr>
            <a:picLocks noChangeAspect="1" noChangeArrowheads="1"/>
          </p:cNvPicPr>
          <p:nvPr/>
        </p:nvPicPr>
        <p:blipFill>
          <a:blip r:embed="rId3" cstate="print"/>
          <a:srcRect/>
          <a:stretch>
            <a:fillRect/>
          </a:stretch>
        </p:blipFill>
        <p:spPr bwMode="auto">
          <a:xfrm>
            <a:off x="411588" y="1928802"/>
            <a:ext cx="1097622" cy="1097622"/>
          </a:xfrm>
          <a:prstGeom prst="rect">
            <a:avLst/>
          </a:prstGeom>
          <a:noFill/>
        </p:spPr>
      </p:pic>
      <p:pic>
        <p:nvPicPr>
          <p:cNvPr id="10" name="Picture 6" descr="Stop"/>
          <p:cNvPicPr>
            <a:picLocks noChangeAspect="1" noChangeArrowheads="1"/>
          </p:cNvPicPr>
          <p:nvPr/>
        </p:nvPicPr>
        <p:blipFill>
          <a:blip r:embed="rId4" cstate="print"/>
          <a:srcRect/>
          <a:stretch>
            <a:fillRect/>
          </a:stretch>
        </p:blipFill>
        <p:spPr bwMode="auto">
          <a:xfrm>
            <a:off x="412946" y="3500438"/>
            <a:ext cx="1097622" cy="1097622"/>
          </a:xfrm>
          <a:prstGeom prst="rect">
            <a:avLst/>
          </a:prstGeom>
          <a:noFill/>
        </p:spPr>
      </p:pic>
      <p:pic>
        <p:nvPicPr>
          <p:cNvPr id="11" name="Picture 8" descr="http://usacanadaregion.org/sites/usacanadaregion.org/files/pictures/approved.jpg"/>
          <p:cNvPicPr>
            <a:picLocks noChangeAspect="1" noChangeArrowheads="1"/>
          </p:cNvPicPr>
          <p:nvPr/>
        </p:nvPicPr>
        <p:blipFill>
          <a:blip r:embed="rId5" cstate="print"/>
          <a:srcRect/>
          <a:stretch>
            <a:fillRect/>
          </a:stretch>
        </p:blipFill>
        <p:spPr bwMode="auto">
          <a:xfrm>
            <a:off x="428596" y="5143512"/>
            <a:ext cx="1097622" cy="823217"/>
          </a:xfrm>
          <a:prstGeom prst="rect">
            <a:avLst/>
          </a:prstGeom>
          <a:noFill/>
        </p:spPr>
      </p:pic>
    </p:spTree>
    <p:extLst>
      <p:ext uri="{BB962C8B-B14F-4D97-AF65-F5344CB8AC3E}">
        <p14:creationId xmlns:p14="http://schemas.microsoft.com/office/powerpoint/2010/main" val="3469674751"/>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6" y="294822"/>
            <a:ext cx="8077200" cy="869950"/>
          </a:xfrm>
        </p:spPr>
        <p:txBody>
          <a:bodyPr/>
          <a:lstStyle/>
          <a:p>
            <a:r>
              <a:rPr lang="nl-BE" sz="3600" i="1" dirty="0" smtClean="0">
                <a:solidFill>
                  <a:schemeClr val="tx1">
                    <a:lumMod val="50000"/>
                    <a:lumOff val="50000"/>
                  </a:schemeClr>
                </a:solidFill>
              </a:rPr>
              <a:t>Inhoud van de module</a:t>
            </a:r>
            <a:endParaRPr lang="en-US" sz="3600" i="1"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9B80A68F-9D9E-4F3C-9D2A-AF440B9BE854}" type="slidenum">
              <a:rPr lang="fr-FR" altLang="nl-BE" smtClean="0"/>
              <a:pPr>
                <a:defRPr/>
              </a:pPr>
              <a:t>3</a:t>
            </a:fld>
            <a:endParaRPr lang="fr-FR" altLang="nl-BE"/>
          </a:p>
        </p:txBody>
      </p:sp>
      <p:sp>
        <p:nvSpPr>
          <p:cNvPr id="12" name="Tijdelijke aanduiding voor inhoud 2"/>
          <p:cNvSpPr txBox="1">
            <a:spLocks/>
          </p:cNvSpPr>
          <p:nvPr/>
        </p:nvSpPr>
        <p:spPr>
          <a:xfrm>
            <a:off x="611560" y="1700808"/>
            <a:ext cx="8153400" cy="4871464"/>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300"/>
              </a:spcBef>
            </a:pPr>
            <a:r>
              <a:rPr lang="nl-BE" sz="2400" dirty="0" smtClean="0"/>
              <a:t>Doelstellingen</a:t>
            </a:r>
          </a:p>
          <a:p>
            <a:pPr>
              <a:spcBef>
                <a:spcPts val="300"/>
              </a:spcBef>
            </a:pPr>
            <a:r>
              <a:rPr lang="nl-BE" sz="2400" dirty="0" smtClean="0"/>
              <a:t>Aanvraag bloedcomponenten </a:t>
            </a:r>
          </a:p>
          <a:p>
            <a:pPr>
              <a:spcBef>
                <a:spcPts val="300"/>
              </a:spcBef>
            </a:pPr>
            <a:r>
              <a:rPr lang="nl-BE" sz="2400" dirty="0" smtClean="0"/>
              <a:t>Tijdstip uitvoering pretransfusie bloedafname</a:t>
            </a:r>
          </a:p>
          <a:p>
            <a:pPr>
              <a:spcBef>
                <a:spcPts val="300"/>
              </a:spcBef>
            </a:pPr>
            <a:r>
              <a:rPr lang="nl-BE" sz="2400" dirty="0" err="1" smtClean="0"/>
              <a:t>Verantwoordelijheden</a:t>
            </a:r>
            <a:endParaRPr lang="nl-BE" sz="2400" dirty="0" smtClean="0"/>
          </a:p>
          <a:p>
            <a:pPr>
              <a:spcBef>
                <a:spcPts val="300"/>
              </a:spcBef>
            </a:pPr>
            <a:r>
              <a:rPr lang="nl-BE" sz="2400" dirty="0" smtClean="0"/>
              <a:t>In de praktijk</a:t>
            </a:r>
          </a:p>
          <a:p>
            <a:pPr>
              <a:spcBef>
                <a:spcPts val="300"/>
              </a:spcBef>
            </a:pPr>
            <a:r>
              <a:rPr lang="nl-BE" sz="2400" dirty="0" smtClean="0"/>
              <a:t>Controle van identificatie</a:t>
            </a:r>
          </a:p>
          <a:p>
            <a:pPr>
              <a:spcBef>
                <a:spcPts val="300"/>
              </a:spcBef>
            </a:pPr>
            <a:r>
              <a:rPr lang="nl-BE" sz="2400" dirty="0" err="1" smtClean="0"/>
              <a:t>Pretransfusietesten</a:t>
            </a:r>
            <a:endParaRPr lang="nl-BE" sz="2400" dirty="0" smtClean="0"/>
          </a:p>
          <a:p>
            <a:pPr>
              <a:spcBef>
                <a:spcPts val="300"/>
              </a:spcBef>
            </a:pPr>
            <a:r>
              <a:rPr lang="nl-BE" sz="2400" dirty="0" smtClean="0"/>
              <a:t>Gevalideerde bloedgroep (ABOD)</a:t>
            </a:r>
          </a:p>
          <a:p>
            <a:pPr>
              <a:spcBef>
                <a:spcPts val="300"/>
              </a:spcBef>
            </a:pPr>
            <a:r>
              <a:rPr lang="nl-BE" sz="2400" dirty="0" smtClean="0"/>
              <a:t>Versturen bloedstaal</a:t>
            </a:r>
          </a:p>
          <a:p>
            <a:pPr>
              <a:spcBef>
                <a:spcPts val="300"/>
              </a:spcBef>
            </a:pPr>
            <a:r>
              <a:rPr lang="nl-BE" sz="2400" dirty="0" smtClean="0"/>
              <a:t>Bloedafname in het geval van een transfusiereactie</a:t>
            </a:r>
          </a:p>
          <a:p>
            <a:pPr>
              <a:spcBef>
                <a:spcPts val="300"/>
              </a:spcBef>
            </a:pPr>
            <a:r>
              <a:rPr lang="nl-BE" sz="2400" dirty="0" smtClean="0"/>
              <a:t>Te onthouden</a:t>
            </a:r>
          </a:p>
          <a:p>
            <a:pPr>
              <a:spcBef>
                <a:spcPts val="300"/>
              </a:spcBef>
            </a:pPr>
            <a:endParaRPr lang="nl-BE" sz="2400" dirty="0" smtClean="0"/>
          </a:p>
          <a:p>
            <a:pPr>
              <a:spcBef>
                <a:spcPts val="300"/>
              </a:spcBef>
            </a:pPr>
            <a:endParaRPr lang="nl-BE" sz="2400" dirty="0" smtClean="0"/>
          </a:p>
          <a:p>
            <a:pPr>
              <a:spcBef>
                <a:spcPts val="300"/>
              </a:spcBef>
            </a:pPr>
            <a:endParaRPr lang="nl-BE" sz="2400" dirty="0" smtClean="0"/>
          </a:p>
          <a:p>
            <a:pPr>
              <a:spcBef>
                <a:spcPts val="300"/>
              </a:spcBef>
            </a:pPr>
            <a:endParaRPr lang="nl-BE" sz="2400" dirty="0" smtClean="0"/>
          </a:p>
          <a:p>
            <a:pPr>
              <a:spcBef>
                <a:spcPts val="300"/>
              </a:spcBef>
            </a:pPr>
            <a:endParaRPr lang="nl-BE" dirty="0" smtClean="0"/>
          </a:p>
          <a:p>
            <a:pPr>
              <a:spcBef>
                <a:spcPts val="300"/>
              </a:spcBef>
            </a:pPr>
            <a:endParaRPr lang="nl-BE" dirty="0" smtClean="0"/>
          </a:p>
          <a:p>
            <a:pPr>
              <a:spcBef>
                <a:spcPts val="300"/>
              </a:spcBef>
            </a:pPr>
            <a:endParaRPr lang="nl-BE" dirty="0" smtClean="0"/>
          </a:p>
          <a:p>
            <a:pPr>
              <a:spcBef>
                <a:spcPts val="300"/>
              </a:spcBef>
            </a:pPr>
            <a:endParaRPr lang="nl-BE" dirty="0"/>
          </a:p>
        </p:txBody>
      </p:sp>
    </p:spTree>
    <p:extLst>
      <p:ext uri="{BB962C8B-B14F-4D97-AF65-F5344CB8AC3E}">
        <p14:creationId xmlns:p14="http://schemas.microsoft.com/office/powerpoint/2010/main" val="3574627973"/>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52140" y="261258"/>
            <a:ext cx="8153400" cy="990600"/>
          </a:xfrm>
        </p:spPr>
        <p:txBody>
          <a:bodyPr/>
          <a:lstStyle/>
          <a:p>
            <a:r>
              <a:rPr lang="fr-BE" sz="3200" i="1" dirty="0" err="1" smtClean="0">
                <a:solidFill>
                  <a:schemeClr val="tx1">
                    <a:lumMod val="50000"/>
                    <a:lumOff val="50000"/>
                  </a:schemeClr>
                </a:solidFill>
              </a:rPr>
              <a:t>Doelstellingen</a:t>
            </a:r>
            <a:endParaRPr lang="fr-FR" sz="3200" i="1" dirty="0" smtClean="0">
              <a:solidFill>
                <a:schemeClr val="tx1">
                  <a:lumMod val="50000"/>
                  <a:lumOff val="50000"/>
                </a:schemeClr>
              </a:solidFill>
            </a:endParaRPr>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7E1069E3-4542-4FC0-B41C-EA0C21276072}" type="slidenum">
              <a:rPr lang="fr-FR" altLang="nl-NL">
                <a:solidFill>
                  <a:schemeClr val="tx2"/>
                </a:solidFill>
              </a:rPr>
              <a:pPr/>
              <a:t>4</a:t>
            </a:fld>
            <a:endParaRPr lang="fr-FR" altLang="nl-NL">
              <a:solidFill>
                <a:schemeClr val="tx2"/>
              </a:solidFill>
            </a:endParaRPr>
          </a:p>
        </p:txBody>
      </p:sp>
      <p:sp>
        <p:nvSpPr>
          <p:cNvPr id="6" name="Tijdelijke aanduiding voor inhoud 2"/>
          <p:cNvSpPr>
            <a:spLocks noGrp="1"/>
          </p:cNvSpPr>
          <p:nvPr>
            <p:ph sz="quarter" idx="1"/>
          </p:nvPr>
        </p:nvSpPr>
        <p:spPr>
          <a:xfrm>
            <a:off x="571472" y="1770536"/>
            <a:ext cx="8531352" cy="4515984"/>
          </a:xfrm>
        </p:spPr>
        <p:txBody>
          <a:bodyPr/>
          <a:lstStyle/>
          <a:p>
            <a:pPr marL="319088" lvl="1" indent="-319088">
              <a:spcBef>
                <a:spcPts val="0"/>
              </a:spcBef>
              <a:buClr>
                <a:schemeClr val="accent2"/>
              </a:buClr>
              <a:buSzPct val="60000"/>
              <a:buFont typeface="Wingdings" pitchFamily="2" charset="2"/>
              <a:buChar char=""/>
            </a:pPr>
            <a:r>
              <a:rPr lang="nl-NL" sz="2400" dirty="0" smtClean="0"/>
              <a:t>Gegevens op aanvraagformulier </a:t>
            </a:r>
            <a:r>
              <a:rPr lang="nl-NL" sz="2400" dirty="0"/>
              <a:t>transfusie </a:t>
            </a:r>
            <a:r>
              <a:rPr lang="nl-NL" sz="2400" dirty="0" smtClean="0"/>
              <a:t>beschrijven</a:t>
            </a:r>
          </a:p>
          <a:p>
            <a:pPr marL="0" lvl="1" indent="0">
              <a:spcBef>
                <a:spcPts val="0"/>
              </a:spcBef>
              <a:buClr>
                <a:schemeClr val="accent2"/>
              </a:buClr>
              <a:buSzPct val="60000"/>
              <a:buNone/>
            </a:pPr>
            <a:r>
              <a:rPr lang="nl-NL" sz="2400" dirty="0" smtClean="0"/>
              <a:t> </a:t>
            </a:r>
          </a:p>
          <a:p>
            <a:pPr marL="319088" lvl="1" indent="-319088">
              <a:spcBef>
                <a:spcPts val="0"/>
              </a:spcBef>
              <a:buClr>
                <a:schemeClr val="accent2"/>
              </a:buClr>
              <a:buSzPct val="60000"/>
              <a:buFont typeface="Wingdings" pitchFamily="2" charset="2"/>
              <a:buChar char=""/>
            </a:pPr>
            <a:r>
              <a:rPr lang="nl-NL" sz="2400" dirty="0" smtClean="0"/>
              <a:t>Verantwoordelijken bij pretransfusie bloedafname kennen </a:t>
            </a:r>
          </a:p>
          <a:p>
            <a:pPr marL="0" lvl="1" indent="0">
              <a:spcBef>
                <a:spcPts val="0"/>
              </a:spcBef>
              <a:buClr>
                <a:schemeClr val="accent2"/>
              </a:buClr>
              <a:buSzPct val="60000"/>
              <a:buNone/>
            </a:pPr>
            <a:endParaRPr lang="nl-NL" sz="2400" dirty="0"/>
          </a:p>
          <a:p>
            <a:pPr marL="319088" lvl="1" indent="-319088">
              <a:spcBef>
                <a:spcPts val="0"/>
              </a:spcBef>
              <a:buClr>
                <a:schemeClr val="accent2"/>
              </a:buClr>
              <a:buSzPct val="60000"/>
              <a:buFont typeface="Wingdings" pitchFamily="2" charset="2"/>
              <a:buChar char=""/>
            </a:pPr>
            <a:r>
              <a:rPr lang="nl-NL" sz="2400" dirty="0" smtClean="0"/>
              <a:t>Patiënt correct identificeren en het belang ervan kennen</a:t>
            </a:r>
          </a:p>
          <a:p>
            <a:pPr marL="0" lvl="1" indent="0">
              <a:spcBef>
                <a:spcPts val="0"/>
              </a:spcBef>
              <a:buClr>
                <a:schemeClr val="accent2"/>
              </a:buClr>
              <a:buSzPct val="60000"/>
              <a:buNone/>
            </a:pPr>
            <a:endParaRPr lang="nl-NL" sz="2400" dirty="0"/>
          </a:p>
          <a:p>
            <a:pPr marL="319088" lvl="1" indent="-319088">
              <a:spcBef>
                <a:spcPts val="0"/>
              </a:spcBef>
              <a:buClr>
                <a:schemeClr val="accent2"/>
              </a:buClr>
              <a:buSzPct val="60000"/>
              <a:buFont typeface="Wingdings" pitchFamily="2" charset="2"/>
              <a:buChar char=""/>
            </a:pPr>
            <a:r>
              <a:rPr lang="nl-NL" sz="2400" dirty="0" smtClean="0"/>
              <a:t>Staal correct identificeren (etikettering) en het belang ervan kennen</a:t>
            </a:r>
          </a:p>
          <a:p>
            <a:pPr marL="0" lvl="1" indent="0">
              <a:spcBef>
                <a:spcPts val="0"/>
              </a:spcBef>
              <a:buClr>
                <a:schemeClr val="accent2"/>
              </a:buClr>
              <a:buSzPct val="60000"/>
              <a:buNone/>
            </a:pPr>
            <a:endParaRPr lang="nl-NL" sz="2400" dirty="0"/>
          </a:p>
          <a:p>
            <a:pPr marL="319088" lvl="1" indent="-319088">
              <a:spcBef>
                <a:spcPts val="0"/>
              </a:spcBef>
              <a:buClr>
                <a:schemeClr val="accent2"/>
              </a:buClr>
              <a:buSzPct val="60000"/>
              <a:buFont typeface="Wingdings" pitchFamily="2" charset="2"/>
              <a:buChar char=""/>
            </a:pPr>
            <a:r>
              <a:rPr lang="nl-NL" sz="2400" dirty="0" smtClean="0"/>
              <a:t>Geldigheidsduur </a:t>
            </a:r>
            <a:r>
              <a:rPr lang="nl-NL" sz="2400" dirty="0" err="1" smtClean="0"/>
              <a:t>pretransfusietesten</a:t>
            </a:r>
            <a:r>
              <a:rPr lang="nl-NL" sz="2400" dirty="0" smtClean="0"/>
              <a:t> respecteren.</a:t>
            </a:r>
            <a:endParaRPr lang="nl-BE" sz="2400" dirty="0"/>
          </a:p>
        </p:txBody>
      </p:sp>
    </p:spTree>
    <p:extLst>
      <p:ext uri="{BB962C8B-B14F-4D97-AF65-F5344CB8AC3E}">
        <p14:creationId xmlns:p14="http://schemas.microsoft.com/office/powerpoint/2010/main" val="1047212547"/>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827312" y="285728"/>
            <a:ext cx="8015288" cy="914400"/>
          </a:xfrm>
        </p:spPr>
        <p:txBody>
          <a:bodyPr rtlCol="0">
            <a:normAutofit/>
          </a:bodyPr>
          <a:lstStyle/>
          <a:p>
            <a:pPr fontAlgn="auto">
              <a:spcAft>
                <a:spcPts val="0"/>
              </a:spcAft>
              <a:defRPr/>
            </a:pPr>
            <a:r>
              <a:rPr lang="fr-BE" sz="3200" i="1" dirty="0" err="1">
                <a:solidFill>
                  <a:schemeClr val="tx1">
                    <a:lumMod val="50000"/>
                    <a:lumOff val="50000"/>
                  </a:schemeClr>
                </a:solidFill>
              </a:rPr>
              <a:t>Transfusievoorvallen</a:t>
            </a:r>
            <a:r>
              <a:rPr lang="fr-BE" sz="3200" i="1" dirty="0">
                <a:solidFill>
                  <a:schemeClr val="tx1">
                    <a:lumMod val="50000"/>
                    <a:lumOff val="50000"/>
                  </a:schemeClr>
                </a:solidFill>
              </a:rPr>
              <a:t>: </a:t>
            </a:r>
            <a:r>
              <a:rPr lang="fr-BE" sz="3200" i="1" dirty="0" err="1" smtClean="0">
                <a:solidFill>
                  <a:schemeClr val="tx1">
                    <a:lumMod val="50000"/>
                    <a:lumOff val="50000"/>
                  </a:schemeClr>
                </a:solidFill>
              </a:rPr>
              <a:t>welke</a:t>
            </a:r>
            <a:r>
              <a:rPr lang="fr-BE" sz="3200" i="1" dirty="0" smtClean="0">
                <a:solidFill>
                  <a:schemeClr val="tx1">
                    <a:lumMod val="50000"/>
                    <a:lumOff val="50000"/>
                  </a:schemeClr>
                </a:solidFill>
              </a:rPr>
              <a:t> </a:t>
            </a:r>
            <a:r>
              <a:rPr lang="fr-BE" sz="3200" i="1" dirty="0" err="1" smtClean="0">
                <a:solidFill>
                  <a:schemeClr val="tx1">
                    <a:lumMod val="50000"/>
                    <a:lumOff val="50000"/>
                  </a:schemeClr>
                </a:solidFill>
              </a:rPr>
              <a:t>vergissingen</a:t>
            </a:r>
            <a:r>
              <a:rPr lang="fr-BE" sz="3200" i="1" dirty="0" smtClean="0">
                <a:solidFill>
                  <a:schemeClr val="tx1">
                    <a:lumMod val="50000"/>
                    <a:lumOff val="50000"/>
                  </a:schemeClr>
                </a:solidFill>
              </a:rPr>
              <a:t>?</a:t>
            </a:r>
            <a:endParaRPr lang="fr-FR" sz="3200" i="1" dirty="0" smtClean="0">
              <a:solidFill>
                <a:schemeClr val="tx1">
                  <a:lumMod val="50000"/>
                  <a:lumOff val="50000"/>
                </a:schemeClr>
              </a:solidFill>
            </a:endParaRPr>
          </a:p>
        </p:txBody>
      </p:sp>
      <p:sp>
        <p:nvSpPr>
          <p:cNvPr id="12290" name="Rectangle 27"/>
          <p:cNvSpPr>
            <a:spLocks noGrp="1" noChangeArrowheads="1"/>
          </p:cNvSpPr>
          <p:nvPr>
            <p:ph idx="1"/>
          </p:nvPr>
        </p:nvSpPr>
        <p:spPr>
          <a:xfrm>
            <a:off x="661988" y="5589588"/>
            <a:ext cx="7786687" cy="719137"/>
          </a:xfrm>
        </p:spPr>
        <p:txBody>
          <a:bodyPr rtlCol="0">
            <a:normAutofit/>
          </a:bodyPr>
          <a:lstStyle/>
          <a:p>
            <a:pPr marL="541338" indent="-541338" fontAlgn="auto">
              <a:spcAft>
                <a:spcPts val="0"/>
              </a:spcAft>
              <a:buFont typeface="Wingdings" pitchFamily="2" charset="2"/>
              <a:buNone/>
              <a:defRPr/>
            </a:pPr>
            <a:r>
              <a:rPr lang="fr-BE" altLang="nl-NL" sz="1800" i="1" dirty="0" smtClean="0"/>
              <a:t>NB : 	</a:t>
            </a:r>
            <a:r>
              <a:rPr lang="nl-NL" altLang="nl-NL" sz="1800" dirty="0" smtClean="0"/>
              <a:t> De meeste vergissingen bij afname worden ontdekt door de bloedbank dankzij de </a:t>
            </a:r>
            <a:r>
              <a:rPr lang="nl-NL" altLang="nl-NL" sz="1800" b="1" i="1" u="sng" dirty="0" smtClean="0">
                <a:solidFill>
                  <a:srgbClr val="9966FF"/>
                </a:solidFill>
              </a:rPr>
              <a:t>gekende historiek </a:t>
            </a:r>
            <a:r>
              <a:rPr lang="nl-NL" altLang="nl-NL" sz="1800" dirty="0" smtClean="0"/>
              <a:t>van de patiënt (bloedgroep, antistoffen, enz.).</a:t>
            </a:r>
            <a:endParaRPr lang="fr-FR" altLang="nl-NL" sz="1800" i="1" dirty="0" smtClean="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6ED66734-A943-4FCF-BFB9-2E6D34DF23DC}" type="slidenum">
              <a:rPr lang="fr-FR" altLang="nl-NL">
                <a:solidFill>
                  <a:schemeClr val="tx2"/>
                </a:solidFill>
              </a:rPr>
              <a:pPr/>
              <a:t>5</a:t>
            </a:fld>
            <a:endParaRPr lang="fr-FR" altLang="nl-NL">
              <a:solidFill>
                <a:schemeClr val="tx2"/>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r="1256"/>
          <a:stretch>
            <a:fillRect/>
          </a:stretch>
        </p:blipFill>
        <p:spPr bwMode="auto">
          <a:xfrm>
            <a:off x="828675" y="1758950"/>
            <a:ext cx="648017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4"/>
          <a:srcRect l="18874" t="3957" r="46666" b="47775"/>
          <a:stretch>
            <a:fillRect/>
          </a:stretch>
        </p:blipFill>
        <p:spPr bwMode="auto">
          <a:xfrm>
            <a:off x="599364" y="1725385"/>
            <a:ext cx="1106886" cy="1335313"/>
          </a:xfrm>
          <a:prstGeom prst="rect">
            <a:avLst/>
          </a:prstGeom>
          <a:noFill/>
          <a:ln w="9525">
            <a:solidFill>
              <a:schemeClr val="tx1">
                <a:lumMod val="50000"/>
                <a:lumOff val="50000"/>
              </a:schemeClr>
            </a:solidFill>
            <a:miter lim="800000"/>
            <a:headEnd/>
            <a:tailEnd/>
          </a:ln>
          <a:effectLst/>
          <a:extLst/>
        </p:spPr>
      </p:pic>
      <p:pic>
        <p:nvPicPr>
          <p:cNvPr id="19" name="Picture 15"/>
          <p:cNvPicPr>
            <a:picLocks noChangeAspect="1"/>
          </p:cNvPicPr>
          <p:nvPr/>
        </p:nvPicPr>
        <p:blipFill>
          <a:blip r:embed="rId5" cstate="print">
            <a:extLst>
              <a:ext uri="{28A0092B-C50C-407E-A947-70E740481C1C}">
                <a14:useLocalDpi xmlns:a14="http://schemas.microsoft.com/office/drawing/2010/main" val="0"/>
              </a:ext>
            </a:extLst>
          </a:blip>
          <a:srcRect t="19260" b="14711"/>
          <a:stretch>
            <a:fillRect/>
          </a:stretch>
        </p:blipFill>
        <p:spPr bwMode="auto">
          <a:xfrm>
            <a:off x="6948264" y="4437063"/>
            <a:ext cx="981209" cy="115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9"/>
          <p:cNvGrpSpPr>
            <a:grpSpLocks/>
          </p:cNvGrpSpPr>
          <p:nvPr/>
        </p:nvGrpSpPr>
        <p:grpSpPr bwMode="auto">
          <a:xfrm>
            <a:off x="1706250" y="1720844"/>
            <a:ext cx="6754183" cy="1911925"/>
            <a:chOff x="2339752" y="1773329"/>
            <a:chExt cx="6753630" cy="1913314"/>
          </a:xfrm>
        </p:grpSpPr>
        <p:sp>
          <p:nvSpPr>
            <p:cNvPr id="21" name="TextBox 20"/>
            <p:cNvSpPr txBox="1"/>
            <p:nvPr/>
          </p:nvSpPr>
          <p:spPr>
            <a:xfrm>
              <a:off x="2339752" y="1773329"/>
              <a:ext cx="2023897" cy="338384"/>
            </a:xfrm>
            <a:prstGeom prst="rect">
              <a:avLst/>
            </a:prstGeom>
            <a:solidFill>
              <a:schemeClr val="accent2">
                <a:lumMod val="20000"/>
                <a:lumOff val="80000"/>
              </a:schemeClr>
            </a:solidFill>
            <a:ln>
              <a:solidFill>
                <a:schemeClr val="tx1">
                  <a:lumMod val="50000"/>
                  <a:lumOff val="50000"/>
                </a:schemeClr>
              </a:solidFill>
            </a:ln>
          </p:spPr>
          <p:txBody>
            <a:bodyPr>
              <a:spAutoFit/>
            </a:bodyPr>
            <a:lstStyle/>
            <a:p>
              <a:pPr>
                <a:defRPr/>
              </a:pPr>
              <a:r>
                <a:rPr lang="nl-BE" sz="1600" dirty="0"/>
                <a:t>Medisch voorschrift</a:t>
              </a:r>
            </a:p>
          </p:txBody>
        </p:sp>
        <p:sp>
          <p:nvSpPr>
            <p:cNvPr id="22" name="TextBox 21"/>
            <p:cNvSpPr txBox="1"/>
            <p:nvPr/>
          </p:nvSpPr>
          <p:spPr>
            <a:xfrm>
              <a:off x="3201693" y="2095826"/>
              <a:ext cx="5171667" cy="338800"/>
            </a:xfrm>
            <a:prstGeom prst="rect">
              <a:avLst/>
            </a:prstGeom>
            <a:solidFill>
              <a:schemeClr val="accent2">
                <a:lumMod val="60000"/>
                <a:lumOff val="40000"/>
              </a:schemeClr>
            </a:solidFill>
            <a:ln>
              <a:solidFill>
                <a:schemeClr val="tx1">
                  <a:lumMod val="50000"/>
                  <a:lumOff val="50000"/>
                </a:schemeClr>
              </a:solidFill>
            </a:ln>
          </p:spPr>
          <p:txBody>
            <a:bodyPr wrap="square">
              <a:spAutoFit/>
            </a:bodyPr>
            <a:lstStyle/>
            <a:p>
              <a:pPr>
                <a:defRPr/>
              </a:pPr>
              <a:r>
                <a:rPr lang="nl-BE" sz="1600" b="1" dirty="0" err="1">
                  <a:solidFill>
                    <a:srgbClr val="C00000"/>
                  </a:solidFill>
                </a:rPr>
                <a:t>Pretransfusie</a:t>
              </a:r>
              <a:r>
                <a:rPr lang="nl-BE" sz="1600" b="1" dirty="0">
                  <a:solidFill>
                    <a:srgbClr val="C00000"/>
                  </a:solidFill>
                </a:rPr>
                <a:t> bloedafname</a:t>
              </a:r>
              <a:r>
                <a:rPr lang="nl-BE" sz="1600" dirty="0">
                  <a:solidFill>
                    <a:srgbClr val="C00000"/>
                  </a:solidFill>
                </a:rPr>
                <a:t>: </a:t>
              </a:r>
              <a:r>
                <a:rPr lang="nl-BE" sz="1600" dirty="0" smtClean="0">
                  <a:solidFill>
                    <a:srgbClr val="C00000"/>
                  </a:solidFill>
                </a:rPr>
                <a:t>patiëntidentificatie, etikettering</a:t>
              </a:r>
              <a:endParaRPr lang="nl-BE" sz="1600" dirty="0">
                <a:solidFill>
                  <a:srgbClr val="C00000"/>
                </a:solidFill>
              </a:endParaRPr>
            </a:p>
          </p:txBody>
        </p:sp>
        <p:sp>
          <p:nvSpPr>
            <p:cNvPr id="23" name="TextBox 22"/>
            <p:cNvSpPr txBox="1"/>
            <p:nvPr/>
          </p:nvSpPr>
          <p:spPr>
            <a:xfrm>
              <a:off x="4363649" y="2424677"/>
              <a:ext cx="3592218" cy="338384"/>
            </a:xfrm>
            <a:prstGeom prst="rect">
              <a:avLst/>
            </a:prstGeom>
            <a:solidFill>
              <a:schemeClr val="accent2">
                <a:lumMod val="20000"/>
                <a:lumOff val="80000"/>
              </a:schemeClr>
            </a:solidFill>
            <a:ln>
              <a:solidFill>
                <a:schemeClr val="tx1">
                  <a:lumMod val="50000"/>
                  <a:lumOff val="50000"/>
                </a:schemeClr>
              </a:solidFill>
            </a:ln>
          </p:spPr>
          <p:txBody>
            <a:bodyPr>
              <a:spAutoFit/>
            </a:bodyPr>
            <a:lstStyle/>
            <a:p>
              <a:pPr>
                <a:defRPr/>
              </a:pPr>
              <a:r>
                <a:rPr lang="nl-BE" sz="1600" dirty="0"/>
                <a:t>Selectie en distributie door bloedbank</a:t>
              </a:r>
            </a:p>
          </p:txBody>
        </p:sp>
        <p:sp>
          <p:nvSpPr>
            <p:cNvPr id="24" name="TextBox 23"/>
            <p:cNvSpPr txBox="1"/>
            <p:nvPr/>
          </p:nvSpPr>
          <p:spPr>
            <a:xfrm>
              <a:off x="5293848" y="2763061"/>
              <a:ext cx="2231842" cy="338383"/>
            </a:xfrm>
            <a:prstGeom prst="rect">
              <a:avLst/>
            </a:prstGeom>
            <a:solidFill>
              <a:schemeClr val="accent2">
                <a:lumMod val="20000"/>
                <a:lumOff val="80000"/>
              </a:schemeClr>
            </a:solidFill>
            <a:ln>
              <a:solidFill>
                <a:schemeClr val="tx1">
                  <a:lumMod val="50000"/>
                  <a:lumOff val="50000"/>
                </a:schemeClr>
              </a:solidFill>
            </a:ln>
          </p:spPr>
          <p:txBody>
            <a:bodyPr>
              <a:spAutoFit/>
            </a:bodyPr>
            <a:lstStyle/>
            <a:p>
              <a:pPr>
                <a:defRPr/>
              </a:pPr>
              <a:r>
                <a:rPr lang="nl-BE" sz="1600" dirty="0"/>
                <a:t>Transport en bewaring</a:t>
              </a:r>
            </a:p>
          </p:txBody>
        </p:sp>
        <p:sp>
          <p:nvSpPr>
            <p:cNvPr id="25" name="TextBox 24"/>
            <p:cNvSpPr txBox="1"/>
            <p:nvPr/>
          </p:nvSpPr>
          <p:spPr>
            <a:xfrm>
              <a:off x="6376434" y="3101443"/>
              <a:ext cx="2716948" cy="585200"/>
            </a:xfrm>
            <a:prstGeom prst="rect">
              <a:avLst/>
            </a:prstGeom>
            <a:solidFill>
              <a:schemeClr val="accent2">
                <a:lumMod val="20000"/>
                <a:lumOff val="80000"/>
              </a:schemeClr>
            </a:solidFill>
            <a:ln>
              <a:solidFill>
                <a:schemeClr val="tx1">
                  <a:lumMod val="50000"/>
                  <a:lumOff val="50000"/>
                </a:schemeClr>
              </a:solidFill>
            </a:ln>
          </p:spPr>
          <p:txBody>
            <a:bodyPr wrap="square">
              <a:spAutoFit/>
            </a:bodyPr>
            <a:lstStyle/>
            <a:p>
              <a:pPr>
                <a:defRPr/>
              </a:pPr>
              <a:r>
                <a:rPr lang="nl-BE" sz="1600" dirty="0"/>
                <a:t>Transfusie</a:t>
              </a:r>
              <a:r>
                <a:rPr lang="nl-BE" sz="1100" dirty="0"/>
                <a:t>:</a:t>
              </a:r>
              <a:r>
                <a:rPr lang="nl-BE" sz="800" dirty="0"/>
                <a:t> </a:t>
              </a:r>
              <a:r>
                <a:rPr lang="nl-BE" sz="1600" dirty="0" smtClean="0"/>
                <a:t>patiëntidentificatie, observatie</a:t>
              </a:r>
              <a:endParaRPr lang="nl-BE" sz="1600" dirty="0"/>
            </a:p>
          </p:txBody>
        </p:sp>
      </p:grpSp>
    </p:spTree>
    <p:extLst>
      <p:ext uri="{BB962C8B-B14F-4D97-AF65-F5344CB8AC3E}">
        <p14:creationId xmlns:p14="http://schemas.microsoft.com/office/powerpoint/2010/main" val="2140178573"/>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6824" y="261258"/>
            <a:ext cx="8153400" cy="990600"/>
          </a:xfrm>
        </p:spPr>
        <p:txBody>
          <a:bodyPr rtlCol="0">
            <a:normAutofit/>
          </a:bodyPr>
          <a:lstStyle/>
          <a:p>
            <a:pPr fontAlgn="auto">
              <a:spcAft>
                <a:spcPts val="0"/>
              </a:spcAft>
              <a:defRPr/>
            </a:pPr>
            <a:r>
              <a:rPr lang="fr-BE" sz="3200" i="1" dirty="0" smtClean="0">
                <a:solidFill>
                  <a:schemeClr val="tx1">
                    <a:lumMod val="50000"/>
                    <a:lumOff val="50000"/>
                  </a:schemeClr>
                </a:solidFill>
              </a:rPr>
              <a:t>1. </a:t>
            </a:r>
            <a:r>
              <a:rPr lang="fr-BE" sz="3200" i="1" dirty="0" err="1" smtClean="0">
                <a:solidFill>
                  <a:schemeClr val="tx1">
                    <a:lumMod val="50000"/>
                    <a:lumOff val="50000"/>
                  </a:schemeClr>
                </a:solidFill>
              </a:rPr>
              <a:t>Aanvraag</a:t>
            </a:r>
            <a:r>
              <a:rPr lang="fr-BE" sz="3200" i="1" dirty="0" smtClean="0">
                <a:solidFill>
                  <a:schemeClr val="tx1">
                    <a:lumMod val="50000"/>
                    <a:lumOff val="50000"/>
                  </a:schemeClr>
                </a:solidFill>
              </a:rPr>
              <a:t> </a:t>
            </a:r>
            <a:r>
              <a:rPr lang="fr-BE" sz="3200" i="1" dirty="0" err="1" smtClean="0">
                <a:solidFill>
                  <a:schemeClr val="tx1">
                    <a:lumMod val="50000"/>
                    <a:lumOff val="50000"/>
                  </a:schemeClr>
                </a:solidFill>
              </a:rPr>
              <a:t>bloedcomponenten</a:t>
            </a:r>
            <a:endParaRPr lang="fr-BE" sz="3200" i="1" dirty="0">
              <a:solidFill>
                <a:schemeClr val="tx1">
                  <a:lumMod val="50000"/>
                  <a:lumOff val="50000"/>
                </a:schemeClr>
              </a:solidFill>
            </a:endParaRPr>
          </a:p>
        </p:txBody>
      </p:sp>
      <p:sp>
        <p:nvSpPr>
          <p:cNvPr id="3" name="Espace réservé du contenu 2"/>
          <p:cNvSpPr>
            <a:spLocks noGrp="1"/>
          </p:cNvSpPr>
          <p:nvPr>
            <p:ph idx="1"/>
          </p:nvPr>
        </p:nvSpPr>
        <p:spPr>
          <a:xfrm>
            <a:off x="2071688" y="1857375"/>
            <a:ext cx="6729412" cy="3571875"/>
          </a:xfrm>
        </p:spPr>
        <p:txBody>
          <a:bodyPr rtlCol="0">
            <a:normAutofit fontScale="85000" lnSpcReduction="10000"/>
          </a:bodyPr>
          <a:lstStyle/>
          <a:p>
            <a:pPr marL="411480" fontAlgn="auto">
              <a:spcAft>
                <a:spcPts val="0"/>
              </a:spcAft>
              <a:buFont typeface="Wingdings"/>
              <a:buChar char=""/>
              <a:defRPr/>
            </a:pPr>
            <a:r>
              <a:rPr lang="nl-NL" sz="2000" dirty="0" smtClean="0"/>
              <a:t>Het </a:t>
            </a:r>
            <a:r>
              <a:rPr lang="nl-NL" sz="2000" dirty="0" err="1" smtClean="0"/>
              <a:t>pretransfusie</a:t>
            </a:r>
            <a:r>
              <a:rPr lang="nl-NL" sz="2000" dirty="0" smtClean="0"/>
              <a:t> staal moet vergezeld zijn van een aanvraagformulier ondertekend door een arts (= de voorschrijver). </a:t>
            </a:r>
          </a:p>
          <a:p>
            <a:pPr marL="411480" fontAlgn="auto">
              <a:spcAft>
                <a:spcPts val="0"/>
              </a:spcAft>
              <a:buFont typeface="Wingdings"/>
              <a:buChar char=""/>
              <a:defRPr/>
            </a:pPr>
            <a:r>
              <a:rPr lang="nl-NL" sz="2000" dirty="0" smtClean="0"/>
              <a:t> </a:t>
            </a:r>
            <a:r>
              <a:rPr lang="fr-BE" sz="2000" dirty="0" err="1" smtClean="0"/>
              <a:t>Het</a:t>
            </a:r>
            <a:r>
              <a:rPr lang="fr-BE" sz="2000" dirty="0" smtClean="0"/>
              <a:t> </a:t>
            </a:r>
            <a:r>
              <a:rPr lang="fr-BE" sz="2000" dirty="0" err="1" smtClean="0"/>
              <a:t>aanvraagformulier</a:t>
            </a:r>
            <a:r>
              <a:rPr lang="fr-BE" sz="2000" dirty="0" smtClean="0"/>
              <a:t> </a:t>
            </a:r>
            <a:r>
              <a:rPr lang="fr-BE" sz="2000" dirty="0" err="1" smtClean="0"/>
              <a:t>dient</a:t>
            </a:r>
            <a:r>
              <a:rPr lang="fr-BE" sz="2000" dirty="0" smtClean="0"/>
              <a:t> </a:t>
            </a:r>
            <a:r>
              <a:rPr lang="fr-BE" sz="2000" dirty="0" err="1" smtClean="0"/>
              <a:t>voorzien</a:t>
            </a:r>
            <a:r>
              <a:rPr lang="fr-BE" sz="2000" dirty="0" smtClean="0"/>
              <a:t> te </a:t>
            </a:r>
            <a:r>
              <a:rPr lang="fr-BE" sz="2000" dirty="0" err="1" smtClean="0"/>
              <a:t>zijn</a:t>
            </a:r>
            <a:r>
              <a:rPr lang="fr-BE" sz="2000" dirty="0" smtClean="0"/>
              <a:t> van:</a:t>
            </a:r>
          </a:p>
          <a:p>
            <a:pPr marL="411480" fontAlgn="auto">
              <a:spcAft>
                <a:spcPts val="0"/>
              </a:spcAft>
              <a:buFont typeface="Wingdings"/>
              <a:buChar char=""/>
              <a:defRPr/>
            </a:pPr>
            <a:endParaRPr lang="fr-BE" sz="2000" dirty="0" smtClean="0"/>
          </a:p>
          <a:p>
            <a:pPr marL="740664" lvl="1" fontAlgn="auto">
              <a:spcAft>
                <a:spcPts val="0"/>
              </a:spcAft>
              <a:buFont typeface="Wingdings"/>
              <a:buChar char=""/>
              <a:defRPr/>
            </a:pPr>
            <a:r>
              <a:rPr lang="fr-BE" sz="1600" dirty="0" err="1" smtClean="0"/>
              <a:t>Patiëntgegevens</a:t>
            </a:r>
            <a:r>
              <a:rPr lang="fr-BE" sz="1600" dirty="0" smtClean="0"/>
              <a:t> (</a:t>
            </a:r>
            <a:r>
              <a:rPr lang="fr-BE" sz="1600" dirty="0" err="1" smtClean="0"/>
              <a:t>naam</a:t>
            </a:r>
            <a:r>
              <a:rPr lang="fr-BE" sz="1600" dirty="0" smtClean="0"/>
              <a:t>, </a:t>
            </a:r>
            <a:r>
              <a:rPr lang="fr-BE" sz="1600" dirty="0" err="1" smtClean="0"/>
              <a:t>voornaam</a:t>
            </a:r>
            <a:r>
              <a:rPr lang="fr-BE" sz="1600" dirty="0" smtClean="0"/>
              <a:t>, </a:t>
            </a:r>
            <a:r>
              <a:rPr lang="fr-BE" sz="1600" dirty="0" err="1" smtClean="0"/>
              <a:t>geboortedatum</a:t>
            </a:r>
            <a:r>
              <a:rPr lang="fr-BE" sz="1600" dirty="0" smtClean="0"/>
              <a:t>) </a:t>
            </a:r>
          </a:p>
          <a:p>
            <a:pPr marL="740664" lvl="1" fontAlgn="auto">
              <a:spcAft>
                <a:spcPts val="0"/>
              </a:spcAft>
              <a:buFont typeface="Wingdings"/>
              <a:buChar char=""/>
              <a:defRPr/>
            </a:pPr>
            <a:r>
              <a:rPr lang="fr-BE" sz="1600" dirty="0" err="1" smtClean="0"/>
              <a:t>Naam</a:t>
            </a:r>
            <a:r>
              <a:rPr lang="fr-BE" sz="1600" dirty="0" smtClean="0"/>
              <a:t>, </a:t>
            </a:r>
            <a:r>
              <a:rPr lang="fr-BE" sz="1600" dirty="0" err="1" smtClean="0"/>
              <a:t>voornaam</a:t>
            </a:r>
            <a:r>
              <a:rPr lang="fr-BE" sz="1600" dirty="0" smtClean="0"/>
              <a:t>, RIZIV-</a:t>
            </a:r>
            <a:r>
              <a:rPr lang="fr-BE" sz="1600" dirty="0" err="1" smtClean="0"/>
              <a:t>nummer</a:t>
            </a:r>
            <a:r>
              <a:rPr lang="fr-BE" sz="1600" dirty="0" smtClean="0"/>
              <a:t> en (</a:t>
            </a:r>
            <a:r>
              <a:rPr lang="fr-BE" sz="1600" dirty="0" err="1" smtClean="0"/>
              <a:t>elektronische</a:t>
            </a:r>
            <a:r>
              <a:rPr lang="fr-BE" sz="1600" dirty="0" smtClean="0"/>
              <a:t>) </a:t>
            </a:r>
            <a:r>
              <a:rPr lang="fr-BE" sz="1600" dirty="0" err="1" smtClean="0"/>
              <a:t>handtekening</a:t>
            </a:r>
            <a:r>
              <a:rPr lang="fr-BE" sz="1600" dirty="0" smtClean="0"/>
              <a:t> van de </a:t>
            </a:r>
            <a:r>
              <a:rPr lang="fr-BE" sz="1600" dirty="0" err="1" smtClean="0"/>
              <a:t>voorschrijvende</a:t>
            </a:r>
            <a:r>
              <a:rPr lang="fr-BE" sz="1600" dirty="0" smtClean="0"/>
              <a:t> arts</a:t>
            </a:r>
          </a:p>
          <a:p>
            <a:pPr marL="740664" lvl="1" fontAlgn="auto">
              <a:spcAft>
                <a:spcPts val="0"/>
              </a:spcAft>
              <a:buFont typeface="Wingdings"/>
              <a:buChar char=""/>
              <a:defRPr/>
            </a:pPr>
            <a:r>
              <a:rPr lang="fr-BE" sz="1600" i="1" dirty="0" smtClean="0"/>
              <a:t>De </a:t>
            </a:r>
            <a:r>
              <a:rPr lang="fr-BE" sz="1600" i="1" dirty="0" err="1" smtClean="0"/>
              <a:t>indicatie</a:t>
            </a:r>
            <a:r>
              <a:rPr lang="fr-BE" sz="1600" i="1" dirty="0" smtClean="0"/>
              <a:t> </a:t>
            </a:r>
            <a:r>
              <a:rPr lang="fr-BE" sz="1600" i="1" dirty="0" err="1" smtClean="0"/>
              <a:t>voor</a:t>
            </a:r>
            <a:r>
              <a:rPr lang="fr-BE" sz="1600" i="1" dirty="0" smtClean="0"/>
              <a:t> </a:t>
            </a:r>
            <a:r>
              <a:rPr lang="fr-BE" sz="1600" i="1" dirty="0" err="1" smtClean="0"/>
              <a:t>transfusie</a:t>
            </a:r>
            <a:endParaRPr lang="fr-BE" sz="1600" i="1" dirty="0" smtClean="0"/>
          </a:p>
          <a:p>
            <a:pPr marL="740664" lvl="1" fontAlgn="auto">
              <a:spcAft>
                <a:spcPts val="0"/>
              </a:spcAft>
              <a:buFont typeface="Wingdings"/>
              <a:buChar char=""/>
              <a:defRPr/>
            </a:pPr>
            <a:r>
              <a:rPr lang="fr-BE" sz="1600" i="1" dirty="0" smtClean="0"/>
              <a:t>Het </a:t>
            </a:r>
            <a:r>
              <a:rPr lang="fr-BE" sz="1600" i="1" dirty="0" err="1" smtClean="0"/>
              <a:t>gewenste</a:t>
            </a:r>
            <a:r>
              <a:rPr lang="fr-BE" sz="1600" i="1" dirty="0" smtClean="0"/>
              <a:t> type </a:t>
            </a:r>
            <a:r>
              <a:rPr lang="fr-BE" sz="1600" i="1" dirty="0" err="1" smtClean="0"/>
              <a:t>bloedcomponent</a:t>
            </a:r>
            <a:endParaRPr lang="fr-BE" sz="1600" i="1" dirty="0" smtClean="0"/>
          </a:p>
          <a:p>
            <a:pPr marL="740664" lvl="1" fontAlgn="auto">
              <a:spcAft>
                <a:spcPts val="0"/>
              </a:spcAft>
              <a:buFont typeface="Wingdings"/>
              <a:buChar char=""/>
              <a:defRPr/>
            </a:pPr>
            <a:r>
              <a:rPr lang="fr-BE" sz="1600" i="1" dirty="0" smtClean="0"/>
              <a:t>Het </a:t>
            </a:r>
            <a:r>
              <a:rPr lang="fr-BE" sz="1600" i="1" dirty="0" err="1" smtClean="0"/>
              <a:t>aantal</a:t>
            </a:r>
            <a:r>
              <a:rPr lang="fr-BE" sz="1600" i="1" dirty="0" smtClean="0"/>
              <a:t> </a:t>
            </a:r>
            <a:r>
              <a:rPr lang="fr-BE" sz="1600" i="1" dirty="0" err="1" smtClean="0"/>
              <a:t>gevraagde</a:t>
            </a:r>
            <a:r>
              <a:rPr lang="fr-BE" sz="1600" i="1" dirty="0" smtClean="0"/>
              <a:t> </a:t>
            </a:r>
            <a:r>
              <a:rPr lang="fr-BE" sz="1600" i="1" dirty="0" err="1" smtClean="0"/>
              <a:t>eenheden</a:t>
            </a:r>
            <a:endParaRPr lang="fr-BE" sz="1600" i="1" dirty="0" smtClean="0"/>
          </a:p>
          <a:p>
            <a:pPr marL="740664" lvl="1" fontAlgn="auto">
              <a:spcAft>
                <a:spcPts val="0"/>
              </a:spcAft>
              <a:buFont typeface="Wingdings"/>
              <a:buChar char=""/>
              <a:defRPr/>
            </a:pPr>
            <a:r>
              <a:rPr lang="fr-BE" sz="1600" i="1" dirty="0" err="1" smtClean="0"/>
              <a:t>Details</a:t>
            </a:r>
            <a:r>
              <a:rPr lang="fr-BE" sz="1600" i="1" dirty="0" smtClean="0"/>
              <a:t> </a:t>
            </a:r>
            <a:r>
              <a:rPr lang="fr-BE" sz="1600" i="1" dirty="0" err="1" smtClean="0"/>
              <a:t>zoals</a:t>
            </a:r>
            <a:r>
              <a:rPr lang="fr-BE" sz="1600" i="1" dirty="0" smtClean="0"/>
              <a:t>: « CMV </a:t>
            </a:r>
            <a:r>
              <a:rPr lang="fr-BE" sz="1600" i="1" dirty="0" err="1" smtClean="0"/>
              <a:t>negatief</a:t>
            </a:r>
            <a:r>
              <a:rPr lang="fr-BE" sz="1600" i="1" dirty="0" smtClean="0"/>
              <a:t> », « </a:t>
            </a:r>
            <a:r>
              <a:rPr lang="fr-BE" sz="1600" i="1" dirty="0" err="1" smtClean="0"/>
              <a:t>bestralen</a:t>
            </a:r>
            <a:r>
              <a:rPr lang="fr-BE" sz="1600" i="1" dirty="0" smtClean="0"/>
              <a:t> van </a:t>
            </a:r>
            <a:r>
              <a:rPr lang="fr-BE" sz="1600" i="1" dirty="0" err="1" smtClean="0"/>
              <a:t>bloed</a:t>
            </a:r>
            <a:r>
              <a:rPr lang="fr-BE" sz="1600" i="1" dirty="0" smtClean="0"/>
              <a:t> », </a:t>
            </a:r>
            <a:r>
              <a:rPr lang="fr-BE" sz="1600" i="1" dirty="0" err="1" smtClean="0"/>
              <a:t>enz</a:t>
            </a:r>
            <a:r>
              <a:rPr lang="fr-BE" sz="1600" i="1" dirty="0" smtClean="0"/>
              <a:t>.</a:t>
            </a:r>
          </a:p>
          <a:p>
            <a:pPr marL="740664" lvl="1" fontAlgn="auto">
              <a:spcAft>
                <a:spcPts val="0"/>
              </a:spcAft>
              <a:buFont typeface="Wingdings"/>
              <a:buChar char=""/>
              <a:defRPr/>
            </a:pPr>
            <a:r>
              <a:rPr lang="fr-BE" sz="1600" i="1" dirty="0" err="1" smtClean="0"/>
              <a:t>Datum</a:t>
            </a:r>
            <a:r>
              <a:rPr lang="fr-BE" sz="1600" i="1" dirty="0" smtClean="0"/>
              <a:t> en </a:t>
            </a:r>
            <a:r>
              <a:rPr lang="fr-BE" sz="1600" i="1" dirty="0" err="1" smtClean="0"/>
              <a:t>uur</a:t>
            </a:r>
            <a:r>
              <a:rPr lang="fr-BE" sz="1600" i="1" dirty="0" smtClean="0"/>
              <a:t> van de </a:t>
            </a:r>
            <a:r>
              <a:rPr lang="fr-BE" sz="1600" i="1" dirty="0" err="1" smtClean="0"/>
              <a:t>gewenste</a:t>
            </a:r>
            <a:r>
              <a:rPr lang="fr-BE" sz="1600" i="1" dirty="0" smtClean="0"/>
              <a:t> </a:t>
            </a:r>
            <a:r>
              <a:rPr lang="fr-BE" sz="1600" i="1" dirty="0" err="1" smtClean="0"/>
              <a:t>levering</a:t>
            </a:r>
            <a:endParaRPr lang="fr-BE" sz="1600" i="1" dirty="0" smtClean="0"/>
          </a:p>
          <a:p>
            <a:pPr marL="740664" lvl="1" fontAlgn="auto">
              <a:spcAft>
                <a:spcPts val="0"/>
              </a:spcAft>
              <a:buFont typeface="Wingdings"/>
              <a:buChar char=""/>
              <a:defRPr/>
            </a:pPr>
            <a:r>
              <a:rPr lang="fr-BE" sz="1600" i="1" dirty="0" smtClean="0"/>
              <a:t>Mate van </a:t>
            </a:r>
            <a:r>
              <a:rPr lang="fr-BE" sz="1600" i="1" dirty="0" err="1" smtClean="0"/>
              <a:t>urgentie</a:t>
            </a:r>
            <a:r>
              <a:rPr lang="fr-BE" sz="1600" i="1" dirty="0" smtClean="0"/>
              <a:t> van </a:t>
            </a:r>
            <a:r>
              <a:rPr lang="fr-BE" sz="1600" i="1" dirty="0" err="1" smtClean="0"/>
              <a:t>levering</a:t>
            </a:r>
            <a:r>
              <a:rPr lang="fr-BE" sz="1600" i="1" dirty="0" smtClean="0"/>
              <a:t> van </a:t>
            </a:r>
            <a:r>
              <a:rPr lang="fr-BE" sz="1600" i="1" dirty="0" err="1" smtClean="0"/>
              <a:t>bloedcomponent</a:t>
            </a:r>
            <a:endParaRPr lang="fr-BE" sz="1600" i="1" dirty="0"/>
          </a:p>
        </p:txBody>
      </p:sp>
      <p:sp>
        <p:nvSpPr>
          <p:cNvPr id="8196" name="Espace réservé du numéro de diapositive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48BCFFCF-2849-4760-AA34-3FF580578915}" type="slidenum">
              <a:rPr lang="fr-BE" altLang="nl-NL">
                <a:solidFill>
                  <a:schemeClr val="tx2"/>
                </a:solidFill>
              </a:rPr>
              <a:pPr/>
              <a:t>6</a:t>
            </a:fld>
            <a:endParaRPr lang="fr-BE" altLang="nl-NL">
              <a:solidFill>
                <a:schemeClr val="tx2"/>
              </a:solidFill>
            </a:endParaRPr>
          </a:p>
        </p:txBody>
      </p:sp>
      <p:sp>
        <p:nvSpPr>
          <p:cNvPr id="5" name="ZoneTexte 4"/>
          <p:cNvSpPr txBox="1"/>
          <p:nvPr/>
        </p:nvSpPr>
        <p:spPr>
          <a:xfrm rot="20864387">
            <a:off x="401980" y="1846676"/>
            <a:ext cx="1711238" cy="461665"/>
          </a:xfrm>
          <a:prstGeom prst="rect">
            <a:avLst/>
          </a:prstGeom>
          <a:solidFill>
            <a:srgbClr val="FFFF00"/>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eaLnBrk="1" fontAlgn="auto" hangingPunct="1">
              <a:spcBef>
                <a:spcPts val="0"/>
              </a:spcBef>
              <a:spcAft>
                <a:spcPts val="0"/>
              </a:spcAft>
              <a:defRPr/>
            </a:pPr>
            <a:r>
              <a:rPr lang="fr-BE" sz="1200" dirty="0" err="1">
                <a:latin typeface="+mn-lt"/>
              </a:rPr>
              <a:t>Bloedarmoede</a:t>
            </a:r>
            <a:endParaRPr lang="fr-BE" sz="1200" dirty="0">
              <a:latin typeface="+mn-lt"/>
            </a:endParaRPr>
          </a:p>
          <a:p>
            <a:pPr eaLnBrk="1" fontAlgn="auto" hangingPunct="1">
              <a:spcBef>
                <a:spcPts val="0"/>
              </a:spcBef>
              <a:spcAft>
                <a:spcPts val="0"/>
              </a:spcAft>
              <a:defRPr/>
            </a:pPr>
            <a:r>
              <a:rPr lang="fr-BE" sz="1200" dirty="0" err="1">
                <a:latin typeface="+mn-lt"/>
              </a:rPr>
              <a:t>Per-operatieve</a:t>
            </a:r>
            <a:r>
              <a:rPr lang="fr-BE" sz="1200" dirty="0">
                <a:latin typeface="+mn-lt"/>
              </a:rPr>
              <a:t> </a:t>
            </a:r>
            <a:r>
              <a:rPr lang="fr-BE" sz="1200" dirty="0" err="1">
                <a:latin typeface="+mn-lt"/>
              </a:rPr>
              <a:t>bloeding</a:t>
            </a:r>
            <a:endParaRPr lang="fr-BE" sz="1200" dirty="0">
              <a:latin typeface="+mn-lt"/>
            </a:endParaRPr>
          </a:p>
        </p:txBody>
      </p:sp>
      <p:sp>
        <p:nvSpPr>
          <p:cNvPr id="6" name="ZoneTexte 5"/>
          <p:cNvSpPr txBox="1"/>
          <p:nvPr/>
        </p:nvSpPr>
        <p:spPr>
          <a:xfrm rot="522677">
            <a:off x="741734" y="4792252"/>
            <a:ext cx="1271823" cy="276999"/>
          </a:xfrm>
          <a:prstGeom prst="rect">
            <a:avLst/>
          </a:prstGeom>
          <a:solidFill>
            <a:srgbClr val="FFFF00"/>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eaLnBrk="1" fontAlgn="auto" hangingPunct="1">
              <a:spcBef>
                <a:spcPts val="0"/>
              </a:spcBef>
              <a:spcAft>
                <a:spcPts val="0"/>
              </a:spcAft>
              <a:defRPr/>
            </a:pPr>
            <a:r>
              <a:rPr lang="nl-NL" sz="1200" dirty="0">
                <a:latin typeface="+mn-lt"/>
              </a:rPr>
              <a:t>Trombocytopenie </a:t>
            </a:r>
            <a:endParaRPr lang="fr-BE" sz="1200" dirty="0">
              <a:latin typeface="+mn-lt"/>
            </a:endParaRPr>
          </a:p>
        </p:txBody>
      </p:sp>
      <p:sp>
        <p:nvSpPr>
          <p:cNvPr id="8" name="ZoneTexte 7"/>
          <p:cNvSpPr txBox="1"/>
          <p:nvPr/>
        </p:nvSpPr>
        <p:spPr>
          <a:xfrm>
            <a:off x="714348" y="2857496"/>
            <a:ext cx="1056700" cy="276999"/>
          </a:xfrm>
          <a:prstGeom prst="rect">
            <a:avLst/>
          </a:prstGeom>
          <a:solidFill>
            <a:srgbClr val="FFFF00"/>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eaLnBrk="1" fontAlgn="auto" hangingPunct="1">
              <a:spcBef>
                <a:spcPts val="0"/>
              </a:spcBef>
              <a:spcAft>
                <a:spcPts val="0"/>
              </a:spcAft>
              <a:defRPr/>
            </a:pPr>
            <a:r>
              <a:rPr lang="fr-BE" sz="1200" dirty="0">
                <a:latin typeface="+mn-lt"/>
              </a:rPr>
              <a:t>CMV </a:t>
            </a:r>
            <a:r>
              <a:rPr lang="fr-BE" sz="1200" dirty="0" err="1">
                <a:latin typeface="+mn-lt"/>
              </a:rPr>
              <a:t>negatief</a:t>
            </a:r>
            <a:endParaRPr lang="fr-BE" sz="1200" dirty="0">
              <a:latin typeface="+mn-lt"/>
            </a:endParaRPr>
          </a:p>
        </p:txBody>
      </p:sp>
      <p:sp>
        <p:nvSpPr>
          <p:cNvPr id="9" name="ZoneTexte 8"/>
          <p:cNvSpPr txBox="1"/>
          <p:nvPr/>
        </p:nvSpPr>
        <p:spPr>
          <a:xfrm rot="19562659">
            <a:off x="734266" y="3686395"/>
            <a:ext cx="785921" cy="276999"/>
          </a:xfrm>
          <a:prstGeom prst="rect">
            <a:avLst/>
          </a:prstGeom>
          <a:solidFill>
            <a:srgbClr val="FFFF00"/>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eaLnBrk="1" fontAlgn="auto" hangingPunct="1">
              <a:spcBef>
                <a:spcPts val="0"/>
              </a:spcBef>
              <a:spcAft>
                <a:spcPts val="0"/>
              </a:spcAft>
              <a:defRPr/>
            </a:pPr>
            <a:r>
              <a:rPr lang="fr-BE" sz="1200" dirty="0" err="1">
                <a:latin typeface="+mn-lt"/>
              </a:rPr>
              <a:t>Bestraling</a:t>
            </a:r>
            <a:endParaRPr lang="fr-BE" sz="1200" dirty="0">
              <a:latin typeface="+mn-lt"/>
            </a:endParaRPr>
          </a:p>
        </p:txBody>
      </p:sp>
      <p:sp>
        <p:nvSpPr>
          <p:cNvPr id="10" name="ZoneTexte 9"/>
          <p:cNvSpPr txBox="1"/>
          <p:nvPr/>
        </p:nvSpPr>
        <p:spPr>
          <a:xfrm rot="522677">
            <a:off x="7136948" y="641737"/>
            <a:ext cx="1162586" cy="461665"/>
          </a:xfrm>
          <a:prstGeom prst="rect">
            <a:avLst/>
          </a:prstGeom>
          <a:solidFill>
            <a:srgbClr val="00B0F0"/>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eaLnBrk="1" fontAlgn="auto" hangingPunct="1">
              <a:spcBef>
                <a:spcPts val="0"/>
              </a:spcBef>
              <a:spcAft>
                <a:spcPts val="0"/>
              </a:spcAft>
              <a:defRPr/>
            </a:pPr>
            <a:r>
              <a:rPr lang="fr-BE" sz="1200" dirty="0" err="1">
                <a:latin typeface="+mn-lt"/>
              </a:rPr>
              <a:t>Erytrocyten</a:t>
            </a:r>
            <a:r>
              <a:rPr lang="fr-BE" sz="1200" dirty="0">
                <a:latin typeface="+mn-lt"/>
              </a:rPr>
              <a:t>-</a:t>
            </a:r>
          </a:p>
          <a:p>
            <a:pPr eaLnBrk="1" fontAlgn="auto" hangingPunct="1">
              <a:spcBef>
                <a:spcPts val="0"/>
              </a:spcBef>
              <a:spcAft>
                <a:spcPts val="0"/>
              </a:spcAft>
              <a:defRPr/>
            </a:pPr>
            <a:r>
              <a:rPr lang="fr-BE" sz="1200" dirty="0" err="1">
                <a:latin typeface="+mn-lt"/>
              </a:rPr>
              <a:t>concentraten</a:t>
            </a:r>
            <a:endParaRPr lang="fr-BE" sz="1200" dirty="0">
              <a:latin typeface="+mn-lt"/>
            </a:endParaRPr>
          </a:p>
        </p:txBody>
      </p:sp>
      <p:sp>
        <p:nvSpPr>
          <p:cNvPr id="12" name="ZoneTexte 11"/>
          <p:cNvSpPr txBox="1"/>
          <p:nvPr/>
        </p:nvSpPr>
        <p:spPr>
          <a:xfrm rot="522677">
            <a:off x="7084025" y="4957121"/>
            <a:ext cx="1609103" cy="461665"/>
          </a:xfrm>
          <a:prstGeom prst="rect">
            <a:avLst/>
          </a:prstGeom>
          <a:solidFill>
            <a:srgbClr val="00B0F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eaLnBrk="1" fontAlgn="auto" hangingPunct="1">
              <a:spcBef>
                <a:spcPts val="0"/>
              </a:spcBef>
              <a:spcAft>
                <a:spcPts val="0"/>
              </a:spcAft>
              <a:defRPr/>
            </a:pPr>
            <a:r>
              <a:rPr lang="fr-BE" sz="1200" dirty="0">
                <a:latin typeface="+mn-lt"/>
              </a:rPr>
              <a:t>Vers </a:t>
            </a:r>
            <a:r>
              <a:rPr lang="fr-BE" sz="1200" dirty="0" err="1">
                <a:latin typeface="+mn-lt"/>
              </a:rPr>
              <a:t>bevroren</a:t>
            </a:r>
            <a:r>
              <a:rPr lang="fr-BE" sz="1200" dirty="0">
                <a:latin typeface="+mn-lt"/>
              </a:rPr>
              <a:t> plasma </a:t>
            </a:r>
            <a:r>
              <a:rPr lang="fr-BE" sz="1200" dirty="0" err="1">
                <a:latin typeface="+mn-lt"/>
              </a:rPr>
              <a:t>virusgeïnactiveerd</a:t>
            </a:r>
            <a:endParaRPr lang="fr-BE" sz="1200" dirty="0">
              <a:latin typeface="+mn-lt"/>
            </a:endParaRPr>
          </a:p>
        </p:txBody>
      </p:sp>
      <p:sp>
        <p:nvSpPr>
          <p:cNvPr id="13" name="ZoneTexte 12"/>
          <p:cNvSpPr txBox="1"/>
          <p:nvPr/>
        </p:nvSpPr>
        <p:spPr>
          <a:xfrm rot="20067314">
            <a:off x="7655872" y="3594061"/>
            <a:ext cx="1343835" cy="461665"/>
          </a:xfrm>
          <a:prstGeom prst="rect">
            <a:avLst/>
          </a:prstGeom>
          <a:solidFill>
            <a:srgbClr val="00B0F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1" fontAlgn="auto" hangingPunct="1">
              <a:spcBef>
                <a:spcPts val="0"/>
              </a:spcBef>
              <a:spcAft>
                <a:spcPts val="0"/>
              </a:spcAft>
              <a:defRPr/>
            </a:pPr>
            <a:r>
              <a:rPr lang="fr-BE" sz="1200" dirty="0" err="1">
                <a:latin typeface="+mn-lt"/>
              </a:rPr>
              <a:t>Bloedplaatjes-concentraten</a:t>
            </a:r>
            <a:endParaRPr lang="fr-BE" sz="1200" dirty="0">
              <a:latin typeface="+mn-lt"/>
            </a:endParaRPr>
          </a:p>
        </p:txBody>
      </p:sp>
      <p:sp>
        <p:nvSpPr>
          <p:cNvPr id="14" name="ZoneTexte 13"/>
          <p:cNvSpPr txBox="1"/>
          <p:nvPr/>
        </p:nvSpPr>
        <p:spPr>
          <a:xfrm>
            <a:off x="3807954" y="5581668"/>
            <a:ext cx="1497526" cy="646331"/>
          </a:xfrm>
          <a:prstGeom prst="rect">
            <a:avLst/>
          </a:prstGeom>
          <a:solidFill>
            <a:schemeClr val="accent1">
              <a:lumMod val="75000"/>
            </a:schemeClr>
          </a:solidFill>
          <a:ln>
            <a:noFill/>
          </a:ln>
          <a:effectLst>
            <a:glow rad="101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lgn="ctr" eaLnBrk="1" fontAlgn="auto" hangingPunct="1">
              <a:spcBef>
                <a:spcPts val="0"/>
              </a:spcBef>
              <a:spcAft>
                <a:spcPts val="0"/>
              </a:spcAft>
              <a:defRPr/>
            </a:pPr>
            <a:r>
              <a:rPr lang="fr-BE" dirty="0">
                <a:latin typeface="+mn-lt"/>
              </a:rPr>
              <a:t>DRINGEND</a:t>
            </a:r>
          </a:p>
          <a:p>
            <a:pPr algn="ctr" eaLnBrk="1" fontAlgn="auto" hangingPunct="1">
              <a:spcBef>
                <a:spcPts val="0"/>
              </a:spcBef>
              <a:spcAft>
                <a:spcPts val="0"/>
              </a:spcAft>
              <a:defRPr/>
            </a:pPr>
            <a:r>
              <a:rPr lang="fr-BE" dirty="0">
                <a:latin typeface="+mn-lt"/>
              </a:rPr>
              <a:t>Niet </a:t>
            </a:r>
            <a:r>
              <a:rPr lang="fr-BE" dirty="0" err="1">
                <a:latin typeface="+mn-lt"/>
              </a:rPr>
              <a:t>dringend</a:t>
            </a:r>
            <a:endParaRPr lang="fr-BE" dirty="0">
              <a:latin typeface="+mn-lt"/>
            </a:endParaRPr>
          </a:p>
        </p:txBody>
      </p:sp>
      <p:pic>
        <p:nvPicPr>
          <p:cNvPr id="8221" name="Image 16" descr="lampe2.png">
            <a:hlinkClick r:id="rId3" action="ppaction://hlinksldjump" tooltip="Het noteren van de indicatie is wettelijk verplicht en is een voorwaarde voor terugbetaling door het RIZIV"/>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64" y="2928934"/>
            <a:ext cx="29051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280853"/>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9970" y="225176"/>
            <a:ext cx="7943850" cy="1058862"/>
          </a:xfrm>
        </p:spPr>
        <p:txBody>
          <a:bodyPr rtlCol="0">
            <a:normAutofit/>
          </a:bodyPr>
          <a:lstStyle/>
          <a:p>
            <a:pPr lvl="0" eaLnBrk="1" fontAlgn="auto" hangingPunct="1">
              <a:spcBef>
                <a:spcPts val="0"/>
              </a:spcBef>
              <a:spcAft>
                <a:spcPts val="0"/>
              </a:spcAft>
            </a:pPr>
            <a:r>
              <a:rPr lang="nl-BE" sz="3200" i="1" dirty="0" smtClean="0">
                <a:solidFill>
                  <a:schemeClr val="tx1">
                    <a:lumMod val="50000"/>
                    <a:lumOff val="50000"/>
                  </a:schemeClr>
                </a:solidFill>
                <a:ea typeface="+mn-ea"/>
                <a:cs typeface="+mn-cs"/>
              </a:rPr>
              <a:t>2. Tijdstip uitvoering pretransfusie bloedafname</a:t>
            </a:r>
            <a:endParaRPr lang="nl-BE" sz="3200" i="1" dirty="0">
              <a:solidFill>
                <a:schemeClr val="tx1">
                  <a:lumMod val="50000"/>
                  <a:lumOff val="50000"/>
                </a:schemeClr>
              </a:solidFill>
              <a:ea typeface="+mn-ea"/>
              <a:cs typeface="+mn-cs"/>
            </a:endParaRPr>
          </a:p>
        </p:txBody>
      </p:sp>
      <p:sp>
        <p:nvSpPr>
          <p:cNvPr id="3" name="Espace réservé du contenu 2"/>
          <p:cNvSpPr>
            <a:spLocks noGrp="1"/>
          </p:cNvSpPr>
          <p:nvPr>
            <p:ph idx="1"/>
          </p:nvPr>
        </p:nvSpPr>
        <p:spPr>
          <a:xfrm>
            <a:off x="857250" y="1677988"/>
            <a:ext cx="7891214" cy="4487316"/>
          </a:xfrm>
        </p:spPr>
        <p:txBody>
          <a:bodyPr rtlCol="0">
            <a:noAutofit/>
          </a:bodyPr>
          <a:lstStyle/>
          <a:p>
            <a:pPr marL="411480" indent="-360000" fontAlgn="auto">
              <a:lnSpc>
                <a:spcPct val="110000"/>
              </a:lnSpc>
              <a:spcAft>
                <a:spcPts val="600"/>
              </a:spcAft>
              <a:buSzPct val="100000"/>
              <a:buFont typeface="Wingdings" pitchFamily="2" charset="2"/>
              <a:buChar char="o"/>
              <a:defRPr/>
            </a:pPr>
            <a:r>
              <a:rPr lang="nl-NL" sz="2000" dirty="0" smtClean="0"/>
              <a:t>De </a:t>
            </a:r>
            <a:r>
              <a:rPr lang="nl-NL" sz="2000" dirty="0" err="1" smtClean="0"/>
              <a:t>pretransfusie</a:t>
            </a:r>
            <a:r>
              <a:rPr lang="nl-NL" sz="2000" dirty="0" smtClean="0"/>
              <a:t> bloedname  dient vooraf te gaan  aan de transfusie waarbij de tijd tussen afname en transfusie zo kort mogelijk dient te zijn</a:t>
            </a:r>
            <a:r>
              <a:rPr lang="fr-BE" sz="2000" dirty="0" smtClean="0"/>
              <a:t>.</a:t>
            </a:r>
          </a:p>
          <a:p>
            <a:pPr marL="411480" indent="-360000" fontAlgn="auto">
              <a:lnSpc>
                <a:spcPct val="110000"/>
              </a:lnSpc>
              <a:spcAft>
                <a:spcPts val="600"/>
              </a:spcAft>
              <a:buSzPct val="100000"/>
              <a:buFont typeface="Wingdings" pitchFamily="2" charset="2"/>
              <a:buChar char="o"/>
              <a:defRPr/>
            </a:pPr>
            <a:r>
              <a:rPr lang="nl-NL" sz="2000" dirty="0" smtClean="0"/>
              <a:t>Dit is vooral belangrijk voor polytransfusie patiënten:</a:t>
            </a:r>
            <a:r>
              <a:rPr lang="fr-BE" sz="2000" dirty="0" smtClean="0"/>
              <a:t> </a:t>
            </a:r>
            <a:r>
              <a:rPr lang="nl-NL" sz="2000" dirty="0">
                <a:sym typeface="Wingdings" pitchFamily="2" charset="2"/>
              </a:rPr>
              <a:t>Indien de patiënt een transfusie heeft ontvangen in de laatste drie maand of, in geval van een vrouw, indien zij zwanger was, is het resultaat van de </a:t>
            </a:r>
            <a:r>
              <a:rPr lang="nl-NL" sz="2000" dirty="0" smtClean="0">
                <a:sym typeface="Wingdings" pitchFamily="2" charset="2"/>
              </a:rPr>
              <a:t>kruisproef slechts </a:t>
            </a:r>
            <a:r>
              <a:rPr lang="nl-NL" sz="2000" dirty="0">
                <a:sym typeface="Wingdings" pitchFamily="2" charset="2"/>
              </a:rPr>
              <a:t>geldig tot 72 uur na de bloedafname.</a:t>
            </a:r>
            <a:endParaRPr lang="fr-BE" sz="2000" dirty="0" smtClean="0"/>
          </a:p>
          <a:p>
            <a:pPr marL="411480" indent="-360000" fontAlgn="auto">
              <a:lnSpc>
                <a:spcPct val="110000"/>
              </a:lnSpc>
              <a:spcAft>
                <a:spcPts val="600"/>
              </a:spcAft>
              <a:buSzPct val="100000"/>
              <a:buFont typeface="Wingdings" pitchFamily="2" charset="2"/>
              <a:buChar char="o"/>
              <a:defRPr/>
            </a:pPr>
            <a:r>
              <a:rPr lang="fr-BE" sz="2000" dirty="0" smtClean="0">
                <a:sym typeface="Wingdings" pitchFamily="2" charset="2"/>
              </a:rPr>
              <a:t> </a:t>
            </a:r>
            <a:r>
              <a:rPr lang="nl-BE" sz="2000" dirty="0">
                <a:sym typeface="Wingdings" pitchFamily="2" charset="2"/>
              </a:rPr>
              <a:t>Neem </a:t>
            </a:r>
            <a:r>
              <a:rPr lang="nl-BE" sz="2000" dirty="0" smtClean="0">
                <a:sym typeface="Wingdings" pitchFamily="2" charset="2"/>
              </a:rPr>
              <a:t>NOOIT </a:t>
            </a:r>
            <a:r>
              <a:rPr lang="nl-BE" sz="2000" dirty="0">
                <a:sym typeface="Wingdings" pitchFamily="2" charset="2"/>
              </a:rPr>
              <a:t>een bloedstaal af voor een </a:t>
            </a:r>
            <a:r>
              <a:rPr lang="nl-BE" sz="2000" dirty="0" err="1">
                <a:sym typeface="Wingdings" pitchFamily="2" charset="2"/>
              </a:rPr>
              <a:t>pretransfusietest</a:t>
            </a:r>
            <a:r>
              <a:rPr lang="nl-BE" sz="2000" dirty="0">
                <a:sym typeface="Wingdings" pitchFamily="2" charset="2"/>
              </a:rPr>
              <a:t> bij een patiënt met chronische transfusienood net na de laatste </a:t>
            </a:r>
            <a:r>
              <a:rPr lang="nl-BE" sz="2000" dirty="0" smtClean="0">
                <a:sym typeface="Wingdings" pitchFamily="2" charset="2"/>
              </a:rPr>
              <a:t>transfusie</a:t>
            </a:r>
          </a:p>
        </p:txBody>
      </p:sp>
      <p:sp>
        <p:nvSpPr>
          <p:cNvPr id="922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CF56586A-1C7D-4B4A-AB20-6728F5E0E0E4}" type="slidenum">
              <a:rPr lang="fr-BE" altLang="nl-NL">
                <a:solidFill>
                  <a:schemeClr val="tx2"/>
                </a:solidFill>
              </a:rPr>
              <a:pPr/>
              <a:t>7</a:t>
            </a:fld>
            <a:endParaRPr lang="fr-BE" altLang="nl-NL">
              <a:solidFill>
                <a:schemeClr val="tx2"/>
              </a:solidFill>
            </a:endParaRPr>
          </a:p>
        </p:txBody>
      </p:sp>
    </p:spTree>
    <p:extLst>
      <p:ext uri="{BB962C8B-B14F-4D97-AF65-F5344CB8AC3E}">
        <p14:creationId xmlns:p14="http://schemas.microsoft.com/office/powerpoint/2010/main" val="3261586742"/>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863026" y="261258"/>
            <a:ext cx="8153400" cy="990600"/>
          </a:xfrm>
        </p:spPr>
        <p:txBody>
          <a:bodyPr rtlCol="0">
            <a:normAutofit/>
          </a:bodyPr>
          <a:lstStyle/>
          <a:p>
            <a:pPr fontAlgn="auto">
              <a:spcAft>
                <a:spcPts val="0"/>
              </a:spcAft>
              <a:defRPr/>
            </a:pPr>
            <a:r>
              <a:rPr lang="nl-BE" sz="3200" i="1" dirty="0" smtClean="0">
                <a:solidFill>
                  <a:schemeClr val="tx1">
                    <a:lumMod val="50000"/>
                    <a:lumOff val="50000"/>
                  </a:schemeClr>
                </a:solidFill>
                <a:ea typeface="+mn-ea"/>
                <a:cs typeface="+mn-cs"/>
              </a:rPr>
              <a:t>3. Verantwoordelijkheden</a:t>
            </a:r>
            <a:endParaRPr lang="fr-FR" sz="4000" i="1" dirty="0" smtClean="0">
              <a:solidFill>
                <a:schemeClr val="tx1">
                  <a:lumMod val="50000"/>
                  <a:lumOff val="50000"/>
                </a:schemeClr>
              </a:solidFill>
            </a:endParaRPr>
          </a:p>
        </p:txBody>
      </p:sp>
      <p:sp>
        <p:nvSpPr>
          <p:cNvPr id="60419" name="Rectangle 3"/>
          <p:cNvSpPr>
            <a:spLocks noGrp="1" noChangeArrowheads="1"/>
          </p:cNvSpPr>
          <p:nvPr>
            <p:ph idx="1"/>
          </p:nvPr>
        </p:nvSpPr>
        <p:spPr>
          <a:xfrm>
            <a:off x="1475656" y="1628800"/>
            <a:ext cx="5900750" cy="4729183"/>
          </a:xfrm>
        </p:spPr>
        <p:txBody>
          <a:bodyPr rtlCol="0">
            <a:noAutofit/>
          </a:bodyPr>
          <a:lstStyle/>
          <a:p>
            <a:pPr marL="411480" fontAlgn="auto">
              <a:spcBef>
                <a:spcPts val="0"/>
              </a:spcBef>
              <a:spcAft>
                <a:spcPts val="0"/>
              </a:spcAft>
              <a:buSzPct val="75000"/>
              <a:buFont typeface="Wingdings" pitchFamily="2" charset="2"/>
              <a:buChar char="o"/>
              <a:defRPr/>
            </a:pPr>
            <a:r>
              <a:rPr lang="fr-BE" sz="1800" dirty="0" smtClean="0"/>
              <a:t>De </a:t>
            </a:r>
            <a:r>
              <a:rPr lang="fr-BE" sz="1800" b="1" i="1" dirty="0" err="1" smtClean="0"/>
              <a:t>voorschrijvende</a:t>
            </a:r>
            <a:r>
              <a:rPr lang="fr-BE" sz="1800" b="1" i="1" dirty="0" smtClean="0"/>
              <a:t> arts </a:t>
            </a:r>
            <a:r>
              <a:rPr lang="fr-BE" sz="1800" dirty="0" err="1" smtClean="0"/>
              <a:t>is</a:t>
            </a:r>
            <a:r>
              <a:rPr lang="fr-BE" sz="1800" dirty="0" smtClean="0"/>
              <a:t> </a:t>
            </a:r>
            <a:r>
              <a:rPr lang="fr-BE" sz="1800" dirty="0" err="1" smtClean="0"/>
              <a:t>verantwoordelijk</a:t>
            </a:r>
            <a:r>
              <a:rPr lang="fr-BE" sz="1800" dirty="0" smtClean="0"/>
              <a:t> </a:t>
            </a:r>
            <a:r>
              <a:rPr lang="fr-BE" sz="1800" dirty="0" err="1" smtClean="0"/>
              <a:t>voor</a:t>
            </a:r>
            <a:r>
              <a:rPr lang="fr-BE" sz="1800" dirty="0" smtClean="0"/>
              <a:t> </a:t>
            </a:r>
            <a:r>
              <a:rPr lang="fr-BE" sz="1800" dirty="0" err="1" smtClean="0"/>
              <a:t>het</a:t>
            </a:r>
            <a:r>
              <a:rPr lang="fr-BE" sz="1800" dirty="0" smtClean="0"/>
              <a:t> </a:t>
            </a:r>
            <a:r>
              <a:rPr lang="fr-BE" sz="1800" i="1" dirty="0" err="1" smtClean="0"/>
              <a:t>voorschrift</a:t>
            </a:r>
            <a:r>
              <a:rPr lang="fr-BE" sz="1800" i="1" dirty="0" smtClean="0"/>
              <a:t> </a:t>
            </a:r>
            <a:r>
              <a:rPr lang="fr-BE" sz="1800" dirty="0" smtClean="0"/>
              <a:t>en de </a:t>
            </a:r>
            <a:r>
              <a:rPr lang="fr-BE" sz="1800" dirty="0" err="1" smtClean="0"/>
              <a:t>indicatiestelling</a:t>
            </a:r>
            <a:r>
              <a:rPr lang="fr-BE" sz="1800" dirty="0" smtClean="0"/>
              <a:t> van de </a:t>
            </a:r>
            <a:r>
              <a:rPr lang="fr-BE" sz="1800" dirty="0" err="1" smtClean="0"/>
              <a:t>bloedcomponent</a:t>
            </a:r>
            <a:r>
              <a:rPr lang="fr-BE" sz="1800" dirty="0" smtClean="0"/>
              <a:t>.</a:t>
            </a:r>
          </a:p>
          <a:p>
            <a:pPr marL="411480" fontAlgn="auto">
              <a:spcBef>
                <a:spcPts val="0"/>
              </a:spcBef>
              <a:spcAft>
                <a:spcPts val="0"/>
              </a:spcAft>
              <a:buSzPct val="75000"/>
              <a:buFont typeface="Wingdings" pitchFamily="2" charset="2"/>
              <a:buChar char="o"/>
              <a:defRPr/>
            </a:pPr>
            <a:endParaRPr lang="fr-BE" sz="1800" dirty="0" smtClean="0"/>
          </a:p>
          <a:p>
            <a:pPr marL="411480" lvl="0" fontAlgn="auto">
              <a:spcBef>
                <a:spcPts val="0"/>
              </a:spcBef>
              <a:spcAft>
                <a:spcPts val="0"/>
              </a:spcAft>
              <a:buSzPct val="75000"/>
              <a:buFont typeface="Wingdings" pitchFamily="2" charset="2"/>
              <a:buChar char="o"/>
              <a:defRPr/>
            </a:pPr>
            <a:r>
              <a:rPr lang="fr-BE" sz="1800" dirty="0">
                <a:solidFill>
                  <a:prstClr val="black"/>
                </a:solidFill>
              </a:rPr>
              <a:t>De </a:t>
            </a:r>
            <a:r>
              <a:rPr lang="fr-BE" sz="1800" b="1" dirty="0" err="1">
                <a:solidFill>
                  <a:prstClr val="black"/>
                </a:solidFill>
              </a:rPr>
              <a:t>persoon</a:t>
            </a:r>
            <a:r>
              <a:rPr lang="fr-BE" sz="1800" b="1" dirty="0">
                <a:solidFill>
                  <a:prstClr val="black"/>
                </a:solidFill>
              </a:rPr>
              <a:t> die </a:t>
            </a:r>
            <a:r>
              <a:rPr lang="fr-BE" sz="1800" b="1" dirty="0" err="1">
                <a:solidFill>
                  <a:prstClr val="black"/>
                </a:solidFill>
              </a:rPr>
              <a:t>het</a:t>
            </a:r>
            <a:r>
              <a:rPr lang="fr-BE" sz="1800" b="1" dirty="0">
                <a:solidFill>
                  <a:prstClr val="black"/>
                </a:solidFill>
              </a:rPr>
              <a:t> </a:t>
            </a:r>
            <a:r>
              <a:rPr lang="fr-BE" sz="1800" b="1" dirty="0" err="1">
                <a:solidFill>
                  <a:prstClr val="black"/>
                </a:solidFill>
              </a:rPr>
              <a:t>bloedstaal</a:t>
            </a:r>
            <a:r>
              <a:rPr lang="fr-BE" sz="1800" b="1" dirty="0">
                <a:solidFill>
                  <a:prstClr val="black"/>
                </a:solidFill>
              </a:rPr>
              <a:t> </a:t>
            </a:r>
            <a:r>
              <a:rPr lang="fr-BE" sz="1800" b="1" dirty="0" err="1">
                <a:solidFill>
                  <a:prstClr val="black"/>
                </a:solidFill>
              </a:rPr>
              <a:t>afneemt</a:t>
            </a:r>
            <a:r>
              <a:rPr lang="fr-BE" sz="1800" dirty="0">
                <a:solidFill>
                  <a:prstClr val="black"/>
                </a:solidFill>
              </a:rPr>
              <a:t>, </a:t>
            </a:r>
            <a:r>
              <a:rPr lang="fr-BE" sz="1800" dirty="0" err="1">
                <a:solidFill>
                  <a:prstClr val="black"/>
                </a:solidFill>
              </a:rPr>
              <a:t>is</a:t>
            </a:r>
            <a:r>
              <a:rPr lang="fr-BE" sz="1800" dirty="0">
                <a:solidFill>
                  <a:prstClr val="black"/>
                </a:solidFill>
              </a:rPr>
              <a:t> </a:t>
            </a:r>
            <a:r>
              <a:rPr lang="fr-BE" sz="1800" dirty="0" err="1">
                <a:solidFill>
                  <a:prstClr val="black"/>
                </a:solidFill>
              </a:rPr>
              <a:t>verantwoordelijk</a:t>
            </a:r>
            <a:r>
              <a:rPr lang="fr-BE" sz="1800" dirty="0">
                <a:solidFill>
                  <a:prstClr val="black"/>
                </a:solidFill>
              </a:rPr>
              <a:t> </a:t>
            </a:r>
            <a:r>
              <a:rPr lang="fr-BE" sz="1800" dirty="0" err="1" smtClean="0">
                <a:solidFill>
                  <a:prstClr val="black"/>
                </a:solidFill>
              </a:rPr>
              <a:t>voor</a:t>
            </a:r>
            <a:r>
              <a:rPr lang="fr-BE" sz="1800" dirty="0" smtClean="0">
                <a:solidFill>
                  <a:prstClr val="black"/>
                </a:solidFill>
              </a:rPr>
              <a:t> de </a:t>
            </a:r>
            <a:r>
              <a:rPr lang="fr-BE" sz="1800" dirty="0" err="1" smtClean="0">
                <a:solidFill>
                  <a:prstClr val="black"/>
                </a:solidFill>
              </a:rPr>
              <a:t>identificatie</a:t>
            </a:r>
            <a:r>
              <a:rPr lang="fr-BE" sz="1800" dirty="0" smtClean="0">
                <a:solidFill>
                  <a:prstClr val="black"/>
                </a:solidFill>
              </a:rPr>
              <a:t> van </a:t>
            </a:r>
            <a:r>
              <a:rPr lang="fr-BE" sz="1800" dirty="0" err="1" smtClean="0">
                <a:solidFill>
                  <a:prstClr val="black"/>
                </a:solidFill>
              </a:rPr>
              <a:t>het</a:t>
            </a:r>
            <a:r>
              <a:rPr lang="fr-BE" sz="1800" dirty="0" smtClean="0">
                <a:solidFill>
                  <a:prstClr val="black"/>
                </a:solidFill>
              </a:rPr>
              <a:t> </a:t>
            </a:r>
            <a:r>
              <a:rPr lang="fr-BE" sz="1800" dirty="0" err="1">
                <a:solidFill>
                  <a:prstClr val="black"/>
                </a:solidFill>
              </a:rPr>
              <a:t>staal</a:t>
            </a:r>
            <a:r>
              <a:rPr lang="fr-BE" sz="1800" dirty="0">
                <a:solidFill>
                  <a:prstClr val="black"/>
                </a:solidFill>
              </a:rPr>
              <a:t>  </a:t>
            </a:r>
            <a:r>
              <a:rPr lang="fr-BE" sz="1800" dirty="0" smtClean="0">
                <a:solidFill>
                  <a:prstClr val="black"/>
                </a:solidFill>
              </a:rPr>
              <a:t>      en de </a:t>
            </a:r>
            <a:r>
              <a:rPr lang="fr-BE" sz="1800" dirty="0" err="1" smtClean="0">
                <a:solidFill>
                  <a:prstClr val="black"/>
                </a:solidFill>
              </a:rPr>
              <a:t>patiënt</a:t>
            </a:r>
            <a:r>
              <a:rPr lang="fr-BE" sz="1800" dirty="0" smtClean="0">
                <a:solidFill>
                  <a:prstClr val="black"/>
                </a:solidFill>
              </a:rPr>
              <a:t>.</a:t>
            </a:r>
          </a:p>
          <a:p>
            <a:pPr marL="411480" lvl="0" fontAlgn="auto">
              <a:spcBef>
                <a:spcPts val="0"/>
              </a:spcBef>
              <a:spcAft>
                <a:spcPts val="0"/>
              </a:spcAft>
              <a:buSzPct val="75000"/>
              <a:buFont typeface="Wingdings" pitchFamily="2" charset="2"/>
              <a:buChar char="o"/>
              <a:defRPr/>
            </a:pPr>
            <a:endParaRPr lang="fr-BE" sz="1800" dirty="0">
              <a:solidFill>
                <a:prstClr val="black"/>
              </a:solidFill>
            </a:endParaRPr>
          </a:p>
          <a:p>
            <a:pPr marL="411480" fontAlgn="auto">
              <a:spcBef>
                <a:spcPts val="0"/>
              </a:spcBef>
              <a:spcAft>
                <a:spcPts val="0"/>
              </a:spcAft>
              <a:buSzPct val="75000"/>
              <a:buFont typeface="Wingdings" pitchFamily="2" charset="2"/>
              <a:buChar char="o"/>
              <a:defRPr/>
            </a:pPr>
            <a:r>
              <a:rPr lang="fr-BE" sz="1800" dirty="0" err="1" smtClean="0"/>
              <a:t>Het</a:t>
            </a:r>
            <a:r>
              <a:rPr lang="fr-BE" sz="1800" dirty="0" smtClean="0"/>
              <a:t> </a:t>
            </a:r>
            <a:r>
              <a:rPr lang="fr-BE" sz="1800" b="1" dirty="0" err="1" smtClean="0"/>
              <a:t>laboratorium</a:t>
            </a:r>
            <a:r>
              <a:rPr lang="fr-BE" sz="1800" b="1" dirty="0" smtClean="0"/>
              <a:t> </a:t>
            </a:r>
            <a:r>
              <a:rPr lang="fr-BE" sz="1800" b="1" dirty="0" err="1" smtClean="0"/>
              <a:t>immunohematologie</a:t>
            </a:r>
            <a:r>
              <a:rPr lang="fr-BE" sz="1800" b="1" dirty="0" smtClean="0"/>
              <a:t> </a:t>
            </a:r>
            <a:r>
              <a:rPr lang="fr-BE" sz="1800" dirty="0" err="1" smtClean="0"/>
              <a:t>is</a:t>
            </a:r>
            <a:r>
              <a:rPr lang="fr-BE" sz="1800" dirty="0" smtClean="0"/>
              <a:t> </a:t>
            </a:r>
            <a:r>
              <a:rPr lang="fr-BE" sz="1800" dirty="0" err="1"/>
              <a:t>verantwoordelijk</a:t>
            </a:r>
            <a:r>
              <a:rPr lang="fr-BE" sz="1800" dirty="0"/>
              <a:t> </a:t>
            </a:r>
            <a:r>
              <a:rPr lang="fr-BE" sz="1800" dirty="0" err="1"/>
              <a:t>voor</a:t>
            </a:r>
            <a:r>
              <a:rPr lang="fr-BE" sz="1800" dirty="0"/>
              <a:t> de  </a:t>
            </a:r>
            <a:r>
              <a:rPr lang="fr-BE" sz="1800" dirty="0" err="1"/>
              <a:t>conformiteit</a:t>
            </a:r>
            <a:r>
              <a:rPr lang="fr-BE" sz="1800" dirty="0"/>
              <a:t>  van de </a:t>
            </a:r>
            <a:r>
              <a:rPr lang="fr-BE" sz="1800" dirty="0" err="1"/>
              <a:t>stalen</a:t>
            </a:r>
            <a:r>
              <a:rPr lang="fr-BE" sz="1800" dirty="0"/>
              <a:t> </a:t>
            </a:r>
            <a:r>
              <a:rPr lang="fr-BE" sz="1800" dirty="0" smtClean="0"/>
              <a:t>   die </a:t>
            </a:r>
            <a:r>
              <a:rPr lang="fr-BE" sz="1800" dirty="0" err="1"/>
              <a:t>zij</a:t>
            </a:r>
            <a:r>
              <a:rPr lang="fr-BE" sz="1800" dirty="0"/>
              <a:t> </a:t>
            </a:r>
            <a:r>
              <a:rPr lang="fr-BE" sz="1800" dirty="0" err="1"/>
              <a:t>aanvaardt</a:t>
            </a:r>
            <a:r>
              <a:rPr lang="fr-BE" sz="1800" dirty="0" smtClean="0"/>
              <a:t>. </a:t>
            </a:r>
            <a:br>
              <a:rPr lang="fr-BE" sz="1800" dirty="0" smtClean="0"/>
            </a:br>
            <a:r>
              <a:rPr lang="fr-BE" sz="1800" b="1" dirty="0" smtClean="0"/>
              <a:t>NIET- </a:t>
            </a:r>
            <a:r>
              <a:rPr lang="fr-BE" sz="1800" b="1" dirty="0"/>
              <a:t>CONFORME STALEN  </a:t>
            </a:r>
            <a:r>
              <a:rPr lang="fr-BE" sz="1800" dirty="0" err="1"/>
              <a:t>worden</a:t>
            </a:r>
            <a:r>
              <a:rPr lang="fr-BE" sz="1800" dirty="0"/>
              <a:t> </a:t>
            </a:r>
            <a:r>
              <a:rPr lang="fr-BE" sz="1800" dirty="0" err="1"/>
              <a:t>automatisch</a:t>
            </a:r>
            <a:r>
              <a:rPr lang="fr-BE" sz="1800" dirty="0"/>
              <a:t> </a:t>
            </a:r>
            <a:r>
              <a:rPr lang="fr-BE" sz="1800" dirty="0" err="1" smtClean="0"/>
              <a:t>geweigerd</a:t>
            </a:r>
            <a:r>
              <a:rPr lang="fr-BE" sz="1800" dirty="0" smtClean="0"/>
              <a:t> en er </a:t>
            </a:r>
            <a:r>
              <a:rPr lang="fr-BE" sz="1800" dirty="0" err="1" smtClean="0"/>
              <a:t>wordt</a:t>
            </a:r>
            <a:r>
              <a:rPr lang="fr-BE" sz="1800" dirty="0" smtClean="0"/>
              <a:t> </a:t>
            </a:r>
            <a:r>
              <a:rPr lang="fr-BE" sz="1800" dirty="0" err="1" smtClean="0"/>
              <a:t>een</a:t>
            </a:r>
            <a:r>
              <a:rPr lang="fr-BE" sz="1800" dirty="0" smtClean="0"/>
              <a:t> </a:t>
            </a:r>
            <a:r>
              <a:rPr lang="fr-BE" sz="1800" dirty="0" err="1"/>
              <a:t>nieuwe</a:t>
            </a:r>
            <a:r>
              <a:rPr lang="fr-BE" sz="1800" dirty="0"/>
              <a:t> </a:t>
            </a:r>
            <a:r>
              <a:rPr lang="fr-BE" sz="1800" dirty="0" err="1" smtClean="0"/>
              <a:t>aanvraag</a:t>
            </a:r>
            <a:r>
              <a:rPr lang="fr-BE" sz="1800" dirty="0" smtClean="0"/>
              <a:t> en </a:t>
            </a:r>
            <a:r>
              <a:rPr lang="fr-BE" sz="1800" dirty="0" err="1" smtClean="0"/>
              <a:t>bloedstaal</a:t>
            </a:r>
            <a:r>
              <a:rPr lang="fr-BE" sz="1800" dirty="0" smtClean="0"/>
              <a:t> </a:t>
            </a:r>
            <a:r>
              <a:rPr lang="fr-BE" sz="1800" dirty="0" err="1" smtClean="0"/>
              <a:t>gevraagd</a:t>
            </a:r>
            <a:endParaRPr lang="fr-BE" sz="1800" dirty="0"/>
          </a:p>
          <a:p>
            <a:pPr marL="411480" fontAlgn="auto">
              <a:spcBef>
                <a:spcPts val="0"/>
              </a:spcBef>
              <a:spcAft>
                <a:spcPts val="0"/>
              </a:spcAft>
              <a:buSzPct val="75000"/>
              <a:buFont typeface="Wingdings" pitchFamily="2" charset="2"/>
              <a:buChar char="o"/>
              <a:defRPr/>
            </a:pPr>
            <a:endParaRPr lang="fr-BE" sz="1800" dirty="0" smtClean="0"/>
          </a:p>
          <a:p>
            <a:pPr marL="411480" fontAlgn="auto">
              <a:spcBef>
                <a:spcPts val="0"/>
              </a:spcBef>
              <a:spcAft>
                <a:spcPts val="0"/>
              </a:spcAft>
              <a:buSzPct val="75000"/>
              <a:buFont typeface="Wingdings" pitchFamily="2" charset="2"/>
              <a:buChar char="o"/>
              <a:defRPr/>
            </a:pPr>
            <a:r>
              <a:rPr lang="fr-BE" sz="1800" dirty="0" smtClean="0"/>
              <a:t>De </a:t>
            </a:r>
            <a:r>
              <a:rPr lang="fr-BE" sz="1800" b="1" i="1" dirty="0" err="1" smtClean="0"/>
              <a:t>superviserende</a:t>
            </a:r>
            <a:r>
              <a:rPr lang="fr-BE" sz="1800" dirty="0" smtClean="0"/>
              <a:t> </a:t>
            </a:r>
            <a:r>
              <a:rPr lang="fr-BE" sz="1800" b="1" i="1" dirty="0" smtClean="0"/>
              <a:t>arts </a:t>
            </a:r>
            <a:r>
              <a:rPr lang="fr-BE" sz="1800" dirty="0" smtClean="0"/>
              <a:t>en de </a:t>
            </a:r>
            <a:r>
              <a:rPr lang="fr-BE" sz="1800" b="1" i="1" dirty="0" err="1" smtClean="0"/>
              <a:t>verpleegkundige</a:t>
            </a:r>
            <a:r>
              <a:rPr lang="fr-BE" sz="1800" b="1" i="1" dirty="0" smtClean="0"/>
              <a:t> </a:t>
            </a:r>
            <a:r>
              <a:rPr lang="fr-BE" sz="1800" dirty="0" err="1" smtClean="0"/>
              <a:t>delen</a:t>
            </a:r>
            <a:r>
              <a:rPr lang="fr-BE" sz="1800" dirty="0" smtClean="0"/>
              <a:t> de </a:t>
            </a:r>
            <a:r>
              <a:rPr lang="fr-BE" sz="1800" dirty="0" err="1" smtClean="0"/>
              <a:t>verantwoordelijkheid</a:t>
            </a:r>
            <a:r>
              <a:rPr lang="fr-BE" sz="1800" dirty="0" smtClean="0"/>
              <a:t> met </a:t>
            </a:r>
            <a:r>
              <a:rPr lang="fr-BE" sz="1800" dirty="0" err="1" smtClean="0"/>
              <a:t>betrekking</a:t>
            </a:r>
            <a:r>
              <a:rPr lang="fr-BE" sz="1800" dirty="0" smtClean="0"/>
              <a:t> </a:t>
            </a:r>
            <a:r>
              <a:rPr lang="fr-BE" sz="1800" dirty="0" err="1" smtClean="0"/>
              <a:t>tot</a:t>
            </a:r>
            <a:r>
              <a:rPr lang="fr-BE" sz="1800" dirty="0" smtClean="0"/>
              <a:t>  </a:t>
            </a:r>
            <a:r>
              <a:rPr lang="fr-BE" sz="1800" b="1" i="1" dirty="0" smtClean="0"/>
              <a:t>de </a:t>
            </a:r>
            <a:r>
              <a:rPr lang="fr-BE" sz="1800" b="1" i="1" dirty="0" err="1" smtClean="0"/>
              <a:t>uitvoering</a:t>
            </a:r>
            <a:r>
              <a:rPr lang="fr-BE" sz="1800" b="1" i="1" dirty="0" smtClean="0"/>
              <a:t>  van de </a:t>
            </a:r>
            <a:r>
              <a:rPr lang="fr-BE" sz="1800" b="1" i="1" dirty="0" err="1" smtClean="0"/>
              <a:t>transfusie</a:t>
            </a:r>
            <a:r>
              <a:rPr lang="fr-BE" sz="1800" b="1" i="1" dirty="0" smtClean="0"/>
              <a:t>.</a:t>
            </a:r>
            <a:endParaRPr lang="fr-FR" sz="1800" dirty="0" smtClean="0"/>
          </a:p>
        </p:txBody>
      </p:sp>
      <p:sp>
        <p:nvSpPr>
          <p:cNvPr id="102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F5CECFAD-8A73-4B39-A463-8286F6CC23A9}" type="slidenum">
              <a:rPr lang="fr-FR" altLang="nl-NL">
                <a:solidFill>
                  <a:schemeClr val="tx2"/>
                </a:solidFill>
              </a:rPr>
              <a:pPr/>
              <a:t>8</a:t>
            </a:fld>
            <a:endParaRPr lang="fr-FR" altLang="nl-NL">
              <a:solidFill>
                <a:schemeClr val="tx2"/>
              </a:solidFill>
            </a:endParaRPr>
          </a:p>
        </p:txBody>
      </p:sp>
      <p:pic>
        <p:nvPicPr>
          <p:cNvPr id="1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484446" cy="139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871" y="2060848"/>
            <a:ext cx="506540" cy="139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080214"/>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836835" y="285728"/>
            <a:ext cx="7772400" cy="914400"/>
          </a:xfrm>
        </p:spPr>
        <p:txBody>
          <a:bodyPr rtlCol="0">
            <a:normAutofit/>
          </a:bodyPr>
          <a:lstStyle/>
          <a:p>
            <a:pPr lvl="0" eaLnBrk="1" fontAlgn="auto" hangingPunct="1">
              <a:spcBef>
                <a:spcPts val="0"/>
              </a:spcBef>
              <a:spcAft>
                <a:spcPts val="0"/>
              </a:spcAft>
            </a:pPr>
            <a:r>
              <a:rPr lang="nl-BE" sz="3200" i="1" dirty="0" smtClean="0">
                <a:solidFill>
                  <a:schemeClr val="tx1">
                    <a:lumMod val="50000"/>
                    <a:lumOff val="50000"/>
                  </a:schemeClr>
                </a:solidFill>
                <a:ea typeface="+mn-ea"/>
                <a:cs typeface="+mn-cs"/>
              </a:rPr>
              <a:t>4. In de praktijk</a:t>
            </a:r>
            <a:endParaRPr lang="nl-BE" sz="3200" i="1" dirty="0">
              <a:solidFill>
                <a:schemeClr val="tx1">
                  <a:lumMod val="50000"/>
                  <a:lumOff val="50000"/>
                </a:schemeClr>
              </a:solidFill>
              <a:ea typeface="+mn-ea"/>
              <a:cs typeface="+mn-cs"/>
            </a:endParaRPr>
          </a:p>
        </p:txBody>
      </p:sp>
      <p:sp>
        <p:nvSpPr>
          <p:cNvPr id="14339" name="Rectangle 3"/>
          <p:cNvSpPr>
            <a:spLocks noGrp="1" noChangeArrowheads="1"/>
          </p:cNvSpPr>
          <p:nvPr>
            <p:ph idx="1"/>
          </p:nvPr>
        </p:nvSpPr>
        <p:spPr>
          <a:xfrm>
            <a:off x="457200" y="1600200"/>
            <a:ext cx="5770984" cy="2614613"/>
          </a:xfrm>
        </p:spPr>
        <p:txBody>
          <a:bodyPr/>
          <a:lstStyle/>
          <a:p>
            <a:pPr>
              <a:spcBef>
                <a:spcPct val="25000"/>
              </a:spcBef>
            </a:pPr>
            <a:r>
              <a:rPr lang="nl-BE" altLang="nl-NL" sz="2000" dirty="0" smtClean="0"/>
              <a:t>Soort afname/staal: dit </a:t>
            </a:r>
            <a:r>
              <a:rPr lang="nl-BE" altLang="nl-NL" sz="2000" dirty="0"/>
              <a:t>hangt af van de technieken die gebruikt worden door het laboratorium dat de </a:t>
            </a:r>
            <a:r>
              <a:rPr lang="nl-BE" altLang="nl-NL" sz="2000" dirty="0" err="1"/>
              <a:t>pretransfusietesten</a:t>
            </a:r>
            <a:r>
              <a:rPr lang="nl-BE" altLang="nl-NL" sz="2000" dirty="0"/>
              <a:t> uitvoert: </a:t>
            </a:r>
            <a:endParaRPr lang="nl-BE" altLang="nl-NL" sz="2000" dirty="0" smtClean="0"/>
          </a:p>
          <a:p>
            <a:pPr lvl="1">
              <a:spcBef>
                <a:spcPct val="25000"/>
              </a:spcBef>
            </a:pPr>
            <a:r>
              <a:rPr lang="fr-BE" altLang="nl-NL" sz="1800" u="sng" dirty="0" err="1"/>
              <a:t>Geautomatiseerde</a:t>
            </a:r>
            <a:r>
              <a:rPr lang="fr-BE" altLang="nl-NL" sz="1800" u="sng" dirty="0"/>
              <a:t> </a:t>
            </a:r>
            <a:r>
              <a:rPr lang="fr-BE" altLang="nl-NL" sz="1800" u="sng" dirty="0" err="1"/>
              <a:t>systemen</a:t>
            </a:r>
            <a:r>
              <a:rPr lang="fr-BE" altLang="nl-NL" sz="1800" u="sng" dirty="0"/>
              <a:t> </a:t>
            </a:r>
            <a:r>
              <a:rPr lang="fr-BE" altLang="nl-NL" sz="1800" dirty="0" err="1"/>
              <a:t>vereisen</a:t>
            </a:r>
            <a:r>
              <a:rPr lang="fr-BE" altLang="nl-NL" sz="1800" dirty="0"/>
              <a:t> </a:t>
            </a:r>
            <a:r>
              <a:rPr lang="fr-BE" altLang="nl-NL" sz="1800" dirty="0" err="1"/>
              <a:t>een</a:t>
            </a:r>
            <a:r>
              <a:rPr lang="fr-BE" altLang="nl-NL" sz="1800" dirty="0"/>
              <a:t> </a:t>
            </a:r>
            <a:r>
              <a:rPr lang="fr-BE" altLang="nl-NL" sz="1800" dirty="0" smtClean="0"/>
              <a:t/>
            </a:r>
            <a:br>
              <a:rPr lang="fr-BE" altLang="nl-NL" sz="1800" dirty="0" smtClean="0"/>
            </a:br>
            <a:r>
              <a:rPr lang="fr-BE" altLang="nl-NL" sz="1800" dirty="0" smtClean="0"/>
              <a:t>anti-</a:t>
            </a:r>
            <a:r>
              <a:rPr lang="fr-BE" altLang="nl-NL" sz="1800" dirty="0" err="1" smtClean="0"/>
              <a:t>gecoaguleerd</a:t>
            </a:r>
            <a:r>
              <a:rPr lang="fr-BE" altLang="nl-NL" sz="1800" dirty="0" smtClean="0"/>
              <a:t> </a:t>
            </a:r>
            <a:r>
              <a:rPr lang="fr-BE" altLang="nl-NL" sz="1800" dirty="0" err="1" smtClean="0"/>
              <a:t>bloedstaal</a:t>
            </a:r>
            <a:r>
              <a:rPr lang="fr-BE" altLang="nl-NL" sz="1800" dirty="0" smtClean="0"/>
              <a:t>,  </a:t>
            </a:r>
            <a:r>
              <a:rPr lang="fr-BE" altLang="nl-NL" sz="1800" dirty="0" err="1"/>
              <a:t>meestal</a:t>
            </a:r>
            <a:r>
              <a:rPr lang="fr-BE" altLang="nl-NL" sz="1800" dirty="0"/>
              <a:t>  </a:t>
            </a:r>
            <a:r>
              <a:rPr lang="fr-BE" altLang="nl-NL" sz="1800" dirty="0" err="1"/>
              <a:t>een</a:t>
            </a:r>
            <a:r>
              <a:rPr lang="fr-BE" altLang="nl-NL" sz="1800" dirty="0"/>
              <a:t> tube EDTA </a:t>
            </a:r>
            <a:r>
              <a:rPr lang="fr-BE" altLang="nl-NL" sz="1800" dirty="0" err="1"/>
              <a:t>bloed</a:t>
            </a:r>
            <a:endParaRPr lang="fr-BE" altLang="nl-NL" sz="1800" dirty="0"/>
          </a:p>
          <a:p>
            <a:pPr lvl="1">
              <a:spcBef>
                <a:spcPct val="25000"/>
              </a:spcBef>
            </a:pPr>
            <a:r>
              <a:rPr lang="fr-BE" altLang="nl-NL" sz="1800" u="sng" dirty="0" err="1" smtClean="0"/>
              <a:t>Manuele</a:t>
            </a:r>
            <a:r>
              <a:rPr lang="fr-BE" altLang="nl-NL" sz="1800" u="sng" dirty="0" smtClean="0"/>
              <a:t> </a:t>
            </a:r>
            <a:r>
              <a:rPr lang="fr-BE" altLang="nl-NL" sz="1800" u="sng" dirty="0" err="1" smtClean="0"/>
              <a:t>technieken</a:t>
            </a:r>
            <a:r>
              <a:rPr lang="fr-BE" altLang="nl-NL" sz="1800" u="sng" dirty="0" smtClean="0"/>
              <a:t> </a:t>
            </a:r>
            <a:r>
              <a:rPr lang="fr-BE" altLang="nl-NL" sz="1800" dirty="0" err="1" smtClean="0"/>
              <a:t>zijn</a:t>
            </a:r>
            <a:r>
              <a:rPr lang="fr-BE" altLang="nl-NL" sz="1800" dirty="0" smtClean="0"/>
              <a:t> </a:t>
            </a:r>
            <a:r>
              <a:rPr lang="fr-BE" altLang="nl-NL" sz="1800" dirty="0" err="1" smtClean="0"/>
              <a:t>geschikt</a:t>
            </a:r>
            <a:r>
              <a:rPr lang="fr-BE" altLang="nl-NL" sz="1800" dirty="0" smtClean="0"/>
              <a:t> </a:t>
            </a:r>
            <a:r>
              <a:rPr lang="fr-BE" altLang="nl-NL" sz="1800" dirty="0" err="1" smtClean="0"/>
              <a:t>voor</a:t>
            </a:r>
            <a:r>
              <a:rPr lang="fr-BE" altLang="nl-NL" sz="1800" dirty="0" smtClean="0"/>
              <a:t>  </a:t>
            </a:r>
            <a:r>
              <a:rPr lang="fr-BE" altLang="nl-NL" sz="1800" dirty="0" err="1" smtClean="0"/>
              <a:t>gestolde</a:t>
            </a:r>
            <a:r>
              <a:rPr lang="fr-BE" altLang="nl-NL" sz="1800" dirty="0" smtClean="0"/>
              <a:t> </a:t>
            </a:r>
            <a:r>
              <a:rPr lang="fr-BE" altLang="nl-NL" sz="1800" dirty="0" err="1" smtClean="0"/>
              <a:t>bloedtubes</a:t>
            </a:r>
            <a:r>
              <a:rPr lang="fr-BE" altLang="nl-NL" sz="1800" dirty="0" smtClean="0"/>
              <a:t> </a:t>
            </a:r>
          </a:p>
          <a:p>
            <a:pPr marL="319088" lvl="1" indent="-319088">
              <a:spcBef>
                <a:spcPct val="25000"/>
              </a:spcBef>
              <a:buClr>
                <a:schemeClr val="accent2"/>
              </a:buClr>
              <a:buSzPct val="60000"/>
              <a:buFont typeface="Wingdings" pitchFamily="2" charset="2"/>
              <a:buChar char=""/>
            </a:pPr>
            <a:r>
              <a:rPr lang="nl-NL" altLang="nl-NL" sz="2000" dirty="0"/>
              <a:t>Prik nooit in een bloedvat met infuusoplossing 	(interferenties!) </a:t>
            </a:r>
            <a:endParaRPr lang="fr-BE" altLang="nl-NL" sz="2000" dirty="0"/>
          </a:p>
          <a:p>
            <a:pPr lvl="1">
              <a:spcBef>
                <a:spcPct val="25000"/>
              </a:spcBef>
            </a:pPr>
            <a:endParaRPr lang="fr-BE" altLang="nl-NL" sz="2000" dirty="0" smtClean="0"/>
          </a:p>
        </p:txBody>
      </p:sp>
      <p:sp>
        <p:nvSpPr>
          <p:cNvPr id="143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85000" lnSpcReduction="20000"/>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fld id="{0E7959FF-E328-49C3-BB03-1803772E95AC}" type="slidenum">
              <a:rPr lang="fr-FR" altLang="nl-NL">
                <a:solidFill>
                  <a:schemeClr val="tx2"/>
                </a:solidFill>
              </a:rPr>
              <a:pPr/>
              <a:t>9</a:t>
            </a:fld>
            <a:endParaRPr lang="fr-FR" altLang="nl-NL">
              <a:solidFill>
                <a:schemeClr val="tx2"/>
              </a:solidFill>
            </a:endParaRPr>
          </a:p>
        </p:txBody>
      </p:sp>
      <p:sp>
        <p:nvSpPr>
          <p:cNvPr id="14343" name="Rectangle 3"/>
          <p:cNvSpPr txBox="1">
            <a:spLocks noChangeArrowheads="1"/>
          </p:cNvSpPr>
          <p:nvPr/>
        </p:nvSpPr>
        <p:spPr bwMode="auto">
          <a:xfrm>
            <a:off x="4500562" y="5214950"/>
            <a:ext cx="3714776" cy="100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defRPr>
                <a:solidFill>
                  <a:schemeClr val="tx1"/>
                </a:solidFill>
                <a:latin typeface="Corbel" pitchFamily="34" charset="0"/>
              </a:defRPr>
            </a:lvl1pPr>
            <a:lvl2pPr marL="739775"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eaLnBrk="0" fontAlgn="base" hangingPunct="0">
              <a:spcBef>
                <a:spcPct val="0"/>
              </a:spcBef>
              <a:spcAft>
                <a:spcPct val="0"/>
              </a:spcAft>
              <a:defRPr>
                <a:solidFill>
                  <a:schemeClr val="tx1"/>
                </a:solidFill>
                <a:latin typeface="Corbel" pitchFamily="34" charset="0"/>
              </a:defRPr>
            </a:lvl6pPr>
            <a:lvl7pPr marL="2971800" indent="-228600" eaLnBrk="0" fontAlgn="base" hangingPunct="0">
              <a:spcBef>
                <a:spcPct val="0"/>
              </a:spcBef>
              <a:spcAft>
                <a:spcPct val="0"/>
              </a:spcAft>
              <a:defRPr>
                <a:solidFill>
                  <a:schemeClr val="tx1"/>
                </a:solidFill>
                <a:latin typeface="Corbel" pitchFamily="34" charset="0"/>
              </a:defRPr>
            </a:lvl7pPr>
            <a:lvl8pPr marL="3429000" indent="-228600" eaLnBrk="0" fontAlgn="base" hangingPunct="0">
              <a:spcBef>
                <a:spcPct val="0"/>
              </a:spcBef>
              <a:spcAft>
                <a:spcPct val="0"/>
              </a:spcAft>
              <a:defRPr>
                <a:solidFill>
                  <a:schemeClr val="tx1"/>
                </a:solidFill>
                <a:latin typeface="Corbel" pitchFamily="34" charset="0"/>
              </a:defRPr>
            </a:lvl8pPr>
            <a:lvl9pPr marL="3886200" indent="-228600" eaLnBrk="0" fontAlgn="base" hangingPunct="0">
              <a:spcBef>
                <a:spcPct val="0"/>
              </a:spcBef>
              <a:spcAft>
                <a:spcPct val="0"/>
              </a:spcAft>
              <a:defRPr>
                <a:solidFill>
                  <a:schemeClr val="tx1"/>
                </a:solidFill>
                <a:latin typeface="Corbel" pitchFamily="34" charset="0"/>
              </a:defRPr>
            </a:lvl9pPr>
          </a:lstStyle>
          <a:p>
            <a:pPr marL="0" indent="0" algn="ctr" eaLnBrk="1" hangingPunct="1">
              <a:spcBef>
                <a:spcPct val="25000"/>
              </a:spcBef>
              <a:buClr>
                <a:schemeClr val="tx2"/>
              </a:buClr>
              <a:buSzPct val="95000"/>
            </a:pPr>
            <a:r>
              <a:rPr lang="fr-BE" altLang="nl-NL" i="1" dirty="0" err="1" smtClean="0"/>
              <a:t>Het</a:t>
            </a:r>
            <a:r>
              <a:rPr lang="fr-BE" altLang="nl-NL" i="1" dirty="0" smtClean="0"/>
              <a:t> </a:t>
            </a:r>
            <a:r>
              <a:rPr lang="fr-BE" altLang="nl-NL" i="1" dirty="0"/>
              <a:t>volume </a:t>
            </a:r>
            <a:r>
              <a:rPr lang="fr-BE" altLang="nl-NL" i="1" dirty="0" err="1" smtClean="0"/>
              <a:t>hangt</a:t>
            </a:r>
            <a:r>
              <a:rPr lang="fr-BE" altLang="nl-NL" i="1" dirty="0" smtClean="0"/>
              <a:t> </a:t>
            </a:r>
            <a:r>
              <a:rPr lang="fr-BE" altLang="nl-NL" i="1" dirty="0" err="1" smtClean="0"/>
              <a:t>af</a:t>
            </a:r>
            <a:r>
              <a:rPr lang="fr-BE" altLang="nl-NL" i="1" dirty="0" smtClean="0"/>
              <a:t> van </a:t>
            </a:r>
            <a:r>
              <a:rPr lang="fr-BE" altLang="nl-NL" i="1" dirty="0" err="1" smtClean="0"/>
              <a:t>lokale</a:t>
            </a:r>
            <a:r>
              <a:rPr lang="fr-BE" altLang="nl-NL" i="1" dirty="0" smtClean="0"/>
              <a:t> </a:t>
            </a:r>
            <a:r>
              <a:rPr lang="fr-BE" altLang="nl-NL" i="1" dirty="0" err="1" smtClean="0"/>
              <a:t>procedures</a:t>
            </a:r>
            <a:r>
              <a:rPr lang="fr-BE" altLang="nl-NL" i="1" dirty="0" smtClean="0"/>
              <a:t> en de </a:t>
            </a:r>
            <a:r>
              <a:rPr lang="fr-BE" altLang="nl-NL" i="1" dirty="0" err="1" smtClean="0"/>
              <a:t>leeftijd</a:t>
            </a:r>
            <a:r>
              <a:rPr lang="fr-BE" altLang="nl-NL" i="1" dirty="0" smtClean="0"/>
              <a:t> van de </a:t>
            </a:r>
            <a:r>
              <a:rPr lang="fr-BE" altLang="nl-NL" i="1" dirty="0" err="1" smtClean="0"/>
              <a:t>patiënt</a:t>
            </a:r>
            <a:endParaRPr lang="fr-BE" altLang="nl-NL" i="1" dirty="0"/>
          </a:p>
        </p:txBody>
      </p:sp>
      <p:sp>
        <p:nvSpPr>
          <p:cNvPr id="10" name="Bulle ronde 9"/>
          <p:cNvSpPr/>
          <p:nvPr/>
        </p:nvSpPr>
        <p:spPr>
          <a:xfrm>
            <a:off x="785786" y="5143512"/>
            <a:ext cx="2740294" cy="1285888"/>
          </a:xfrm>
          <a:prstGeom prst="wedgeEllipseCallout">
            <a:avLst>
              <a:gd name="adj1" fmla="val 98120"/>
              <a:gd name="adj2" fmla="val -1580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BE" dirty="0" err="1" smtClean="0"/>
              <a:t>Wees</a:t>
            </a:r>
            <a:r>
              <a:rPr lang="fr-BE" dirty="0" smtClean="0"/>
              <a:t> </a:t>
            </a:r>
            <a:r>
              <a:rPr lang="fr-BE" dirty="0" err="1" smtClean="0"/>
              <a:t>zuinig</a:t>
            </a:r>
            <a:r>
              <a:rPr lang="fr-BE" dirty="0" smtClean="0"/>
              <a:t> met </a:t>
            </a:r>
            <a:r>
              <a:rPr lang="fr-BE" dirty="0" err="1" smtClean="0"/>
              <a:t>het</a:t>
            </a:r>
            <a:r>
              <a:rPr lang="fr-BE" dirty="0" smtClean="0"/>
              <a:t> volume </a:t>
            </a:r>
            <a:r>
              <a:rPr lang="fr-BE" dirty="0" err="1" smtClean="0"/>
              <a:t>bloed</a:t>
            </a:r>
            <a:r>
              <a:rPr lang="fr-BE" dirty="0" smtClean="0"/>
              <a:t> </a:t>
            </a:r>
            <a:r>
              <a:rPr lang="fr-BE" dirty="0" err="1" smtClean="0"/>
              <a:t>dat</a:t>
            </a:r>
            <a:r>
              <a:rPr lang="fr-BE" dirty="0" smtClean="0"/>
              <a:t> </a:t>
            </a:r>
            <a:r>
              <a:rPr lang="fr-BE" dirty="0" err="1" smtClean="0"/>
              <a:t>wordt</a:t>
            </a:r>
            <a:r>
              <a:rPr lang="fr-BE" dirty="0" smtClean="0"/>
              <a:t> </a:t>
            </a:r>
            <a:r>
              <a:rPr lang="fr-BE" dirty="0" err="1" smtClean="0"/>
              <a:t>afgenomen</a:t>
            </a:r>
            <a:r>
              <a:rPr lang="fr-BE" dirty="0" smtClean="0"/>
              <a:t> !!</a:t>
            </a:r>
            <a:endParaRPr lang="fr-BE" dirty="0"/>
          </a:p>
        </p:txBody>
      </p:sp>
      <p:pic>
        <p:nvPicPr>
          <p:cNvPr id="7" name="Image 6" descr="tubesdesang2.jpg"/>
          <p:cNvPicPr>
            <a:picLocks noChangeAspect="1"/>
          </p:cNvPicPr>
          <p:nvPr/>
        </p:nvPicPr>
        <p:blipFill>
          <a:blip r:embed="rId2"/>
          <a:stretch>
            <a:fillRect/>
          </a:stretch>
        </p:blipFill>
        <p:spPr>
          <a:xfrm>
            <a:off x="6948488" y="1785926"/>
            <a:ext cx="1785938" cy="1285875"/>
          </a:xfrm>
          <a:prstGeom prst="rect">
            <a:avLst/>
          </a:prstGeom>
        </p:spPr>
      </p:pic>
    </p:spTree>
    <p:extLst>
      <p:ext uri="{BB962C8B-B14F-4D97-AF65-F5344CB8AC3E}">
        <p14:creationId xmlns:p14="http://schemas.microsoft.com/office/powerpoint/2010/main" val="3408023844"/>
      </p:ext>
    </p:extLst>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BE9769E5927C44ACCFD3404F8B96FE" ma:contentTypeVersion="1" ma:contentTypeDescription="Create a new document." ma:contentTypeScope="" ma:versionID="835187ce8d3aecb67bfdc3e193e68011">
  <xsd:schema xmlns:xsd="http://www.w3.org/2001/XMLSchema" xmlns:xs="http://www.w3.org/2001/XMLSchema" xmlns:p="http://schemas.microsoft.com/office/2006/metadata/properties" xmlns:ns2="e5bbca36-2bca-4104-bbf1-c7be184fa1e8" targetNamespace="http://schemas.microsoft.com/office/2006/metadata/properties" ma:root="true" ma:fieldsID="d528be53e396bd69f8e3d701780076a8" ns2:_="">
    <xsd:import namespace="e5bbca36-2bca-4104-bbf1-c7be184fa1e8"/>
    <xsd:element name="properties">
      <xsd:complexType>
        <xsd:sequence>
          <xsd:element name="documentManagement">
            <xsd:complexType>
              <xsd:all>
                <xsd:element ref="ns2:Languag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bca36-2bca-4104-bbf1-c7be184fa1e8" elementFormDefault="qualified">
    <xsd:import namespace="http://schemas.microsoft.com/office/2006/documentManagement/types"/>
    <xsd:import namespace="http://schemas.microsoft.com/office/infopath/2007/PartnerControls"/>
    <xsd:element name="Language" ma:index="8" ma:displayName="Language" ma:format="Dropdown" ma:internalName="Language">
      <xsd:simpleType>
        <xsd:restriction base="dms:Choice">
          <xsd:enumeration value="Nederlands"/>
          <xsd:enumeration value="français"/>
          <xsd:enumeration value="English"/>
          <xsd:enumeration value="Nederlands/françai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e5bbca36-2bca-4104-bbf1-c7be184fa1e8">Nederlands</Languag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648FA0-3968-476A-8184-52866CBF14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bbca36-2bca-4104-bbf1-c7be184fa1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A55397-9D36-4A2B-89E3-4308B1CC2176}">
  <ds:schemaRef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e5bbca36-2bca-4104-bbf1-c7be184fa1e8"/>
    <ds:schemaRef ds:uri="http://purl.org/dc/dcmitype/"/>
  </ds:schemaRefs>
</ds:datastoreItem>
</file>

<file path=customXml/itemProps3.xml><?xml version="1.0" encoding="utf-8"?>
<ds:datastoreItem xmlns:ds="http://schemas.openxmlformats.org/officeDocument/2006/customXml" ds:itemID="{F26CDC2C-B53B-40DA-A132-BEA09BD0FE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1110</Words>
  <Application>Microsoft Office PowerPoint</Application>
  <PresentationFormat>On-screen Show (4:3)</PresentationFormat>
  <Paragraphs>233</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Médian</vt:lpstr>
      <vt:lpstr>Bloedafname vóór transfusie</vt:lpstr>
      <vt:lpstr>PowerPoint Presentation</vt:lpstr>
      <vt:lpstr>Inhoud van de module</vt:lpstr>
      <vt:lpstr>Doelstellingen</vt:lpstr>
      <vt:lpstr>Transfusievoorvallen: welke vergissingen?</vt:lpstr>
      <vt:lpstr>1. Aanvraag bloedcomponenten</vt:lpstr>
      <vt:lpstr>2. Tijdstip uitvoering pretransfusie bloedafname</vt:lpstr>
      <vt:lpstr>3. Verantwoordelijkheden</vt:lpstr>
      <vt:lpstr>4. In de praktijk</vt:lpstr>
      <vt:lpstr>5. Controle van identificatie</vt:lpstr>
      <vt:lpstr>5. Controle van identificatie</vt:lpstr>
      <vt:lpstr>5. Controle van identificatie</vt:lpstr>
      <vt:lpstr>5. Controle van identificatie</vt:lpstr>
      <vt:lpstr>5. Electronische controle van de identificatie</vt:lpstr>
      <vt:lpstr>6. Pretransfusietesten</vt:lpstr>
      <vt:lpstr>7. Gevalideerde bloedgroep (ABOD)</vt:lpstr>
      <vt:lpstr>7. Gevalideerde bloedgroep (ABOD)</vt:lpstr>
      <vt:lpstr>8. Versturen bloedstaal</vt:lpstr>
      <vt:lpstr>9. Bloedafname in het geval van een transfusiereactie</vt:lpstr>
      <vt:lpstr> Te onthouden</vt:lpstr>
    </vt:vector>
  </TitlesOfParts>
  <Company>Emmaüs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Bloedafname vóór transfusie</dc:title>
  <dc:creator>Claudia Peeters</dc:creator>
  <cp:lastModifiedBy>Vanden Broeck Jana</cp:lastModifiedBy>
  <cp:revision>79</cp:revision>
  <dcterms:created xsi:type="dcterms:W3CDTF">2014-05-12T15:43:20Z</dcterms:created>
  <dcterms:modified xsi:type="dcterms:W3CDTF">2015-06-12T15:16:19Z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0x0101004FBE9769E5927C44ACCFD3404F8B96FE</vt:lpwstr>
  </property>
</Properties>
</file>