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58" r:id="rId4"/>
    <p:sldId id="266" r:id="rId5"/>
    <p:sldId id="257" r:id="rId6"/>
    <p:sldId id="282" r:id="rId7"/>
    <p:sldId id="283" r:id="rId8"/>
    <p:sldId id="278" r:id="rId9"/>
    <p:sldId id="284" r:id="rId10"/>
    <p:sldId id="280" r:id="rId11"/>
    <p:sldId id="286" r:id="rId12"/>
    <p:sldId id="287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FF"/>
    <a:srgbClr val="A49DA9"/>
    <a:srgbClr val="FFFCFB"/>
    <a:srgbClr val="FFF6F3"/>
    <a:srgbClr val="FFFAF7"/>
    <a:srgbClr val="DEC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9079" autoAdjust="0"/>
  </p:normalViewPr>
  <p:slideViewPr>
    <p:cSldViewPr snapToGrid="0">
      <p:cViewPr varScale="1">
        <p:scale>
          <a:sx n="61" d="100"/>
          <a:sy n="61" d="100"/>
        </p:scale>
        <p:origin x="135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49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76497378701698"/>
          <c:y val="2.9368575624082231E-2"/>
          <c:w val="0.58522087052743088"/>
          <c:h val="0.94860499265785592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>
                <a:solidFill>
                  <a:srgbClr val="4472C4">
                    <a:lumMod val="40000"/>
                    <a:lumOff val="6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F7-4F5B-AC33-989ECD09A672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F7-4F5B-AC33-989ECD09A6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EPD!$A$116:$A$118</c:f>
              <c:strCache>
                <c:ptCount val="3"/>
                <c:pt idx="0">
                  <c:v>Non </c:v>
                </c:pt>
                <c:pt idx="1">
                  <c:v>Oui, partiellement</c:v>
                </c:pt>
                <c:pt idx="2">
                  <c:v>Oui, complètement</c:v>
                </c:pt>
              </c:strCache>
            </c:strRef>
          </c:cat>
          <c:val>
            <c:numRef>
              <c:f>EPD!$C$116:$C$118</c:f>
              <c:numCache>
                <c:formatCode>0%</c:formatCode>
                <c:ptCount val="3"/>
                <c:pt idx="0">
                  <c:v>0</c:v>
                </c:pt>
                <c:pt idx="1">
                  <c:v>0.20749999999999999</c:v>
                </c:pt>
                <c:pt idx="2">
                  <c:v>0.79249999999999998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7-4F5B-AC33-989ECD09A6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6160384"/>
        <c:axId val="116192768"/>
      </c:barChart>
      <c:catAx>
        <c:axId val="11616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92768"/>
        <c:crosses val="autoZero"/>
        <c:auto val="1"/>
        <c:lblAlgn val="ctr"/>
        <c:lblOffset val="100"/>
        <c:noMultiLvlLbl val="0"/>
      </c:catAx>
      <c:valAx>
        <c:axId val="1161927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61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883362459991751"/>
          <c:y val="4.3859649122807015E-2"/>
          <c:w val="0.60544733965610908"/>
          <c:h val="0.89766081871345027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39-4639-BD12-7C6EF18F2A71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>
                <a:solidFill>
                  <a:srgbClr val="4472C4">
                    <a:lumMod val="40000"/>
                    <a:lumOff val="6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39-4639-BD12-7C6EF18F2A71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39-4639-BD12-7C6EF18F2A71}"/>
              </c:ext>
            </c:extLst>
          </c:dPt>
          <c:dLbls>
            <c:dLbl>
              <c:idx val="0"/>
              <c:layout>
                <c:manualLayout>
                  <c:x val="6.6474628849988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39-4639-BD12-7C6EF18F2A71}"/>
                </c:ext>
              </c:extLst>
            </c:dLbl>
            <c:dLbl>
              <c:idx val="1"/>
              <c:layout>
                <c:manualLayout>
                  <c:x val="0.1063594061599822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39-4639-BD12-7C6EF18F2A71}"/>
                </c:ext>
              </c:extLst>
            </c:dLbl>
            <c:dLbl>
              <c:idx val="2"/>
              <c:layout>
                <c:manualLayout>
                  <c:x val="0.29248836693995123"/>
                  <c:y val="-8.3927822073017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39-4639-BD12-7C6EF18F2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EPD!$A$121:$A$123</c:f>
              <c:strCache>
                <c:ptCount val="3"/>
                <c:pt idx="0">
                  <c:v>Non</c:v>
                </c:pt>
                <c:pt idx="1">
                  <c:v>En développement</c:v>
                </c:pt>
                <c:pt idx="2">
                  <c:v>Oui</c:v>
                </c:pt>
              </c:strCache>
            </c:strRef>
          </c:cat>
          <c:val>
            <c:numRef>
              <c:f>EPD!$C$121:$C$123</c:f>
              <c:numCache>
                <c:formatCode>0%</c:formatCode>
                <c:ptCount val="3"/>
                <c:pt idx="0">
                  <c:v>5.6603773584905662E-2</c:v>
                </c:pt>
                <c:pt idx="1">
                  <c:v>0.16037735849056603</c:v>
                </c:pt>
                <c:pt idx="2">
                  <c:v>0.78301886792452835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39-4639-BD12-7C6EF18F2A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1142400"/>
        <c:axId val="111146496"/>
      </c:barChart>
      <c:catAx>
        <c:axId val="11114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46496"/>
        <c:crosses val="autoZero"/>
        <c:auto val="1"/>
        <c:lblAlgn val="ctr"/>
        <c:lblOffset val="100"/>
        <c:noMultiLvlLbl val="0"/>
      </c:catAx>
      <c:valAx>
        <c:axId val="111146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11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058216407159631"/>
          <c:y val="5.4545454545454543E-2"/>
          <c:w val="0.62435517928679962"/>
          <c:h val="0.866666666666666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9-4AFD-88AE-0FA11B4AF31F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>
                <a:solidFill>
                  <a:srgbClr val="4472C4">
                    <a:lumMod val="40000"/>
                    <a:lumOff val="6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9-4AFD-88AE-0FA11B4AF31F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9-4AFD-88AE-0FA11B4AF3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EPD!$A$127:$A$129</c:f>
              <c:strCache>
                <c:ptCount val="3"/>
                <c:pt idx="0">
                  <c:v>Non</c:v>
                </c:pt>
                <c:pt idx="1">
                  <c:v>En développement</c:v>
                </c:pt>
                <c:pt idx="2">
                  <c:v>Oui</c:v>
                </c:pt>
              </c:strCache>
            </c:strRef>
          </c:cat>
          <c:val>
            <c:numRef>
              <c:f>EPD!$C$127:$C$129</c:f>
              <c:numCache>
                <c:formatCode>0%</c:formatCode>
                <c:ptCount val="3"/>
                <c:pt idx="0">
                  <c:v>0.19811320754716982</c:v>
                </c:pt>
                <c:pt idx="1">
                  <c:v>0.27358490566037735</c:v>
                </c:pt>
                <c:pt idx="2">
                  <c:v>0.52830188679245282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89-4AFD-88AE-0FA11B4AF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6734208"/>
        <c:axId val="116738304"/>
      </c:barChart>
      <c:catAx>
        <c:axId val="11673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38304"/>
        <c:crosses val="autoZero"/>
        <c:auto val="1"/>
        <c:lblAlgn val="ctr"/>
        <c:lblOffset val="100"/>
        <c:noMultiLvlLbl val="0"/>
      </c:catAx>
      <c:valAx>
        <c:axId val="116738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673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66822818033824"/>
          <c:y val="3.6087242896919253E-2"/>
          <c:w val="0.59101531612345926"/>
          <c:h val="0.89835234474017733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96-4A0D-92BA-0FBFE3311A6C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>
                <a:solidFill>
                  <a:srgbClr val="4472C4">
                    <a:lumMod val="40000"/>
                    <a:lumOff val="6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96-4A0D-92BA-0FBFE3311A6C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96-4A0D-92BA-0FBFE3311A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EPD!$A$133:$A$135</c:f>
              <c:strCache>
                <c:ptCount val="3"/>
                <c:pt idx="0">
                  <c:v>Non</c:v>
                </c:pt>
                <c:pt idx="1">
                  <c:v>En développement</c:v>
                </c:pt>
                <c:pt idx="2">
                  <c:v>Oui</c:v>
                </c:pt>
              </c:strCache>
            </c:strRef>
          </c:cat>
          <c:val>
            <c:numRef>
              <c:f>EPD!$C$133:$C$135</c:f>
              <c:numCache>
                <c:formatCode>0%</c:formatCode>
                <c:ptCount val="3"/>
                <c:pt idx="0">
                  <c:v>0.17924528301886791</c:v>
                </c:pt>
                <c:pt idx="1">
                  <c:v>0.20754716981132076</c:v>
                </c:pt>
                <c:pt idx="2">
                  <c:v>0.6132075471698113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96-4A0D-92BA-0FBFE3311A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868032"/>
        <c:axId val="117876224"/>
      </c:barChart>
      <c:catAx>
        <c:axId val="11786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76224"/>
        <c:crosses val="autoZero"/>
        <c:auto val="1"/>
        <c:lblAlgn val="ctr"/>
        <c:lblOffset val="100"/>
        <c:noMultiLvlLbl val="0"/>
      </c:catAx>
      <c:valAx>
        <c:axId val="1178762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786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534445870774499E-2"/>
          <c:y val="0"/>
          <c:w val="0.95293110825845095"/>
          <c:h val="0.757646794150731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PMI!$C$109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PMI!$A$110:$A$113</c:f>
              <c:strCache>
                <c:ptCount val="4"/>
                <c:pt idx="0">
                  <c:v>Moins de 25%</c:v>
                </c:pt>
                <c:pt idx="1">
                  <c:v>Entre 25% et 50%</c:v>
                </c:pt>
                <c:pt idx="2">
                  <c:v>Entre 50% et 75%</c:v>
                </c:pt>
                <c:pt idx="3">
                  <c:v>Plus de 75%</c:v>
                </c:pt>
              </c:strCache>
            </c:strRef>
          </c:cat>
          <c:val>
            <c:numRef>
              <c:f>PMI!$C$110:$C$113</c:f>
              <c:numCache>
                <c:formatCode>0%</c:formatCode>
                <c:ptCount val="4"/>
                <c:pt idx="0">
                  <c:v>0.18</c:v>
                </c:pt>
                <c:pt idx="1">
                  <c:v>0.2</c:v>
                </c:pt>
                <c:pt idx="2">
                  <c:v>0.28999999999999998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4-4976-BC62-6DE0ECAC7791}"/>
            </c:ext>
          </c:extLst>
        </c:ser>
        <c:ser>
          <c:idx val="2"/>
          <c:order val="1"/>
          <c:tx>
            <c:strRef>
              <c:f>PMI!$D$109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PMI!$A$110:$A$113</c:f>
              <c:strCache>
                <c:ptCount val="4"/>
                <c:pt idx="0">
                  <c:v>Moins de 25%</c:v>
                </c:pt>
                <c:pt idx="1">
                  <c:v>Entre 25% et 50%</c:v>
                </c:pt>
                <c:pt idx="2">
                  <c:v>Entre 50% et 75%</c:v>
                </c:pt>
                <c:pt idx="3">
                  <c:v>Plus de 75%</c:v>
                </c:pt>
              </c:strCache>
            </c:strRef>
          </c:cat>
          <c:val>
            <c:numRef>
              <c:f>PMI!$D$110:$D$113</c:f>
              <c:numCache>
                <c:formatCode>0%</c:formatCode>
                <c:ptCount val="4"/>
                <c:pt idx="0">
                  <c:v>0.16037735849056603</c:v>
                </c:pt>
                <c:pt idx="1">
                  <c:v>7.5471698113207544E-2</c:v>
                </c:pt>
                <c:pt idx="2">
                  <c:v>9.4339622641509441E-2</c:v>
                </c:pt>
                <c:pt idx="3">
                  <c:v>0.66981132075471694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4-4976-BC62-6DE0ECAC7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1827328"/>
        <c:axId val="121828864"/>
      </c:barChart>
      <c:catAx>
        <c:axId val="12182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28864"/>
        <c:crosses val="autoZero"/>
        <c:auto val="1"/>
        <c:lblAlgn val="ctr"/>
        <c:lblOffset val="100"/>
        <c:noMultiLvlLbl val="0"/>
      </c:catAx>
      <c:valAx>
        <c:axId val="121828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182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2876142975894"/>
          <c:y val="0.1160337552742616"/>
          <c:w val="0.89817123857024106"/>
          <c:h val="0.589924914448984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FO!$C$5</c:f>
              <c:strCache>
                <c:ptCount val="1"/>
                <c:pt idx="0">
                  <c:v>Activités en FO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FO!$D$5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3-430C-9A4D-F742F8CCF621}"/>
            </c:ext>
          </c:extLst>
        </c:ser>
        <c:ser>
          <c:idx val="1"/>
          <c:order val="1"/>
          <c:tx>
            <c:strRef>
              <c:f>FO!$C$6</c:f>
              <c:strCache>
                <c:ptCount val="1"/>
                <c:pt idx="0">
                  <c:v>Pas d'activités en FO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FO!$D$6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3-430C-9A4D-F742F8CCF6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6262656"/>
        <c:axId val="126276736"/>
      </c:barChart>
      <c:catAx>
        <c:axId val="12626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276736"/>
        <c:crosses val="autoZero"/>
        <c:auto val="1"/>
        <c:lblAlgn val="ctr"/>
        <c:lblOffset val="100"/>
        <c:noMultiLvlLbl val="0"/>
      </c:catAx>
      <c:valAx>
        <c:axId val="12627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62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03259567616393"/>
          <c:y val="0.67957974551426681"/>
          <c:w val="0.3724036365778467"/>
          <c:h val="0.18382481601564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434623797025373"/>
          <c:y val="2.3200035388834826E-2"/>
          <c:w val="0.59120931758530182"/>
          <c:h val="0.976799964611165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92-42DE-A7E4-AB74317D86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'soins pharm pharmacie'!$D$116:$D$118</c:f>
              <c:strCache>
                <c:ptCount val="3"/>
                <c:pt idx="0">
                  <c:v>Pas de fourniture de ces services</c:v>
                </c:pt>
                <c:pt idx="1">
                  <c:v>Consultations pharmaceutiques</c:v>
                </c:pt>
                <c:pt idx="2">
                  <c:v>Accompagnement à la délivrance</c:v>
                </c:pt>
              </c:strCache>
            </c:strRef>
          </c:cat>
          <c:val>
            <c:numRef>
              <c:f>'soins pharm pharmacie'!$E$116:$E$118</c:f>
              <c:numCache>
                <c:formatCode>General</c:formatCode>
                <c:ptCount val="3"/>
                <c:pt idx="0">
                  <c:v>35</c:v>
                </c:pt>
                <c:pt idx="1">
                  <c:v>30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92-42DE-A7E4-AB74317D86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6896000"/>
        <c:axId val="126903424"/>
      </c:barChart>
      <c:catAx>
        <c:axId val="12689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03424"/>
        <c:crosses val="autoZero"/>
        <c:auto val="1"/>
        <c:lblAlgn val="ctr"/>
        <c:lblOffset val="100"/>
        <c:noMultiLvlLbl val="0"/>
      </c:catAx>
      <c:valAx>
        <c:axId val="12690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689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A7525-3637-4407-92F6-9725E49919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6E4F7-6013-4442-BDBF-189D12C445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6E4F7-6013-4442-BDBF-189D12C445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81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6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6E4F7-6013-4442-BDBF-189D12C445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FBD88-2596-430F-A897-519C7CDD2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7AB752-10EC-4FF8-B9C8-FB239683C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80A2EC-3EFB-4EE6-AFCA-46BBBB36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95962E-354A-4477-A388-15318EF6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0DCBC4-CD9D-4D86-97E2-DDB034BA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4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02069-C4A1-4221-91E6-45B81EB0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7B9987-1AC4-48EC-BB3D-B3368E12D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D5B1B5-EA9C-4449-A1A8-A1DEC000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62E5C5-A75C-4867-A87D-347FCEB3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1FB817-5B7D-4FF1-A618-72DCB571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7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D715CF-D369-4508-A0A4-353A870FC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CB5D1A-1C60-4726-A23B-77172DF8A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B31C20-4A18-4BBD-9810-1A7C4763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016497-34E5-4030-B588-EA76DB03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6B3385-89F9-4195-AEAB-038DE3A9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0EE17-A032-449B-BE2E-AC70809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698424-56C9-4E0C-8B84-7CD9827D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FE5BC1-16B5-408E-BB89-1CFA23D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599702-8F7C-46DB-84B3-8352422B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527A40-8F9C-46B9-9FB8-3609E71E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B23A3-BF74-4F09-BB3E-F6768F22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2649FC-4317-4399-9D8D-AE468627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231EF5-6EAE-434B-A7C3-FAFD9844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D1917C-014B-4792-AEA4-1228B3BE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76A9F9-5A7A-4078-B176-C15DB774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5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DCEBF-4271-47A7-B3BA-7256B202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2F17A7-71BC-4371-AEEA-9BD4E1F1C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593C5E-1A6B-45C7-936B-606011B6D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356FA9-FE15-45BF-96FA-9D734F07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B73E60-3B42-41DB-ACE7-228D51F7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EE812B-6322-4009-84BC-F708A093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8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AAF3C-7EA7-44FE-A15F-23CF1BBF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75BC46-692B-4381-B9F2-727FB667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25A4C2-1994-44A0-A90A-7DB0B4B2E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B40AFF-58E9-49D8-9E78-BF1671C36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94E5CD-2B2F-4F8B-815D-8B25B24BE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F5D4F8D-5A57-4B35-8965-4149DA21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05CCCDD-3960-4F6D-A7F5-DE2F32D8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5E3D5E-E06B-48B2-A301-F1702BC4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9342C-F847-4642-9EBA-B31174E4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C1BB977-19CD-4E82-97B1-1C8EFE4F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76FDA9-A681-41D7-B340-CB875951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5566F6-2026-42EB-BAC6-86EFAF9B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99F26CE-DAF2-4AF3-A735-DF4931A4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DCFE28-0C37-4FF5-AAAC-ECAA450F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8C8BD5-30B2-4AB5-A15C-59A34268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833FF-BB48-44D1-89C3-4E2921F3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5BF130-A33A-43ED-B1BE-BBF91BF9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6CFD12-21E0-47FD-9798-2D894745F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F15D70-6393-43AC-9DB6-D75AC34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258E58-E84B-400B-951A-645705D6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0E4305-972B-4D12-839C-361F7AA9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51B70-30AD-4F51-AB6E-A40315E3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84D91EF-9E7C-49EA-8A08-EE27BB214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41627-1ECC-420B-9270-A7BF51016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29BA2F-2BE2-4ECB-A855-E70B63A8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31568C-716C-44BA-8995-1B46A45A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A18AB8-2F4E-4D42-93EE-790C9998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7234EA-E4A9-4BBB-AB3C-83D8DDB0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1A3EC6-6CC4-4931-BF04-4363EDFD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D2F5C9-4981-452B-B202-B013A6152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A477-3312-49C6-9F17-E2756C85832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999C35-3A2B-42DE-ACA5-8538F8860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1860F6-27EC-4346-84D1-986EE45EF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E6DA-CA8B-446E-A145-8495118CE9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belgium.be/sites/default/files/uploads/fields/fpshealth_theme_file/pharmacie_clinique_2018_0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-cmp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mailto:mfc-cmp@health.fgov.b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19.svg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lucht&#10;&#10;Beschrijving is gegenereerd met hoge betrouwbaarheid">
            <a:extLst>
              <a:ext uri="{FF2B5EF4-FFF2-40B4-BE49-F238E27FC236}">
                <a16:creationId xmlns:a16="http://schemas.microsoft.com/office/drawing/2014/main" id="{B3F5D0F5-41C6-463E-B23A-960BD8FD3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" b="49999"/>
          <a:stretch/>
        </p:blipFill>
        <p:spPr>
          <a:xfrm>
            <a:off x="643467" y="643467"/>
            <a:ext cx="10905066" cy="278553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76F3B3F-8B58-4B56-9CD6-71E365D763B9}"/>
              </a:ext>
            </a:extLst>
          </p:cNvPr>
          <p:cNvSpPr txBox="1"/>
          <p:nvPr/>
        </p:nvSpPr>
        <p:spPr>
          <a:xfrm>
            <a:off x="426310" y="3835866"/>
            <a:ext cx="8385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dirty="0"/>
              <a:t>Évolution de la pharmacie clinique</a:t>
            </a:r>
          </a:p>
          <a:p>
            <a:pPr algn="r"/>
            <a:r>
              <a:rPr lang="fr-FR" sz="4400" dirty="0"/>
              <a:t> dans les hôpitaux belges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E9D793-4993-4EA7-BF66-39BB2D310BB9}"/>
              </a:ext>
            </a:extLst>
          </p:cNvPr>
          <p:cNvSpPr txBox="1"/>
          <p:nvPr/>
        </p:nvSpPr>
        <p:spPr>
          <a:xfrm>
            <a:off x="9194666" y="4804642"/>
            <a:ext cx="245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Rapport </a:t>
            </a:r>
            <a:r>
              <a:rPr lang="nl-BE" dirty="0" err="1"/>
              <a:t>d’activités</a:t>
            </a:r>
            <a:r>
              <a:rPr lang="nl-BE" dirty="0"/>
              <a:t> 2018</a:t>
            </a: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43B2AF0-DB5B-4555-B00D-C5FB62A6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10" y="5833953"/>
            <a:ext cx="173141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C49ED-9C7D-4B76-9D60-A8FAE2FC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  </a:t>
            </a:r>
            <a:r>
              <a:rPr lang="nl-BE" b="1" dirty="0" err="1">
                <a:solidFill>
                  <a:schemeClr val="bg1"/>
                </a:solidFill>
              </a:rPr>
              <a:t>Mesures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proposées</a:t>
            </a:r>
            <a:r>
              <a:rPr lang="nl-BE" sz="4800" b="1" dirty="0">
                <a:solidFill>
                  <a:schemeClr val="bg1"/>
                </a:solidFill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38618B-D3C1-423B-B156-8A68314EC739}"/>
              </a:ext>
            </a:extLst>
          </p:cNvPr>
          <p:cNvSpPr txBox="1"/>
          <p:nvPr/>
        </p:nvSpPr>
        <p:spPr>
          <a:xfrm>
            <a:off x="214227" y="1556311"/>
            <a:ext cx="1197777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Une liste de mesures possibles a été rapportée pour faciliter la mise en œuvre de la pharmacie clinique et surmonter les obstacles.</a:t>
            </a:r>
          </a:p>
          <a:p>
            <a:pPr>
              <a:spcAft>
                <a:spcPts val="600"/>
              </a:spcAft>
            </a:pPr>
            <a:endParaRPr lang="nl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Les mesures s'adressent aux hôpitaux et aux pharmacies hospitalières, aux organisations de pharmaciens hospitaliers, mais aussi aux autorités telles que l'AFMPS, l'INAMI, le SPF Santé publique.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dirty="0" err="1">
                <a:solidFill>
                  <a:srgbClr val="A49DA9"/>
                </a:solidFill>
              </a:rPr>
              <a:t>L’aperçu</a:t>
            </a:r>
            <a:r>
              <a:rPr lang="en-US" sz="3600" dirty="0">
                <a:solidFill>
                  <a:srgbClr val="A49DA9"/>
                </a:solidFill>
              </a:rPr>
              <a:t> </a:t>
            </a:r>
            <a:r>
              <a:rPr lang="en-US" sz="3600" dirty="0" err="1">
                <a:solidFill>
                  <a:srgbClr val="A49DA9"/>
                </a:solidFill>
              </a:rPr>
              <a:t>complet</a:t>
            </a:r>
            <a:r>
              <a:rPr lang="en-US" sz="3600" dirty="0">
                <a:solidFill>
                  <a:srgbClr val="A49DA9"/>
                </a:solidFill>
              </a:rPr>
              <a:t> </a:t>
            </a:r>
            <a:r>
              <a:rPr lang="en-US" sz="3600" dirty="0" err="1">
                <a:solidFill>
                  <a:srgbClr val="A49DA9"/>
                </a:solidFill>
              </a:rPr>
              <a:t>est</a:t>
            </a:r>
            <a:r>
              <a:rPr lang="en-US" sz="3600" dirty="0">
                <a:solidFill>
                  <a:srgbClr val="A49DA9"/>
                </a:solidFill>
              </a:rPr>
              <a:t> disponible dans </a:t>
            </a:r>
            <a:r>
              <a:rPr lang="en-US" sz="3600" dirty="0">
                <a:solidFill>
                  <a:srgbClr val="A49DA9"/>
                </a:solidFill>
                <a:hlinkClick r:id="rId3"/>
              </a:rPr>
              <a:t>le rapport</a:t>
            </a:r>
            <a:r>
              <a:rPr lang="en-US" sz="3600" dirty="0">
                <a:solidFill>
                  <a:srgbClr val="A49DA9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696BB9-61F3-434E-A831-658F95A63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126" y="6285978"/>
            <a:ext cx="405974" cy="3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2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388AE-977E-4888-972D-8F4E0A7D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489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nl-BE" sz="5400" b="1" dirty="0" err="1">
                <a:solidFill>
                  <a:schemeClr val="bg1"/>
                </a:solidFill>
              </a:rPr>
              <a:t>Conclusions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F6DC460-DCA3-428A-9A21-6541112B6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625" y="6189465"/>
            <a:ext cx="405974" cy="38951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BC123E6-B141-46F3-8B9B-8EC7699055DB}"/>
              </a:ext>
            </a:extLst>
          </p:cNvPr>
          <p:cNvSpPr txBox="1"/>
          <p:nvPr/>
        </p:nvSpPr>
        <p:spPr>
          <a:xfrm>
            <a:off x="219076" y="1285224"/>
            <a:ext cx="11566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pharmacie clinique est intégrée, malgré une croissance réduite </a:t>
            </a:r>
          </a:p>
          <a:p>
            <a:r>
              <a:rPr lang="fr-FR" sz="1600" dirty="0"/>
              <a:t>Multidisciplinarité pour plus de patients et complémentarité avec les soins médicaux/infirmiers </a:t>
            </a:r>
          </a:p>
          <a:p>
            <a:endParaRPr lang="fr-FR" dirty="0"/>
          </a:p>
          <a:p>
            <a:r>
              <a:rPr lang="fr-FR" sz="2400" dirty="0"/>
              <a:t>Amélioration de l'application de la pharmacie clinique</a:t>
            </a:r>
          </a:p>
          <a:p>
            <a:r>
              <a:rPr lang="fr-FR" sz="1600" dirty="0"/>
              <a:t>Master supplémentaire, programme d'accréditation, soutien accru de la direction, intégration des pharmaciens hospitaliers dans les équipes multidisciplinaires</a:t>
            </a:r>
          </a:p>
          <a:p>
            <a:endParaRPr lang="en-US" dirty="0"/>
          </a:p>
          <a:p>
            <a:r>
              <a:rPr lang="fr-FR" sz="2400" dirty="0"/>
              <a:t>Le dossier médical informatisé avec les fonctionnalités nécessaires est en cours de développement et est essentiel</a:t>
            </a:r>
          </a:p>
          <a:p>
            <a:r>
              <a:rPr lang="fr-FR" sz="1600" dirty="0"/>
              <a:t>Systèmes d'aide à la décision clinique, </a:t>
            </a:r>
            <a:r>
              <a:rPr lang="en-US" sz="1600" i="1" dirty="0"/>
              <a:t>medication reconciliation - medication review</a:t>
            </a:r>
            <a:r>
              <a:rPr lang="fr-FR" sz="1600" dirty="0"/>
              <a:t>, documentation des interventions pharmaceutiques</a:t>
            </a:r>
            <a:endParaRPr lang="en-US" sz="1600" dirty="0"/>
          </a:p>
          <a:p>
            <a:endParaRPr lang="en-US" dirty="0"/>
          </a:p>
          <a:p>
            <a:r>
              <a:rPr lang="fr-FR" sz="2400" dirty="0"/>
              <a:t>Possibilités d'adapter l'organisation du travail et le circuit des médicaments</a:t>
            </a:r>
          </a:p>
          <a:p>
            <a:r>
              <a:rPr lang="fr-FR" sz="1600" dirty="0"/>
              <a:t>Réseaux hospitaliers locaux et régionaux, automatisation des tâches répétitives, délégation de tâches, création d'une plate-forme commune</a:t>
            </a:r>
          </a:p>
          <a:p>
            <a:endParaRPr lang="fr-FR" dirty="0"/>
          </a:p>
          <a:p>
            <a:r>
              <a:rPr lang="fr-FR" sz="2400" dirty="0"/>
              <a:t>L'expertise des pharmaciens hospitaliers en matière de médicaments améliore la qualité des soins</a:t>
            </a:r>
          </a:p>
        </p:txBody>
      </p:sp>
    </p:spTree>
    <p:extLst>
      <p:ext uri="{BB962C8B-B14F-4D97-AF65-F5344CB8AC3E}">
        <p14:creationId xmlns:p14="http://schemas.microsoft.com/office/powerpoint/2010/main" val="362105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388AE-977E-4888-972D-8F4E0A7D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26" y="-18661"/>
            <a:ext cx="12192000" cy="104955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l-BE" sz="4800" b="1" dirty="0" err="1">
                <a:solidFill>
                  <a:schemeClr val="bg1"/>
                </a:solidFill>
              </a:rPr>
              <a:t>Conclusions</a:t>
            </a:r>
            <a:r>
              <a:rPr lang="nl-BE" sz="4800" b="1" dirty="0">
                <a:solidFill>
                  <a:schemeClr val="bg1"/>
                </a:solidFill>
              </a:rPr>
              <a:t> : </a:t>
            </a:r>
            <a:r>
              <a:rPr lang="nl-BE" sz="4800" b="1" dirty="0" err="1">
                <a:solidFill>
                  <a:schemeClr val="bg1"/>
                </a:solidFill>
              </a:rPr>
              <a:t>investir</a:t>
            </a:r>
            <a:r>
              <a:rPr lang="nl-BE" sz="4800" b="1" dirty="0">
                <a:solidFill>
                  <a:schemeClr val="bg1"/>
                </a:solidFill>
              </a:rPr>
              <a:t> en </a:t>
            </a:r>
            <a:r>
              <a:rPr lang="nl-BE" sz="4800" b="1" dirty="0" err="1">
                <a:solidFill>
                  <a:schemeClr val="bg1"/>
                </a:solidFill>
              </a:rPr>
              <a:t>matière</a:t>
            </a:r>
            <a:r>
              <a:rPr lang="nl-BE" sz="4800" b="1" dirty="0">
                <a:solidFill>
                  <a:schemeClr val="bg1"/>
                </a:solidFill>
              </a:rPr>
              <a:t> de …</a:t>
            </a:r>
            <a:br>
              <a:rPr lang="nl-BE" sz="1800" dirty="0">
                <a:solidFill>
                  <a:schemeClr val="bg1"/>
                </a:solidFill>
              </a:rPr>
            </a:br>
            <a:r>
              <a:rPr lang="nl-BE" sz="18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3FBD4AB-53FB-4640-8A37-614E791C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030895"/>
            <a:ext cx="11993218" cy="57277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3100" b="1" dirty="0"/>
              <a:t>Tâches de base </a:t>
            </a:r>
            <a:r>
              <a:rPr lang="fr-FR" sz="3100" dirty="0"/>
              <a:t>des activités de pharmacie au sein des réseaux hospitaliers locorégionaux (standardisation - mutualisation - centralisation)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3100" b="1" dirty="0"/>
              <a:t>Des soins pharmaceutiques transmuraux de qualité </a:t>
            </a:r>
            <a:r>
              <a:rPr lang="fr-FR" sz="3100" dirty="0"/>
              <a:t>pour le plus grand nombre de patients possible notamment grâce à l'organisation d'une </a:t>
            </a:r>
            <a:r>
              <a:rPr lang="fr-FR" sz="3100" b="1" dirty="0"/>
              <a:t>concertation médico-pharmaceutique </a:t>
            </a:r>
            <a:r>
              <a:rPr lang="fr-FR" sz="3100" dirty="0"/>
              <a:t>(INAMI) et à l'utilisation d'un </a:t>
            </a:r>
            <a:r>
              <a:rPr lang="fr-FR" sz="3100" b="1" dirty="0"/>
              <a:t>schéma de médicaments partagés </a:t>
            </a:r>
            <a:r>
              <a:rPr lang="fr-FR" sz="3100" dirty="0"/>
              <a:t>(projet VIDIS).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3100" b="1" dirty="0"/>
              <a:t>Rôles des pharmaciens </a:t>
            </a:r>
            <a:r>
              <a:rPr lang="fr-FR" sz="3100" dirty="0"/>
              <a:t>à définir via un </a:t>
            </a:r>
            <a:r>
              <a:rPr lang="fr-FR" sz="3100" b="1" dirty="0"/>
              <a:t>cadre réglementaire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3100" b="1" dirty="0"/>
              <a:t>Suivi </a:t>
            </a:r>
            <a:r>
              <a:rPr lang="fr-FR" sz="3100" dirty="0"/>
              <a:t>des activités de pharmacie clinique par des </a:t>
            </a:r>
            <a:r>
              <a:rPr lang="fr-FR" sz="3100" b="1" dirty="0"/>
              <a:t>indicateurs</a:t>
            </a:r>
            <a:endParaRPr lang="fr-FR" sz="31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3100" b="1" dirty="0"/>
              <a:t>Collaboration </a:t>
            </a:r>
            <a:r>
              <a:rPr lang="fr-FR" sz="3100" dirty="0"/>
              <a:t>entre les différents acteurs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en-US" dirty="0"/>
          </a:p>
        </p:txBody>
      </p:sp>
      <p:pic>
        <p:nvPicPr>
          <p:cNvPr id="9" name="Graphic 8" descr="Vergrootglas">
            <a:extLst>
              <a:ext uri="{FF2B5EF4-FFF2-40B4-BE49-F238E27FC236}">
                <a16:creationId xmlns:a16="http://schemas.microsoft.com/office/drawing/2014/main" id="{B7467100-9E3B-4F17-9DFF-F063C33B1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6219" y="48917"/>
            <a:ext cx="914400" cy="9144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6E8BEAA-7365-4A36-BC47-638237D67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419" y="6179537"/>
            <a:ext cx="405974" cy="3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9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D34FD-26D9-4A77-BBDE-07AA5D65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Développement</a:t>
            </a:r>
            <a:r>
              <a:rPr lang="nl-BE" dirty="0"/>
              <a:t> et </a:t>
            </a:r>
            <a:r>
              <a:rPr lang="nl-BE" dirty="0" err="1"/>
              <a:t>résultats</a:t>
            </a:r>
            <a:r>
              <a:rPr lang="nl-BE" dirty="0"/>
              <a:t> dans </a:t>
            </a:r>
            <a:r>
              <a:rPr lang="nl-BE" dirty="0" err="1"/>
              <a:t>mon</a:t>
            </a:r>
            <a:r>
              <a:rPr lang="nl-BE" dirty="0"/>
              <a:t> </a:t>
            </a:r>
            <a:r>
              <a:rPr lang="nl-BE" dirty="0" err="1"/>
              <a:t>hôpital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D02FD4-C1C2-4FE9-ADE3-78990734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818"/>
            <a:ext cx="10515600" cy="41744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BE" sz="3000" dirty="0"/>
              <a:t>Stratégie et </a:t>
            </a:r>
            <a:r>
              <a:rPr lang="nl-BE" sz="3000" dirty="0" err="1"/>
              <a:t>objectifs</a:t>
            </a:r>
            <a:r>
              <a:rPr lang="nl-BE" sz="3000" dirty="0"/>
              <a:t> 2018/2019/2020</a:t>
            </a:r>
          </a:p>
          <a:p>
            <a:pPr>
              <a:lnSpc>
                <a:spcPct val="150000"/>
              </a:lnSpc>
            </a:pPr>
            <a:r>
              <a:rPr lang="nl-BE" sz="3000" dirty="0" err="1"/>
              <a:t>Réalisations</a:t>
            </a:r>
            <a:r>
              <a:rPr lang="nl-BE" sz="3000" dirty="0"/>
              <a:t> et </a:t>
            </a:r>
            <a:r>
              <a:rPr lang="nl-BE" sz="3000" dirty="0" err="1"/>
              <a:t>résultats</a:t>
            </a:r>
            <a:endParaRPr lang="nl-BE" sz="3000" dirty="0"/>
          </a:p>
          <a:p>
            <a:pPr>
              <a:lnSpc>
                <a:spcPct val="150000"/>
              </a:lnSpc>
            </a:pPr>
            <a:r>
              <a:rPr lang="nl-BE" sz="3000" dirty="0"/>
              <a:t>Barrières et </a:t>
            </a:r>
            <a:r>
              <a:rPr lang="nl-BE" sz="3000" dirty="0" err="1"/>
              <a:t>facilitateurs</a:t>
            </a:r>
            <a:r>
              <a:rPr lang="nl-BE" sz="3000" dirty="0"/>
              <a:t> pour la </a:t>
            </a:r>
            <a:r>
              <a:rPr lang="nl-BE" sz="3000" dirty="0" err="1"/>
              <a:t>pratique</a:t>
            </a:r>
            <a:r>
              <a:rPr lang="nl-BE" sz="3000" dirty="0"/>
              <a:t> de la </a:t>
            </a:r>
            <a:r>
              <a:rPr lang="nl-BE" sz="3000" dirty="0" err="1"/>
              <a:t>pharmacie</a:t>
            </a:r>
            <a:r>
              <a:rPr lang="nl-BE" sz="3000" dirty="0"/>
              <a:t> </a:t>
            </a:r>
            <a:r>
              <a:rPr lang="nl-BE" sz="3000" dirty="0" err="1"/>
              <a:t>clinique</a:t>
            </a:r>
            <a:r>
              <a:rPr lang="nl-BE" sz="3000" dirty="0"/>
              <a:t> au sein de </a:t>
            </a:r>
            <a:r>
              <a:rPr lang="nl-BE" sz="3000" dirty="0" err="1"/>
              <a:t>mon</a:t>
            </a:r>
            <a:r>
              <a:rPr lang="nl-BE" sz="3000" dirty="0"/>
              <a:t> </a:t>
            </a:r>
            <a:r>
              <a:rPr lang="nl-BE" sz="3000" dirty="0" err="1"/>
              <a:t>hôpital</a:t>
            </a:r>
            <a:endParaRPr lang="nl-BE" sz="3000" dirty="0"/>
          </a:p>
          <a:p>
            <a:pPr>
              <a:lnSpc>
                <a:spcPct val="150000"/>
              </a:lnSpc>
            </a:pPr>
            <a:r>
              <a:rPr lang="nl-BE" sz="3000" dirty="0" err="1"/>
              <a:t>Besoins</a:t>
            </a:r>
            <a:r>
              <a:rPr lang="nl-BE" sz="3000" dirty="0"/>
              <a:t> et </a:t>
            </a:r>
            <a:r>
              <a:rPr lang="nl-BE" sz="3000" dirty="0" err="1"/>
              <a:t>mesures</a:t>
            </a:r>
            <a:r>
              <a:rPr lang="nl-BE" sz="3000" dirty="0"/>
              <a:t> à </a:t>
            </a:r>
            <a:r>
              <a:rPr lang="nl-BE" sz="3000" dirty="0" err="1"/>
              <a:t>prendre</a:t>
            </a:r>
            <a:endParaRPr lang="nl-BE" sz="3000" dirty="0"/>
          </a:p>
          <a:p>
            <a:pPr>
              <a:lnSpc>
                <a:spcPct val="150000"/>
              </a:lnSpc>
            </a:pPr>
            <a:r>
              <a:rPr lang="nl-BE" sz="3000" dirty="0"/>
              <a:t>Stratégie et </a:t>
            </a:r>
            <a:r>
              <a:rPr lang="nl-BE" sz="3000" dirty="0" err="1"/>
              <a:t>objectifs</a:t>
            </a:r>
            <a:r>
              <a:rPr lang="nl-BE" sz="3000" dirty="0"/>
              <a:t> pour les </a:t>
            </a:r>
            <a:r>
              <a:rPr lang="nl-BE" sz="3000" dirty="0" err="1"/>
              <a:t>années</a:t>
            </a:r>
            <a:r>
              <a:rPr lang="nl-BE" sz="3000" dirty="0"/>
              <a:t> à </a:t>
            </a:r>
            <a:r>
              <a:rPr lang="nl-BE" sz="3000" dirty="0" err="1"/>
              <a:t>venir</a:t>
            </a:r>
            <a:r>
              <a:rPr lang="nl-BE" sz="3000" dirty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152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FAEA84-0ACF-4A65-8F09-76B3427E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892829"/>
            <a:ext cx="10905066" cy="3765452"/>
          </a:xfrm>
        </p:spPr>
        <p:txBody>
          <a:bodyPr>
            <a:normAutofit fontScale="92500" lnSpcReduction="20000"/>
          </a:bodyPr>
          <a:lstStyle/>
          <a:p>
            <a:endParaRPr lang="nl-BE" dirty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nl-BE" dirty="0"/>
              <a:t>  </a:t>
            </a:r>
            <a:r>
              <a:rPr lang="fr-FR" dirty="0"/>
              <a:t>Le rapport complet est disponible sur le site web </a:t>
            </a:r>
            <a:r>
              <a:rPr lang="nl-BE" dirty="0">
                <a:hlinkClick r:id="rId3"/>
              </a:rPr>
              <a:t>www.mfc-cmp.be</a:t>
            </a:r>
            <a:r>
              <a:rPr lang="nl-BE" dirty="0"/>
              <a:t>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nl-BE" dirty="0"/>
              <a:t>  </a:t>
            </a:r>
            <a:r>
              <a:rPr lang="nl-BE" dirty="0" err="1"/>
              <a:t>Cette</a:t>
            </a:r>
            <a:r>
              <a:rPr lang="nl-BE" dirty="0"/>
              <a:t> </a:t>
            </a:r>
            <a:r>
              <a:rPr lang="nl-BE" dirty="0" err="1"/>
              <a:t>présentation</a:t>
            </a:r>
            <a:r>
              <a:rPr lang="nl-BE" dirty="0"/>
              <a:t> </a:t>
            </a:r>
            <a:r>
              <a:rPr lang="nl-BE" dirty="0" err="1"/>
              <a:t>vous</a:t>
            </a:r>
            <a:r>
              <a:rPr lang="nl-BE" dirty="0"/>
              <a:t> </a:t>
            </a:r>
            <a:r>
              <a:rPr lang="nl-BE" dirty="0" err="1"/>
              <a:t>offre</a:t>
            </a:r>
            <a:r>
              <a:rPr lang="nl-BE" dirty="0"/>
              <a:t> les </a:t>
            </a:r>
            <a:r>
              <a:rPr lang="nl-BE" dirty="0" err="1"/>
              <a:t>conclusions</a:t>
            </a:r>
            <a:r>
              <a:rPr lang="nl-BE" dirty="0"/>
              <a:t> </a:t>
            </a:r>
            <a:r>
              <a:rPr lang="nl-BE" dirty="0" err="1"/>
              <a:t>principales</a:t>
            </a:r>
            <a:endParaRPr lang="nl-BE" dirty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dirty="0"/>
              <a:t>  </a:t>
            </a:r>
            <a:r>
              <a:rPr lang="nl-NL" dirty="0" err="1"/>
              <a:t>Joignez</a:t>
            </a:r>
            <a:r>
              <a:rPr lang="nl-NL" dirty="0"/>
              <a:t> vos </a:t>
            </a:r>
            <a:r>
              <a:rPr lang="nl-NL" dirty="0" err="1"/>
              <a:t>propres</a:t>
            </a:r>
            <a:r>
              <a:rPr lang="nl-NL" dirty="0"/>
              <a:t> </a:t>
            </a:r>
            <a:r>
              <a:rPr lang="nl-NL" dirty="0" err="1"/>
              <a:t>résultats</a:t>
            </a:r>
            <a:r>
              <a:rPr lang="nl-NL" dirty="0"/>
              <a:t> et </a:t>
            </a:r>
            <a:r>
              <a:rPr lang="nl-NL" dirty="0" err="1"/>
              <a:t>observations</a:t>
            </a:r>
            <a:endParaRPr lang="fr-FR" dirty="0"/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fr-FR" dirty="0"/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fr-FR" dirty="0"/>
              <a:t>Contact: </a:t>
            </a:r>
            <a:r>
              <a:rPr lang="fr-FR" dirty="0">
                <a:hlinkClick r:id="rId4"/>
              </a:rPr>
              <a:t>mfc-cmp@health.fgov.be</a:t>
            </a:r>
            <a:r>
              <a:rPr lang="fr-FR" dirty="0"/>
              <a:t> </a:t>
            </a:r>
            <a:endParaRPr lang="nl-BE" dirty="0"/>
          </a:p>
        </p:txBody>
      </p:sp>
      <p:pic>
        <p:nvPicPr>
          <p:cNvPr id="4" name="Afbeelding 3" descr="Afbeelding met lucht&#10;&#10;Beschrijving is gegenereerd met hoge betrouwbaarheid">
            <a:extLst>
              <a:ext uri="{FF2B5EF4-FFF2-40B4-BE49-F238E27FC236}">
                <a16:creationId xmlns:a16="http://schemas.microsoft.com/office/drawing/2014/main" id="{ED7155D8-065D-4FFF-A46C-BC0244468F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70" b="49999"/>
          <a:stretch/>
        </p:blipFill>
        <p:spPr>
          <a:xfrm>
            <a:off x="643467" y="119766"/>
            <a:ext cx="10905066" cy="27730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9DC086-892C-414F-AE7C-C6CD71FC0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533" y="6268765"/>
            <a:ext cx="405974" cy="3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4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74FBC-9AAE-46C7-9956-608B5CAB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02" y="-112442"/>
            <a:ext cx="8851614" cy="1325563"/>
          </a:xfrm>
        </p:spPr>
        <p:txBody>
          <a:bodyPr/>
          <a:lstStyle/>
          <a:p>
            <a:r>
              <a:rPr lang="nl-BE" dirty="0"/>
              <a:t>Rapport </a:t>
            </a:r>
            <a:r>
              <a:rPr lang="nl-BE" dirty="0" err="1"/>
              <a:t>Pharmacie</a:t>
            </a:r>
            <a:r>
              <a:rPr lang="nl-BE" dirty="0"/>
              <a:t> clinique2018</a:t>
            </a:r>
            <a:endParaRPr lang="en-US" dirty="0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F408C0F2-88E5-417F-816D-EE0CBB1D18A7}"/>
              </a:ext>
            </a:extLst>
          </p:cNvPr>
          <p:cNvSpPr/>
          <p:nvPr/>
        </p:nvSpPr>
        <p:spPr>
          <a:xfrm>
            <a:off x="3631718" y="1138172"/>
            <a:ext cx="8406087" cy="1197455"/>
          </a:xfrm>
          <a:custGeom>
            <a:avLst/>
            <a:gdLst>
              <a:gd name="connsiteX0" fmla="*/ 0 w 7098223"/>
              <a:gd name="connsiteY0" fmla="*/ 86310 h 863096"/>
              <a:gd name="connsiteX1" fmla="*/ 86310 w 7098223"/>
              <a:gd name="connsiteY1" fmla="*/ 0 h 863096"/>
              <a:gd name="connsiteX2" fmla="*/ 7011913 w 7098223"/>
              <a:gd name="connsiteY2" fmla="*/ 0 h 863096"/>
              <a:gd name="connsiteX3" fmla="*/ 7098223 w 7098223"/>
              <a:gd name="connsiteY3" fmla="*/ 86310 h 863096"/>
              <a:gd name="connsiteX4" fmla="*/ 7098223 w 7098223"/>
              <a:gd name="connsiteY4" fmla="*/ 776786 h 863096"/>
              <a:gd name="connsiteX5" fmla="*/ 7011913 w 7098223"/>
              <a:gd name="connsiteY5" fmla="*/ 863096 h 863096"/>
              <a:gd name="connsiteX6" fmla="*/ 86310 w 7098223"/>
              <a:gd name="connsiteY6" fmla="*/ 863096 h 863096"/>
              <a:gd name="connsiteX7" fmla="*/ 0 w 7098223"/>
              <a:gd name="connsiteY7" fmla="*/ 776786 h 863096"/>
              <a:gd name="connsiteX8" fmla="*/ 0 w 7098223"/>
              <a:gd name="connsiteY8" fmla="*/ 86310 h 86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8223" h="863096">
                <a:moveTo>
                  <a:pt x="0" y="86310"/>
                </a:moveTo>
                <a:cubicBezTo>
                  <a:pt x="0" y="38642"/>
                  <a:pt x="38642" y="0"/>
                  <a:pt x="86310" y="0"/>
                </a:cubicBezTo>
                <a:lnTo>
                  <a:pt x="7011913" y="0"/>
                </a:lnTo>
                <a:cubicBezTo>
                  <a:pt x="7059581" y="0"/>
                  <a:pt x="7098223" y="38642"/>
                  <a:pt x="7098223" y="86310"/>
                </a:cubicBezTo>
                <a:lnTo>
                  <a:pt x="7098223" y="776786"/>
                </a:lnTo>
                <a:cubicBezTo>
                  <a:pt x="7098223" y="824454"/>
                  <a:pt x="7059581" y="863096"/>
                  <a:pt x="7011913" y="863096"/>
                </a:cubicBezTo>
                <a:lnTo>
                  <a:pt x="86310" y="863096"/>
                </a:lnTo>
                <a:cubicBezTo>
                  <a:pt x="38642" y="863096"/>
                  <a:pt x="0" y="824454"/>
                  <a:pt x="0" y="776786"/>
                </a:cubicBezTo>
                <a:lnTo>
                  <a:pt x="0" y="86310"/>
                </a:lnTo>
                <a:close/>
              </a:path>
            </a:pathLst>
          </a:cu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0007" tIns="131959" rIns="131960" bIns="131959" numCol="1" spcCol="1270" anchor="ctr" anchorCtr="0">
            <a:no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201</a:t>
            </a:r>
            <a:r>
              <a:rPr lang="fr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8</a:t>
            </a:r>
            <a:r>
              <a:rPr lang="cs-CZ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:</a:t>
            </a:r>
            <a:r>
              <a:rPr lang="fr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n = 106 hôpitaux </a:t>
            </a:r>
            <a:r>
              <a:rPr lang="fr-BE" sz="1600" i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(102 aigus + </a:t>
            </a:r>
            <a:r>
              <a:rPr lang="fr-BE" sz="1600" i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4</a:t>
            </a:r>
            <a:r>
              <a:rPr lang="fr-BE" sz="1600" i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fr-BE" sz="1600" i="1" kern="1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psychatriques</a:t>
            </a:r>
            <a:r>
              <a:rPr lang="fr-BE" sz="1600" i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4ADA1AEE-3E62-4AEB-9DE3-9E60A99D640F}"/>
              </a:ext>
            </a:extLst>
          </p:cNvPr>
          <p:cNvSpPr/>
          <p:nvPr/>
        </p:nvSpPr>
        <p:spPr>
          <a:xfrm>
            <a:off x="3631719" y="2571161"/>
            <a:ext cx="8406086" cy="1972942"/>
          </a:xfrm>
          <a:custGeom>
            <a:avLst/>
            <a:gdLst>
              <a:gd name="connsiteX0" fmla="*/ 0 w 7098223"/>
              <a:gd name="connsiteY0" fmla="*/ 150436 h 1504361"/>
              <a:gd name="connsiteX1" fmla="*/ 150436 w 7098223"/>
              <a:gd name="connsiteY1" fmla="*/ 0 h 1504361"/>
              <a:gd name="connsiteX2" fmla="*/ 6947787 w 7098223"/>
              <a:gd name="connsiteY2" fmla="*/ 0 h 1504361"/>
              <a:gd name="connsiteX3" fmla="*/ 7098223 w 7098223"/>
              <a:gd name="connsiteY3" fmla="*/ 150436 h 1504361"/>
              <a:gd name="connsiteX4" fmla="*/ 7098223 w 7098223"/>
              <a:gd name="connsiteY4" fmla="*/ 1353925 h 1504361"/>
              <a:gd name="connsiteX5" fmla="*/ 6947787 w 7098223"/>
              <a:gd name="connsiteY5" fmla="*/ 1504361 h 1504361"/>
              <a:gd name="connsiteX6" fmla="*/ 150436 w 7098223"/>
              <a:gd name="connsiteY6" fmla="*/ 1504361 h 1504361"/>
              <a:gd name="connsiteX7" fmla="*/ 0 w 7098223"/>
              <a:gd name="connsiteY7" fmla="*/ 1353925 h 1504361"/>
              <a:gd name="connsiteX8" fmla="*/ 0 w 7098223"/>
              <a:gd name="connsiteY8" fmla="*/ 150436 h 150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8223" h="1504361">
                <a:moveTo>
                  <a:pt x="0" y="150436"/>
                </a:moveTo>
                <a:cubicBezTo>
                  <a:pt x="0" y="67352"/>
                  <a:pt x="67352" y="0"/>
                  <a:pt x="150436" y="0"/>
                </a:cubicBezTo>
                <a:lnTo>
                  <a:pt x="6947787" y="0"/>
                </a:lnTo>
                <a:cubicBezTo>
                  <a:pt x="7030871" y="0"/>
                  <a:pt x="7098223" y="67352"/>
                  <a:pt x="7098223" y="150436"/>
                </a:cubicBezTo>
                <a:lnTo>
                  <a:pt x="7098223" y="1353925"/>
                </a:lnTo>
                <a:cubicBezTo>
                  <a:pt x="7098223" y="1437009"/>
                  <a:pt x="7030871" y="1504361"/>
                  <a:pt x="6947787" y="1504361"/>
                </a:cubicBezTo>
                <a:lnTo>
                  <a:pt x="150436" y="1504361"/>
                </a:lnTo>
                <a:cubicBezTo>
                  <a:pt x="67352" y="1504361"/>
                  <a:pt x="0" y="1437009"/>
                  <a:pt x="0" y="1353925"/>
                </a:cubicBezTo>
                <a:lnTo>
                  <a:pt x="0" y="150436"/>
                </a:lnTo>
                <a:close/>
              </a:path>
            </a:pathLst>
          </a:cu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3549" tIns="135501" rIns="135502" bIns="135501" numCol="1" spcCol="1270" anchor="ctr" anchorCtr="0">
            <a:noAutofit/>
          </a:bodyPr>
          <a:lstStyle/>
          <a:p>
            <a:pPr marL="342900" lvl="0" indent="-342900" algn="l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Aperçu des </a:t>
            </a:r>
            <a:r>
              <a:rPr lang="nl-BE" sz="2200" kern="1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conditions</a:t>
            </a:r>
            <a:r>
              <a:rPr lang="nl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de base et </a:t>
            </a:r>
            <a:r>
              <a:rPr lang="nl-BE" sz="2200" kern="1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inventaire</a:t>
            </a:r>
            <a:r>
              <a:rPr lang="nl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des barrières, </a:t>
            </a:r>
            <a:r>
              <a:rPr lang="nl-BE" sz="2200" kern="1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facilitateurs</a:t>
            </a:r>
            <a:r>
              <a:rPr lang="nl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et </a:t>
            </a:r>
            <a:r>
              <a:rPr lang="nl-BE" sz="2200" kern="1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mesures</a:t>
            </a:r>
            <a:r>
              <a:rPr lang="nl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à </a:t>
            </a:r>
            <a:r>
              <a:rPr lang="nl-BE" sz="2200" kern="1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mettre</a:t>
            </a:r>
            <a:r>
              <a:rPr lang="nl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en oeuvre</a:t>
            </a:r>
            <a:endParaRPr lang="nl-BE" sz="2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342900" lvl="0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Suivi du budget alloué </a:t>
            </a:r>
            <a:r>
              <a:rPr lang="fr-BE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(</a:t>
            </a:r>
            <a:r>
              <a:rPr lang="fr-BE" sz="2200" b="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= 7.176.563 €)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0A35435F-B134-47E4-9D05-3E11ACA0BE82}"/>
              </a:ext>
            </a:extLst>
          </p:cNvPr>
          <p:cNvSpPr/>
          <p:nvPr/>
        </p:nvSpPr>
        <p:spPr>
          <a:xfrm>
            <a:off x="3631718" y="4758070"/>
            <a:ext cx="8406087" cy="1197455"/>
          </a:xfrm>
          <a:custGeom>
            <a:avLst/>
            <a:gdLst>
              <a:gd name="connsiteX0" fmla="*/ 0 w 7098223"/>
              <a:gd name="connsiteY0" fmla="*/ 166557 h 1665568"/>
              <a:gd name="connsiteX1" fmla="*/ 166557 w 7098223"/>
              <a:gd name="connsiteY1" fmla="*/ 0 h 1665568"/>
              <a:gd name="connsiteX2" fmla="*/ 6931666 w 7098223"/>
              <a:gd name="connsiteY2" fmla="*/ 0 h 1665568"/>
              <a:gd name="connsiteX3" fmla="*/ 7098223 w 7098223"/>
              <a:gd name="connsiteY3" fmla="*/ 166557 h 1665568"/>
              <a:gd name="connsiteX4" fmla="*/ 7098223 w 7098223"/>
              <a:gd name="connsiteY4" fmla="*/ 1499011 h 1665568"/>
              <a:gd name="connsiteX5" fmla="*/ 6931666 w 7098223"/>
              <a:gd name="connsiteY5" fmla="*/ 1665568 h 1665568"/>
              <a:gd name="connsiteX6" fmla="*/ 166557 w 7098223"/>
              <a:gd name="connsiteY6" fmla="*/ 1665568 h 1665568"/>
              <a:gd name="connsiteX7" fmla="*/ 0 w 7098223"/>
              <a:gd name="connsiteY7" fmla="*/ 1499011 h 1665568"/>
              <a:gd name="connsiteX8" fmla="*/ 0 w 7098223"/>
              <a:gd name="connsiteY8" fmla="*/ 166557 h 166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8223" h="1665568">
                <a:moveTo>
                  <a:pt x="0" y="166557"/>
                </a:moveTo>
                <a:cubicBezTo>
                  <a:pt x="0" y="74570"/>
                  <a:pt x="74570" y="0"/>
                  <a:pt x="166557" y="0"/>
                </a:cubicBezTo>
                <a:lnTo>
                  <a:pt x="6931666" y="0"/>
                </a:lnTo>
                <a:cubicBezTo>
                  <a:pt x="7023653" y="0"/>
                  <a:pt x="7098223" y="74570"/>
                  <a:pt x="7098223" y="166557"/>
                </a:cubicBezTo>
                <a:lnTo>
                  <a:pt x="7098223" y="1499011"/>
                </a:lnTo>
                <a:cubicBezTo>
                  <a:pt x="7098223" y="1590998"/>
                  <a:pt x="7023653" y="1665568"/>
                  <a:pt x="6931666" y="1665568"/>
                </a:cubicBezTo>
                <a:lnTo>
                  <a:pt x="166557" y="1665568"/>
                </a:lnTo>
                <a:cubicBezTo>
                  <a:pt x="74570" y="1665568"/>
                  <a:pt x="0" y="1590998"/>
                  <a:pt x="0" y="1499011"/>
                </a:cubicBezTo>
                <a:lnTo>
                  <a:pt x="0" y="166557"/>
                </a:lnTo>
                <a:close/>
              </a:path>
            </a:pathLst>
          </a:cu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8271" tIns="140223" rIns="140224" bIns="140223" numCol="1" spcCol="1270" anchor="ctr" anchorCtr="0">
            <a:noAutofit/>
          </a:bodyPr>
          <a:lstStyle/>
          <a:p>
            <a:pPr marL="342900" lvl="0" indent="-342900" algn="l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2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Conclusions et perspectives</a:t>
            </a:r>
            <a:endParaRPr lang="fr-BE" sz="220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8" name="Afbeelding 7" descr="Roos">
            <a:extLst>
              <a:ext uri="{FF2B5EF4-FFF2-40B4-BE49-F238E27FC236}">
                <a16:creationId xmlns:a16="http://schemas.microsoft.com/office/drawing/2014/main" id="{578D7DD5-82A8-4F83-B561-32DB5CD4B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4493" y="3094940"/>
            <a:ext cx="914400" cy="914400"/>
          </a:xfrm>
          <a:prstGeom prst="rect">
            <a:avLst/>
          </a:prstGeom>
        </p:spPr>
      </p:pic>
      <p:pic>
        <p:nvPicPr>
          <p:cNvPr id="22" name="Afbeelding 21" descr="Ziekenhuis">
            <a:extLst>
              <a:ext uri="{FF2B5EF4-FFF2-40B4-BE49-F238E27FC236}">
                <a16:creationId xmlns:a16="http://schemas.microsoft.com/office/drawing/2014/main" id="{03F49B71-4C24-40C2-A4A0-6DEC45B0D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4493" y="1193076"/>
            <a:ext cx="914400" cy="914400"/>
          </a:xfrm>
          <a:prstGeom prst="rect">
            <a:avLst/>
          </a:prstGeom>
        </p:spPr>
      </p:pic>
      <p:pic>
        <p:nvPicPr>
          <p:cNvPr id="9" name="Graphic 8" descr="Gloeilamp">
            <a:extLst>
              <a:ext uri="{FF2B5EF4-FFF2-40B4-BE49-F238E27FC236}">
                <a16:creationId xmlns:a16="http://schemas.microsoft.com/office/drawing/2014/main" id="{964780DA-F0A7-4703-92B1-E2499A87F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4493" y="5292833"/>
            <a:ext cx="744182" cy="74418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3FDCE25-6CA9-404A-9199-A5628E33AA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111" y="6169492"/>
            <a:ext cx="405974" cy="389516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2C905DBE-B718-4CCA-BD06-E8A24A4A60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786" y="1608942"/>
            <a:ext cx="3368025" cy="4105493"/>
            <a:chOff x="2068" y="0"/>
            <a:chExt cx="3544" cy="432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0650591-8DB4-43E8-921B-FDA38FE36B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68" y="0"/>
              <a:ext cx="354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40E252E5-A179-4AAA-A21A-5C5F0FE79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0"/>
              <a:ext cx="3549" cy="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275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440931-9A67-40DC-9FAE-4D16CEF00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783" b="13480"/>
          <a:stretch/>
        </p:blipFill>
        <p:spPr>
          <a:xfrm>
            <a:off x="358065" y="2101218"/>
            <a:ext cx="914400" cy="8358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3CD0C75-B690-4A6F-9BCF-3C793BDB2DB6}"/>
              </a:ext>
            </a:extLst>
          </p:cNvPr>
          <p:cNvSpPr txBox="1"/>
          <p:nvPr/>
        </p:nvSpPr>
        <p:spPr>
          <a:xfrm>
            <a:off x="1453060" y="2040348"/>
            <a:ext cx="769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Cartographier les évolutions et les développements des activités pharmacie clinique dans les hôpitaux belges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Afbeelding 11" descr="Ziekenhuis">
            <a:extLst>
              <a:ext uri="{FF2B5EF4-FFF2-40B4-BE49-F238E27FC236}">
                <a16:creationId xmlns:a16="http://schemas.microsoft.com/office/drawing/2014/main" id="{E86D0960-2DFB-4161-A31B-007A1783F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065" y="3541957"/>
            <a:ext cx="914400" cy="91440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8A19BA9-77E4-4030-A82B-C87D47C30736}"/>
              </a:ext>
            </a:extLst>
          </p:cNvPr>
          <p:cNvSpPr txBox="1">
            <a:spLocks/>
          </p:cNvSpPr>
          <p:nvPr/>
        </p:nvSpPr>
        <p:spPr>
          <a:xfrm>
            <a:off x="1453060" y="3593442"/>
            <a:ext cx="7499392" cy="110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Evaluer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rapporter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des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propres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activités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résultats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au sein du CMP et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éventuellement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adapter le plan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stratégique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D04A0C-B530-463D-8C5C-DAE2198D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68" y="245178"/>
            <a:ext cx="1201413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Evaluer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rapporter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les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activites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pharmacie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clinique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Graphic 7" descr="Presentatie met staafdiagram RTL">
            <a:extLst>
              <a:ext uri="{FF2B5EF4-FFF2-40B4-BE49-F238E27FC236}">
                <a16:creationId xmlns:a16="http://schemas.microsoft.com/office/drawing/2014/main" id="{135200F9-FC83-4882-AF08-8B6916677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065" y="5086350"/>
            <a:ext cx="914400" cy="914400"/>
          </a:xfrm>
          <a:prstGeom prst="rect">
            <a:avLst/>
          </a:prstGeom>
        </p:spPr>
      </p:pic>
      <p:pic>
        <p:nvPicPr>
          <p:cNvPr id="11" name="Graphic 10" descr="Roos">
            <a:extLst>
              <a:ext uri="{FF2B5EF4-FFF2-40B4-BE49-F238E27FC236}">
                <a16:creationId xmlns:a16="http://schemas.microsoft.com/office/drawing/2014/main" id="{231B144A-8F51-42BD-AAD2-E651207D63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47712" y="2871345"/>
            <a:ext cx="914400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476E413-52CB-4853-9C9A-441072DF71DE}"/>
              </a:ext>
            </a:extLst>
          </p:cNvPr>
          <p:cNvSpPr txBox="1"/>
          <p:nvPr/>
        </p:nvSpPr>
        <p:spPr>
          <a:xfrm>
            <a:off x="1453060" y="5287257"/>
            <a:ext cx="832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solidFill>
                  <a:schemeClr val="accent1">
                    <a:lumMod val="50000"/>
                  </a:schemeClr>
                </a:solidFill>
              </a:rPr>
              <a:t>Appliquer</a:t>
            </a: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2400" dirty="0" err="1">
                <a:solidFill>
                  <a:schemeClr val="accent1">
                    <a:lumMod val="50000"/>
                  </a:schemeClr>
                </a:solidFill>
              </a:rPr>
              <a:t>un</a:t>
            </a: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 set standard </a:t>
            </a:r>
            <a:r>
              <a:rPr lang="nl-BE" sz="2400" dirty="0" err="1">
                <a:solidFill>
                  <a:schemeClr val="accent1">
                    <a:lumMod val="50000"/>
                  </a:schemeClr>
                </a:solidFill>
              </a:rPr>
              <a:t>d’indicateurs</a:t>
            </a: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 (format </a:t>
            </a:r>
            <a:r>
              <a:rPr lang="nl-BE" sz="2400" dirty="0" err="1">
                <a:solidFill>
                  <a:schemeClr val="accent1">
                    <a:lumMod val="50000"/>
                  </a:schemeClr>
                </a:solidFill>
              </a:rPr>
              <a:t>projet</a:t>
            </a: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C683ED7-01F1-4C01-A1A0-8B2F66E74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993" y="6223306"/>
            <a:ext cx="405974" cy="3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2F253D-E1E6-4AAA-8894-05B4D51E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2" y="105146"/>
            <a:ext cx="3096427" cy="1548164"/>
          </a:xfrm>
        </p:spPr>
        <p:txBody>
          <a:bodyPr anchor="ctr">
            <a:normAutofit/>
          </a:bodyPr>
          <a:lstStyle/>
          <a:p>
            <a:r>
              <a:rPr lang="nl-BE" sz="3200" dirty="0">
                <a:solidFill>
                  <a:srgbClr val="FFFFFF"/>
                </a:solidFill>
              </a:rPr>
              <a:t>Plan </a:t>
            </a:r>
            <a:r>
              <a:rPr lang="nl-BE" sz="3200" dirty="0" err="1">
                <a:solidFill>
                  <a:srgbClr val="FFFFFF"/>
                </a:solidFill>
              </a:rPr>
              <a:t>stratégique</a:t>
            </a:r>
            <a:r>
              <a:rPr lang="nl-BE" sz="3200" dirty="0">
                <a:solidFill>
                  <a:srgbClr val="FFFFFF"/>
                </a:solidFill>
              </a:rPr>
              <a:t> et </a:t>
            </a:r>
            <a:r>
              <a:rPr lang="nl-BE" sz="3200" dirty="0" err="1">
                <a:solidFill>
                  <a:srgbClr val="FFFFFF"/>
                </a:solidFill>
              </a:rPr>
              <a:t>communication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88B18E2-C14F-4970-86A5-EE9E5FF4FFD4}"/>
              </a:ext>
            </a:extLst>
          </p:cNvPr>
          <p:cNvSpPr/>
          <p:nvPr/>
        </p:nvSpPr>
        <p:spPr>
          <a:xfrm>
            <a:off x="4709161" y="6207279"/>
            <a:ext cx="73255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1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 : destinataires de la communication du plan stratégique</a:t>
            </a:r>
            <a:endParaRPr lang="en-US" sz="11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3865EAE-3057-4E86-98C2-26D9CCD1D817}"/>
              </a:ext>
            </a:extLst>
          </p:cNvPr>
          <p:cNvSpPr/>
          <p:nvPr/>
        </p:nvSpPr>
        <p:spPr>
          <a:xfrm>
            <a:off x="4374736" y="2737837"/>
            <a:ext cx="7660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1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 : disponibilité et communication du plan stratégique</a:t>
            </a:r>
            <a:endParaRPr lang="en-US" sz="11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27774F-3E86-4543-B7F1-D3BE9112CCF7}"/>
              </a:ext>
            </a:extLst>
          </p:cNvPr>
          <p:cNvSpPr txBox="1"/>
          <p:nvPr/>
        </p:nvSpPr>
        <p:spPr>
          <a:xfrm>
            <a:off x="128742" y="620727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err="1">
                <a:solidFill>
                  <a:schemeClr val="bg1"/>
                </a:solidFill>
              </a:rPr>
              <a:t>Conditions</a:t>
            </a:r>
            <a:r>
              <a:rPr lang="nl-BE" i="1" dirty="0">
                <a:solidFill>
                  <a:schemeClr val="bg1"/>
                </a:solidFill>
              </a:rPr>
              <a:t> de base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6" name="Graphic 5" descr="Puzzelstukken">
            <a:extLst>
              <a:ext uri="{FF2B5EF4-FFF2-40B4-BE49-F238E27FC236}">
                <a16:creationId xmlns:a16="http://schemas.microsoft.com/office/drawing/2014/main" id="{7CAAE02A-8201-4EDF-813C-064602420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001" y="3421091"/>
            <a:ext cx="914400" cy="9144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33D8624-5E1D-40D3-8CD7-07170BB11EC8}"/>
              </a:ext>
            </a:extLst>
          </p:cNvPr>
          <p:cNvSpPr txBox="1"/>
          <p:nvPr/>
        </p:nvSpPr>
        <p:spPr>
          <a:xfrm>
            <a:off x="71093" y="4657577"/>
            <a:ext cx="3907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err="1"/>
              <a:t>Elaborer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plan </a:t>
            </a:r>
            <a:r>
              <a:rPr lang="nl-BE" dirty="0" err="1"/>
              <a:t>avec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group</a:t>
            </a:r>
            <a:r>
              <a:rPr lang="nl-BE" dirty="0"/>
              <a:t> multidisciplinaire au sein du CMP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err="1"/>
              <a:t>Continuer</a:t>
            </a:r>
            <a:r>
              <a:rPr lang="nl-BE" dirty="0"/>
              <a:t> à </a:t>
            </a:r>
            <a:r>
              <a:rPr lang="nl-BE" dirty="0" err="1"/>
              <a:t>suivre</a:t>
            </a:r>
            <a:r>
              <a:rPr lang="nl-BE" dirty="0"/>
              <a:t> ces </a:t>
            </a:r>
            <a:r>
              <a:rPr lang="nl-BE" dirty="0" err="1"/>
              <a:t>activités</a:t>
            </a:r>
            <a:r>
              <a:rPr lang="nl-BE" dirty="0"/>
              <a:t>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2FCBEF-A912-420C-8A25-2AAE81AAE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26" y="6274131"/>
            <a:ext cx="405974" cy="38951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9AB6C59-E9AA-4DCA-B203-442A4A312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230" y="573177"/>
            <a:ext cx="5719021" cy="2160266"/>
          </a:xfrm>
          <a:prstGeom prst="rect">
            <a:avLst/>
          </a:prstGeom>
        </p:spPr>
      </p:pic>
      <p:sp>
        <p:nvSpPr>
          <p:cNvPr id="5" name="Bijschrift: pijl-omlaag 4">
            <a:extLst>
              <a:ext uri="{FF2B5EF4-FFF2-40B4-BE49-F238E27FC236}">
                <a16:creationId xmlns:a16="http://schemas.microsoft.com/office/drawing/2014/main" id="{D62DDD07-7982-4C4C-9716-0E96B66D56F3}"/>
              </a:ext>
            </a:extLst>
          </p:cNvPr>
          <p:cNvSpPr/>
          <p:nvPr/>
        </p:nvSpPr>
        <p:spPr>
          <a:xfrm>
            <a:off x="7665224" y="341127"/>
            <a:ext cx="539517" cy="756007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rgbClr val="FF0000"/>
                </a:solidFill>
              </a:rPr>
              <a:t>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3D4018-C926-4CD8-92DB-715EF34D7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230" y="3304253"/>
            <a:ext cx="6351183" cy="270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9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2F253D-E1E6-4AAA-8894-05B4D51E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52" y="210648"/>
            <a:ext cx="3306384" cy="2268601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Dossier </a:t>
            </a:r>
            <a:r>
              <a:rPr lang="nl-NL" sz="3200" dirty="0" err="1">
                <a:solidFill>
                  <a:srgbClr val="FFFFFF"/>
                </a:solidFill>
              </a:rPr>
              <a:t>patient</a:t>
            </a:r>
            <a:r>
              <a:rPr lang="nl-NL" sz="3200" dirty="0">
                <a:solidFill>
                  <a:srgbClr val="FFFFFF"/>
                </a:solidFill>
              </a:rPr>
              <a:t> </a:t>
            </a:r>
            <a:r>
              <a:rPr lang="nl-NL" sz="3200" dirty="0" err="1">
                <a:solidFill>
                  <a:srgbClr val="FFFFFF"/>
                </a:solidFill>
              </a:rPr>
              <a:t>intégré</a:t>
            </a:r>
            <a:r>
              <a:rPr lang="nl-NL" sz="3200" dirty="0">
                <a:solidFill>
                  <a:srgbClr val="FFFFFF"/>
                </a:solidFill>
              </a:rPr>
              <a:t> et </a:t>
            </a:r>
            <a:r>
              <a:rPr lang="nl-NL" sz="3200" dirty="0" err="1">
                <a:solidFill>
                  <a:srgbClr val="FFFFFF"/>
                </a:solidFill>
              </a:rPr>
              <a:t>accès</a:t>
            </a:r>
            <a:r>
              <a:rPr lang="nl-NL" sz="3200" dirty="0">
                <a:solidFill>
                  <a:srgbClr val="FFFFFF"/>
                </a:solidFill>
              </a:rPr>
              <a:t> </a:t>
            </a:r>
            <a:r>
              <a:rPr lang="nl-NL" sz="3200" dirty="0" err="1">
                <a:solidFill>
                  <a:srgbClr val="FFFFFF"/>
                </a:solidFill>
              </a:rPr>
              <a:t>aux</a:t>
            </a:r>
            <a:r>
              <a:rPr lang="nl-NL" sz="3200" dirty="0">
                <a:solidFill>
                  <a:srgbClr val="FFFFFF"/>
                </a:solidFill>
              </a:rPr>
              <a:t> </a:t>
            </a:r>
            <a:r>
              <a:rPr lang="nl-NL" sz="3200" dirty="0" err="1">
                <a:solidFill>
                  <a:srgbClr val="FFFFFF"/>
                </a:solidFill>
              </a:rPr>
              <a:t>données</a:t>
            </a:r>
            <a:r>
              <a:rPr lang="nl-NL" sz="3200" dirty="0">
                <a:solidFill>
                  <a:srgbClr val="FFFFFF"/>
                </a:solidFill>
              </a:rPr>
              <a:t> </a:t>
            </a:r>
            <a:r>
              <a:rPr lang="nl-NL" sz="3200" dirty="0" err="1">
                <a:solidFill>
                  <a:srgbClr val="FFFFFF"/>
                </a:solidFill>
              </a:rPr>
              <a:t>patient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27774F-3E86-4543-B7F1-D3BE9112CCF7}"/>
              </a:ext>
            </a:extLst>
          </p:cNvPr>
          <p:cNvSpPr txBox="1"/>
          <p:nvPr/>
        </p:nvSpPr>
        <p:spPr>
          <a:xfrm>
            <a:off x="157252" y="6260252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err="1">
                <a:solidFill>
                  <a:schemeClr val="bg1"/>
                </a:solidFill>
              </a:rPr>
              <a:t>Conditions</a:t>
            </a:r>
            <a:r>
              <a:rPr lang="nl-BE" i="1" dirty="0">
                <a:solidFill>
                  <a:schemeClr val="bg1"/>
                </a:solidFill>
              </a:rPr>
              <a:t> de base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2" name="Graphic 21" descr="Puzzelstukken">
            <a:extLst>
              <a:ext uri="{FF2B5EF4-FFF2-40B4-BE49-F238E27FC236}">
                <a16:creationId xmlns:a16="http://schemas.microsoft.com/office/drawing/2014/main" id="{81363A0C-2F08-406D-9119-067BF7C26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68" y="3334371"/>
            <a:ext cx="914400" cy="9144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1409E51-7722-4391-9B42-BC10B4B7E286}"/>
              </a:ext>
            </a:extLst>
          </p:cNvPr>
          <p:cNvSpPr txBox="1"/>
          <p:nvPr/>
        </p:nvSpPr>
        <p:spPr>
          <a:xfrm>
            <a:off x="18589" y="4467234"/>
            <a:ext cx="3583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Les </a:t>
            </a:r>
            <a:r>
              <a:rPr lang="nl-BE" dirty="0" err="1"/>
              <a:t>développements</a:t>
            </a:r>
            <a:r>
              <a:rPr lang="nl-BE" dirty="0"/>
              <a:t> au sein de  eHealth </a:t>
            </a:r>
            <a:r>
              <a:rPr lang="nl-BE" dirty="0" err="1"/>
              <a:t>facilitent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partage</a:t>
            </a:r>
            <a:r>
              <a:rPr lang="nl-BE" dirty="0"/>
              <a:t> des </a:t>
            </a:r>
            <a:r>
              <a:rPr lang="nl-BE" dirty="0" err="1"/>
              <a:t>informations</a:t>
            </a:r>
            <a:r>
              <a:rPr lang="nl-BE" dirty="0"/>
              <a:t> </a:t>
            </a:r>
            <a:r>
              <a:rPr lang="nl-BE" dirty="0" err="1"/>
              <a:t>sur</a:t>
            </a:r>
            <a:r>
              <a:rPr lang="nl-BE" dirty="0"/>
              <a:t> la </a:t>
            </a:r>
            <a:r>
              <a:rPr lang="nl-BE" dirty="0" err="1"/>
              <a:t>médications</a:t>
            </a:r>
            <a:endParaRPr lang="en-US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B6FF10D3-C494-404D-8902-EEF09BB5B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03" y="6250160"/>
            <a:ext cx="405974" cy="389516"/>
          </a:xfrm>
          <a:prstGeom prst="rect">
            <a:avLst/>
          </a:prstGeom>
        </p:spPr>
      </p:pic>
      <p:graphicFrame>
        <p:nvGraphicFramePr>
          <p:cNvPr id="24" name="Graphique 8">
            <a:extLst>
              <a:ext uri="{FF2B5EF4-FFF2-40B4-BE49-F238E27FC236}">
                <a16:creationId xmlns:a16="http://schemas.microsoft.com/office/drawing/2014/main" id="{3E493CDD-928F-4515-B05E-DF880E665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566648"/>
              </p:ext>
            </p:extLst>
          </p:nvPr>
        </p:nvGraphicFramePr>
        <p:xfrm>
          <a:off x="4750127" y="652100"/>
          <a:ext cx="3261171" cy="193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Zone de texte 30">
            <a:extLst>
              <a:ext uri="{FF2B5EF4-FFF2-40B4-BE49-F238E27FC236}">
                <a16:creationId xmlns:a16="http://schemas.microsoft.com/office/drawing/2014/main" id="{3045FB2B-E16C-4FF6-B77E-A3E0F8260173}"/>
              </a:ext>
            </a:extLst>
          </p:cNvPr>
          <p:cNvSpPr txBox="1"/>
          <p:nvPr/>
        </p:nvSpPr>
        <p:spPr>
          <a:xfrm>
            <a:off x="4885810" y="2680115"/>
            <a:ext cx="2964180" cy="26670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BE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4: accès au dossier patient par le pharmacien</a:t>
            </a:r>
            <a:endParaRPr lang="en-US" sz="900" i="1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Graphique 1">
            <a:extLst>
              <a:ext uri="{FF2B5EF4-FFF2-40B4-BE49-F238E27FC236}">
                <a16:creationId xmlns:a16="http://schemas.microsoft.com/office/drawing/2014/main" id="{85B345C8-B430-4B42-982A-CA2D0DC57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138321"/>
              </p:ext>
            </p:extLst>
          </p:nvPr>
        </p:nvGraphicFramePr>
        <p:xfrm>
          <a:off x="8581840" y="741889"/>
          <a:ext cx="3055620" cy="173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 de texte 29">
            <a:extLst>
              <a:ext uri="{FF2B5EF4-FFF2-40B4-BE49-F238E27FC236}">
                <a16:creationId xmlns:a16="http://schemas.microsoft.com/office/drawing/2014/main" id="{1ED356DB-8E8D-4C52-B7D9-0754AF9364D4}"/>
              </a:ext>
            </a:extLst>
          </p:cNvPr>
          <p:cNvSpPr txBox="1"/>
          <p:nvPr/>
        </p:nvSpPr>
        <p:spPr>
          <a:xfrm>
            <a:off x="8623432" y="2642015"/>
            <a:ext cx="2972435" cy="34290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fr-BE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5: disponibilité des informations nécessaire à la pratique de la pharmacie clinique</a:t>
            </a:r>
            <a:endParaRPr lang="en-US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fr-BE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Graphique 9">
            <a:extLst>
              <a:ext uri="{FF2B5EF4-FFF2-40B4-BE49-F238E27FC236}">
                <a16:creationId xmlns:a16="http://schemas.microsoft.com/office/drawing/2014/main" id="{CA2188ED-6E31-4E10-A3BD-AE5EF5DF3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050216"/>
              </p:ext>
            </p:extLst>
          </p:nvPr>
        </p:nvGraphicFramePr>
        <p:xfrm>
          <a:off x="4750127" y="3747963"/>
          <a:ext cx="3040380" cy="200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Zone de texte 31">
            <a:extLst>
              <a:ext uri="{FF2B5EF4-FFF2-40B4-BE49-F238E27FC236}">
                <a16:creationId xmlns:a16="http://schemas.microsoft.com/office/drawing/2014/main" id="{688AD8B8-2A3F-4E3F-9909-F0E948799F68}"/>
              </a:ext>
            </a:extLst>
          </p:cNvPr>
          <p:cNvSpPr txBox="1"/>
          <p:nvPr/>
        </p:nvSpPr>
        <p:spPr>
          <a:xfrm>
            <a:off x="4712027" y="5756468"/>
            <a:ext cx="2964180" cy="26670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6 : disponibilité d'un dossier pharmaceutique</a:t>
            </a:r>
          </a:p>
        </p:txBody>
      </p:sp>
      <p:graphicFrame>
        <p:nvGraphicFramePr>
          <p:cNvPr id="30" name="Graphique 10">
            <a:extLst>
              <a:ext uri="{FF2B5EF4-FFF2-40B4-BE49-F238E27FC236}">
                <a16:creationId xmlns:a16="http://schemas.microsoft.com/office/drawing/2014/main" id="{3B37A0A2-DC65-4793-9A4F-7A9F7B66E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280214"/>
              </p:ext>
            </p:extLst>
          </p:nvPr>
        </p:nvGraphicFramePr>
        <p:xfrm>
          <a:off x="8558980" y="3755583"/>
          <a:ext cx="3009900" cy="200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1" name="Zone de texte 32">
            <a:extLst>
              <a:ext uri="{FF2B5EF4-FFF2-40B4-BE49-F238E27FC236}">
                <a16:creationId xmlns:a16="http://schemas.microsoft.com/office/drawing/2014/main" id="{9770579E-453A-4E3C-A2CE-08DD741C86E1}"/>
              </a:ext>
            </a:extLst>
          </p:cNvPr>
          <p:cNvSpPr txBox="1"/>
          <p:nvPr/>
        </p:nvSpPr>
        <p:spPr>
          <a:xfrm>
            <a:off x="8642800" y="5756468"/>
            <a:ext cx="2933700" cy="26670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Figure7: collaboration multidisciplinaire</a:t>
            </a:r>
          </a:p>
        </p:txBody>
      </p:sp>
    </p:spTree>
    <p:extLst>
      <p:ext uri="{BB962C8B-B14F-4D97-AF65-F5344CB8AC3E}">
        <p14:creationId xmlns:p14="http://schemas.microsoft.com/office/powerpoint/2010/main" val="248016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2F253D-E1E6-4AAA-8894-05B4D51E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52" y="336053"/>
            <a:ext cx="3306384" cy="1779074"/>
          </a:xfrm>
        </p:spPr>
        <p:txBody>
          <a:bodyPr anchor="ctr">
            <a:normAutofit/>
          </a:bodyPr>
          <a:lstStyle/>
          <a:p>
            <a:r>
              <a:rPr lang="nl-NL" sz="3200" dirty="0" err="1">
                <a:solidFill>
                  <a:srgbClr val="FFFFFF"/>
                </a:solidFill>
              </a:rPr>
              <a:t>Prescription</a:t>
            </a:r>
            <a:r>
              <a:rPr lang="nl-NL" sz="3200" dirty="0">
                <a:solidFill>
                  <a:srgbClr val="FFFFFF"/>
                </a:solidFill>
              </a:rPr>
              <a:t> </a:t>
            </a:r>
            <a:r>
              <a:rPr lang="nl-NL" sz="3200" dirty="0" err="1">
                <a:solidFill>
                  <a:srgbClr val="FFFFFF"/>
                </a:solidFill>
              </a:rPr>
              <a:t>informatisée</a:t>
            </a:r>
            <a:r>
              <a:rPr lang="nl-NL" sz="3200" dirty="0">
                <a:solidFill>
                  <a:srgbClr val="FFFFFF"/>
                </a:solidFill>
              </a:rPr>
              <a:t> des médicaments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27774F-3E86-4543-B7F1-D3BE9112CCF7}"/>
              </a:ext>
            </a:extLst>
          </p:cNvPr>
          <p:cNvSpPr txBox="1"/>
          <p:nvPr/>
        </p:nvSpPr>
        <p:spPr>
          <a:xfrm>
            <a:off x="157252" y="6260252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err="1">
                <a:solidFill>
                  <a:schemeClr val="bg1"/>
                </a:solidFill>
              </a:rPr>
              <a:t>Conditions</a:t>
            </a:r>
            <a:r>
              <a:rPr lang="nl-BE" i="1" dirty="0">
                <a:solidFill>
                  <a:schemeClr val="bg1"/>
                </a:solidFill>
              </a:rPr>
              <a:t> de base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B001782-285E-49FA-BE39-DFAD6EE5E5BF}"/>
              </a:ext>
            </a:extLst>
          </p:cNvPr>
          <p:cNvSpPr/>
          <p:nvPr/>
        </p:nvSpPr>
        <p:spPr>
          <a:xfrm>
            <a:off x="5955317" y="4736817"/>
            <a:ext cx="47666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BE" sz="8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8 : comparaison entre 2015 et 2018 des pourcentages de services avec une prescription informatisée</a:t>
            </a:r>
            <a:endParaRPr lang="en-US" sz="8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Duim omhoog">
            <a:extLst>
              <a:ext uri="{FF2B5EF4-FFF2-40B4-BE49-F238E27FC236}">
                <a16:creationId xmlns:a16="http://schemas.microsoft.com/office/drawing/2014/main" id="{2B7A8603-5228-46EB-BB5E-76DD59B0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3153" y="4279617"/>
            <a:ext cx="914400" cy="914400"/>
          </a:xfrm>
          <a:prstGeom prst="rect">
            <a:avLst/>
          </a:prstGeom>
        </p:spPr>
      </p:pic>
      <p:pic>
        <p:nvPicPr>
          <p:cNvPr id="23" name="Graphic 22" descr="Puzzelstukken">
            <a:extLst>
              <a:ext uri="{FF2B5EF4-FFF2-40B4-BE49-F238E27FC236}">
                <a16:creationId xmlns:a16="http://schemas.microsoft.com/office/drawing/2014/main" id="{2AE17258-3C94-4213-8C31-34815516B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1258" y="3599831"/>
            <a:ext cx="914400" cy="9144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33F7B37-893A-499E-96AB-E5DAE3A3FE2D}"/>
              </a:ext>
            </a:extLst>
          </p:cNvPr>
          <p:cNvSpPr/>
          <p:nvPr/>
        </p:nvSpPr>
        <p:spPr>
          <a:xfrm>
            <a:off x="-21258" y="4742647"/>
            <a:ext cx="3981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</a:rPr>
              <a:t>Le </a:t>
            </a:r>
            <a:r>
              <a:rPr lang="nl-BE" dirty="0" err="1">
                <a:solidFill>
                  <a:prstClr val="black"/>
                </a:solidFill>
              </a:rPr>
              <a:t>déploiement</a:t>
            </a:r>
            <a:r>
              <a:rPr lang="nl-BE" dirty="0">
                <a:solidFill>
                  <a:prstClr val="black"/>
                </a:solidFill>
              </a:rPr>
              <a:t> de </a:t>
            </a:r>
            <a:r>
              <a:rPr lang="nl-BE" dirty="0" err="1">
                <a:solidFill>
                  <a:prstClr val="black"/>
                </a:solidFill>
              </a:rPr>
              <a:t>l’informatisation</a:t>
            </a:r>
            <a:r>
              <a:rPr lang="nl-BE" dirty="0">
                <a:solidFill>
                  <a:prstClr val="black"/>
                </a:solidFill>
              </a:rPr>
              <a:t> </a:t>
            </a:r>
            <a:r>
              <a:rPr lang="nl-BE" dirty="0" err="1">
                <a:solidFill>
                  <a:prstClr val="black"/>
                </a:solidFill>
              </a:rPr>
              <a:t>offre</a:t>
            </a:r>
            <a:r>
              <a:rPr lang="nl-BE" dirty="0">
                <a:solidFill>
                  <a:prstClr val="black"/>
                </a:solidFill>
              </a:rPr>
              <a:t> beaucoup </a:t>
            </a:r>
            <a:r>
              <a:rPr lang="nl-BE" dirty="0" err="1">
                <a:solidFill>
                  <a:prstClr val="black"/>
                </a:solidFill>
              </a:rPr>
              <a:t>d’opportunités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370EBEE-F2C6-43D2-9A1F-900D6AE74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110" y="6286149"/>
            <a:ext cx="405974" cy="389516"/>
          </a:xfrm>
          <a:prstGeom prst="rect">
            <a:avLst/>
          </a:prstGeom>
        </p:spPr>
      </p:pic>
      <p:graphicFrame>
        <p:nvGraphicFramePr>
          <p:cNvPr id="11" name="Graphique 11">
            <a:extLst>
              <a:ext uri="{FF2B5EF4-FFF2-40B4-BE49-F238E27FC236}">
                <a16:creationId xmlns:a16="http://schemas.microsoft.com/office/drawing/2014/main" id="{1B4903C1-7332-4138-BAC5-625A43724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256274"/>
              </p:ext>
            </p:extLst>
          </p:nvPr>
        </p:nvGraphicFramePr>
        <p:xfrm>
          <a:off x="4661013" y="1100517"/>
          <a:ext cx="6879140" cy="330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613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F3B03B1-3D24-4AC8-9A35-B84F53ECE480}"/>
              </a:ext>
            </a:extLst>
          </p:cNvPr>
          <p:cNvSpPr txBox="1"/>
          <p:nvPr/>
        </p:nvSpPr>
        <p:spPr>
          <a:xfrm flipH="1">
            <a:off x="57935" y="244466"/>
            <a:ext cx="39107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BE" sz="3200" i="1" dirty="0">
              <a:solidFill>
                <a:schemeClr val="bg1"/>
              </a:solidFill>
            </a:endParaRPr>
          </a:p>
          <a:p>
            <a:pPr algn="r"/>
            <a:r>
              <a:rPr lang="nl-BE" sz="3200" i="1" dirty="0">
                <a:solidFill>
                  <a:schemeClr val="bg1"/>
                </a:solidFill>
              </a:rPr>
              <a:t>Front-office </a:t>
            </a:r>
          </a:p>
          <a:p>
            <a:endParaRPr lang="nl-BE" sz="3200" dirty="0">
              <a:solidFill>
                <a:schemeClr val="bg1"/>
              </a:solidFill>
            </a:endParaRPr>
          </a:p>
          <a:p>
            <a:endParaRPr lang="nl-BE" sz="3200" dirty="0">
              <a:solidFill>
                <a:schemeClr val="bg1"/>
              </a:solidFill>
            </a:endParaRPr>
          </a:p>
          <a:p>
            <a:endParaRPr lang="nl-BE" sz="3200" dirty="0">
              <a:solidFill>
                <a:schemeClr val="bg1"/>
              </a:solidFill>
            </a:endParaRPr>
          </a:p>
          <a:p>
            <a:endParaRPr lang="nl-BE" sz="3200" dirty="0">
              <a:solidFill>
                <a:schemeClr val="bg1"/>
              </a:solidFill>
            </a:endParaRPr>
          </a:p>
          <a:p>
            <a:pPr algn="r"/>
            <a:r>
              <a:rPr lang="nl-BE" sz="3200" i="1" dirty="0" err="1">
                <a:solidFill>
                  <a:schemeClr val="bg1"/>
                </a:solidFill>
              </a:rPr>
              <a:t>Back-office</a:t>
            </a:r>
            <a:endParaRPr lang="nl-BE" sz="3200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9" name="Graphic 38" descr="Puzzelstukken">
            <a:extLst>
              <a:ext uri="{FF2B5EF4-FFF2-40B4-BE49-F238E27FC236}">
                <a16:creationId xmlns:a16="http://schemas.microsoft.com/office/drawing/2014/main" id="{4D36ED5E-C540-46E3-BB1D-DD15E80BB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295607"/>
            <a:ext cx="914400" cy="914400"/>
          </a:xfrm>
          <a:prstGeom prst="rect">
            <a:avLst/>
          </a:prstGeom>
        </p:spPr>
      </p:pic>
      <p:sp>
        <p:nvSpPr>
          <p:cNvPr id="2048" name="Rechthoek 2047">
            <a:extLst>
              <a:ext uri="{FF2B5EF4-FFF2-40B4-BE49-F238E27FC236}">
                <a16:creationId xmlns:a16="http://schemas.microsoft.com/office/drawing/2014/main" id="{6F75C519-824D-4F76-B125-DCDE81CEFC0A}"/>
              </a:ext>
            </a:extLst>
          </p:cNvPr>
          <p:cNvSpPr/>
          <p:nvPr/>
        </p:nvSpPr>
        <p:spPr>
          <a:xfrm>
            <a:off x="-3048" y="5210007"/>
            <a:ext cx="397173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présence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les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unités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soins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contribue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creér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confiance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BD74F85-A5B3-4D64-8F98-6B322D749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515" y="6278795"/>
            <a:ext cx="405974" cy="389516"/>
          </a:xfrm>
          <a:prstGeom prst="rect">
            <a:avLst/>
          </a:prstGeom>
        </p:spPr>
      </p:pic>
      <p:graphicFrame>
        <p:nvGraphicFramePr>
          <p:cNvPr id="22" name="Graphique 2">
            <a:extLst>
              <a:ext uri="{FF2B5EF4-FFF2-40B4-BE49-F238E27FC236}">
                <a16:creationId xmlns:a16="http://schemas.microsoft.com/office/drawing/2014/main" id="{6A7B0C7B-F6BD-4C37-A15C-E5BC77D6B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42556"/>
              </p:ext>
            </p:extLst>
          </p:nvPr>
        </p:nvGraphicFramePr>
        <p:xfrm>
          <a:off x="4905054" y="603182"/>
          <a:ext cx="6111240" cy="116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Zone de texte 33">
            <a:extLst>
              <a:ext uri="{FF2B5EF4-FFF2-40B4-BE49-F238E27FC236}">
                <a16:creationId xmlns:a16="http://schemas.microsoft.com/office/drawing/2014/main" id="{E805A870-73BC-457B-A8A0-33EFBD22E71D}"/>
              </a:ext>
            </a:extLst>
          </p:cNvPr>
          <p:cNvSpPr txBox="1"/>
          <p:nvPr/>
        </p:nvSpPr>
        <p:spPr>
          <a:xfrm>
            <a:off x="4920912" y="2020924"/>
            <a:ext cx="6111240" cy="26670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BE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9 : nombre d'hôpitaux avec une activité de pharmacie clinique en Front Office</a:t>
            </a:r>
            <a:endParaRPr lang="en-US" sz="900" i="1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Graphique 5">
            <a:extLst>
              <a:ext uri="{FF2B5EF4-FFF2-40B4-BE49-F238E27FC236}">
                <a16:creationId xmlns:a16="http://schemas.microsoft.com/office/drawing/2014/main" id="{728D3A4E-BE16-45A2-A3B2-3A3EB93F5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740902"/>
              </p:ext>
            </p:extLst>
          </p:nvPr>
        </p:nvGraphicFramePr>
        <p:xfrm>
          <a:off x="5729161" y="2832007"/>
          <a:ext cx="4334470" cy="292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Zone de texte 7">
            <a:extLst>
              <a:ext uri="{FF2B5EF4-FFF2-40B4-BE49-F238E27FC236}">
                <a16:creationId xmlns:a16="http://schemas.microsoft.com/office/drawing/2014/main" id="{D339908A-A177-4FA8-BEDB-C3E94487CB8A}"/>
              </a:ext>
            </a:extLst>
          </p:cNvPr>
          <p:cNvSpPr txBox="1"/>
          <p:nvPr/>
        </p:nvSpPr>
        <p:spPr>
          <a:xfrm>
            <a:off x="6028566" y="5867957"/>
            <a:ext cx="4593416" cy="138499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BE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10 : dispensation de services à partir de la pharmacie pour les patients ambulants</a:t>
            </a:r>
            <a:endParaRPr lang="en-US" sz="900" i="1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F3B03B1-3D24-4AC8-9A35-B84F53ECE480}"/>
              </a:ext>
            </a:extLst>
          </p:cNvPr>
          <p:cNvSpPr txBox="1"/>
          <p:nvPr/>
        </p:nvSpPr>
        <p:spPr>
          <a:xfrm flipH="1">
            <a:off x="57935" y="244466"/>
            <a:ext cx="39009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BE" sz="1100" dirty="0">
              <a:solidFill>
                <a:schemeClr val="bg1"/>
              </a:solidFill>
            </a:endParaRPr>
          </a:p>
          <a:p>
            <a:pPr algn="r"/>
            <a:endParaRPr lang="nl-BE" sz="1100" dirty="0">
              <a:solidFill>
                <a:schemeClr val="bg1"/>
              </a:solidFill>
            </a:endParaRPr>
          </a:p>
          <a:p>
            <a:pPr algn="r"/>
            <a:endParaRPr lang="nl-BE" sz="1100" dirty="0">
              <a:solidFill>
                <a:schemeClr val="bg1"/>
              </a:solidFill>
            </a:endParaRPr>
          </a:p>
          <a:p>
            <a:pPr algn="r"/>
            <a:r>
              <a:rPr lang="nl-BE" sz="3200" dirty="0">
                <a:solidFill>
                  <a:schemeClr val="bg1"/>
                </a:solidFill>
              </a:rPr>
              <a:t>Indicateur de </a:t>
            </a:r>
            <a:r>
              <a:rPr lang="nl-BE" sz="3200" dirty="0" err="1">
                <a:solidFill>
                  <a:schemeClr val="bg1"/>
                </a:solidFill>
              </a:rPr>
              <a:t>structure</a:t>
            </a:r>
            <a:r>
              <a:rPr lang="nl-BE" sz="3200" dirty="0">
                <a:solidFill>
                  <a:schemeClr val="bg1"/>
                </a:solidFill>
              </a:rPr>
              <a:t> </a:t>
            </a:r>
            <a:endParaRPr lang="nl-BE" sz="3200" i="1" dirty="0">
              <a:solidFill>
                <a:schemeClr val="bg1"/>
              </a:solidFill>
            </a:endParaRPr>
          </a:p>
          <a:p>
            <a:endParaRPr lang="nl-BE" sz="3200" dirty="0">
              <a:solidFill>
                <a:schemeClr val="bg1"/>
              </a:solidFill>
            </a:endParaRPr>
          </a:p>
          <a:p>
            <a:endParaRPr lang="nl-BE" sz="3200" dirty="0">
              <a:solidFill>
                <a:schemeClr val="bg1"/>
              </a:solidFill>
            </a:endParaRPr>
          </a:p>
          <a:p>
            <a:pPr algn="r"/>
            <a:r>
              <a:rPr lang="nl-BE" sz="3200" dirty="0">
                <a:solidFill>
                  <a:schemeClr val="bg1"/>
                </a:solidFill>
              </a:rPr>
              <a:t>Indicateurs de </a:t>
            </a:r>
            <a:r>
              <a:rPr lang="nl-BE" sz="3200" dirty="0" err="1">
                <a:solidFill>
                  <a:schemeClr val="bg1"/>
                </a:solidFill>
              </a:rPr>
              <a:t>processus</a:t>
            </a:r>
            <a:r>
              <a:rPr lang="nl-BE" sz="3200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7E0993EC-50A7-409E-A984-43F88BD08638}"/>
              </a:ext>
            </a:extLst>
          </p:cNvPr>
          <p:cNvSpPr/>
          <p:nvPr/>
        </p:nvSpPr>
        <p:spPr>
          <a:xfrm>
            <a:off x="9216947" y="1095582"/>
            <a:ext cx="978408" cy="32754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295935-AC21-4D7E-A987-D3D1D23D9C75}"/>
              </a:ext>
            </a:extLst>
          </p:cNvPr>
          <p:cNvSpPr txBox="1"/>
          <p:nvPr/>
        </p:nvSpPr>
        <p:spPr>
          <a:xfrm>
            <a:off x="10344727" y="874633"/>
            <a:ext cx="1156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solidFill>
                  <a:schemeClr val="accent1">
                    <a:lumMod val="50000"/>
                  </a:schemeClr>
                </a:solidFill>
              </a:rPr>
              <a:t>22%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F3102BA-5716-4F04-B763-D4F62155AD12}"/>
              </a:ext>
            </a:extLst>
          </p:cNvPr>
          <p:cNvSpPr/>
          <p:nvPr/>
        </p:nvSpPr>
        <p:spPr>
          <a:xfrm>
            <a:off x="4075520" y="2860450"/>
            <a:ext cx="8038304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1100" i="1" dirty="0">
                <a:solidFill>
                  <a:srgbClr val="2727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Pourcentage de nouveaux patients admis pour lesquels le pharmacien s’est assuré que toutes les étapes de la réconciliation médicamenteuse ont été réalisées adéquatement dans les 24 heures ouvrables post admission.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7238A19-42C3-41AD-86C2-C6ADB569A8FA}"/>
              </a:ext>
            </a:extLst>
          </p:cNvPr>
          <p:cNvSpPr/>
          <p:nvPr/>
        </p:nvSpPr>
        <p:spPr>
          <a:xfrm>
            <a:off x="4058067" y="4198257"/>
            <a:ext cx="6551794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Pourcentage d’interventions acceptées et mises en pratique partiellement ou totalement par l’équipe soignante.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1ED4E5D-89DC-4CB4-A5CB-40B3BC9DD3BF}"/>
              </a:ext>
            </a:extLst>
          </p:cNvPr>
          <p:cNvSpPr/>
          <p:nvPr/>
        </p:nvSpPr>
        <p:spPr>
          <a:xfrm>
            <a:off x="4151818" y="5362201"/>
            <a:ext cx="78857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Pourcentage de patients qui ont reçu une information orale sur leurs médicaments avant leur sortie ou transfert du service.</a:t>
            </a:r>
            <a:endParaRPr lang="en-US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A45B6C5-ABCC-440B-84E2-A65314140394}"/>
              </a:ext>
            </a:extLst>
          </p:cNvPr>
          <p:cNvSpPr txBox="1"/>
          <p:nvPr/>
        </p:nvSpPr>
        <p:spPr>
          <a:xfrm>
            <a:off x="5257798" y="3418860"/>
            <a:ext cx="5792740" cy="6463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BE" dirty="0"/>
              <a:t>75% des </a:t>
            </a:r>
            <a:r>
              <a:rPr lang="nl-BE" dirty="0" err="1"/>
              <a:t>hôpitaux</a:t>
            </a:r>
            <a:endParaRPr lang="nl-BE" dirty="0"/>
          </a:p>
          <a:p>
            <a:r>
              <a:rPr lang="nl-BE" dirty="0"/>
              <a:t>32,5% </a:t>
            </a:r>
            <a:r>
              <a:rPr lang="nl-BE" i="1" dirty="0"/>
              <a:t>medication reconciliation </a:t>
            </a:r>
            <a:r>
              <a:rPr lang="nl-BE" dirty="0"/>
              <a:t>pour des nouveaux patiënts</a:t>
            </a:r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89916E7-3F2D-4ED1-B326-8D017A00BBD4}"/>
              </a:ext>
            </a:extLst>
          </p:cNvPr>
          <p:cNvSpPr txBox="1"/>
          <p:nvPr/>
        </p:nvSpPr>
        <p:spPr>
          <a:xfrm>
            <a:off x="5290495" y="4600616"/>
            <a:ext cx="5792740" cy="6463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74% </a:t>
            </a:r>
            <a:r>
              <a:rPr lang="nl-BE" dirty="0">
                <a:solidFill>
                  <a:prstClr val="black"/>
                </a:solidFill>
              </a:rPr>
              <a:t>des </a:t>
            </a:r>
            <a:r>
              <a:rPr lang="nl-BE" dirty="0" err="1">
                <a:solidFill>
                  <a:prstClr val="black"/>
                </a:solidFill>
              </a:rPr>
              <a:t>hôpitaux</a:t>
            </a:r>
            <a:endParaRPr lang="nl-BE" dirty="0"/>
          </a:p>
          <a:p>
            <a:r>
              <a:rPr lang="nl-BE" dirty="0"/>
              <a:t>79% </a:t>
            </a:r>
            <a:r>
              <a:rPr lang="nl-BE" dirty="0" err="1"/>
              <a:t>acceptation</a:t>
            </a:r>
            <a:r>
              <a:rPr lang="nl-BE" dirty="0"/>
              <a:t> totale </a:t>
            </a:r>
            <a:r>
              <a:rPr lang="nl-BE" dirty="0" err="1"/>
              <a:t>ou</a:t>
            </a:r>
            <a:r>
              <a:rPr lang="nl-BE" dirty="0"/>
              <a:t> </a:t>
            </a:r>
            <a:r>
              <a:rPr lang="nl-BE" dirty="0" err="1"/>
              <a:t>partielle</a:t>
            </a:r>
            <a:r>
              <a:rPr lang="nl-BE" dirty="0"/>
              <a:t> </a:t>
            </a:r>
            <a:endParaRPr lang="en-US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03BA0CB-608E-4E23-978E-7FDADEB2AD23}"/>
              </a:ext>
            </a:extLst>
          </p:cNvPr>
          <p:cNvSpPr txBox="1"/>
          <p:nvPr/>
        </p:nvSpPr>
        <p:spPr>
          <a:xfrm>
            <a:off x="5290496" y="5718718"/>
            <a:ext cx="5792739" cy="6463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52% des </a:t>
            </a:r>
            <a:r>
              <a:rPr lang="nl-BE" dirty="0" err="1"/>
              <a:t>hôpitaux</a:t>
            </a:r>
            <a:endParaRPr lang="nl-BE" dirty="0"/>
          </a:p>
          <a:p>
            <a:r>
              <a:rPr lang="nl-BE" dirty="0"/>
              <a:t>39% des </a:t>
            </a:r>
            <a:r>
              <a:rPr lang="nl-BE" dirty="0" err="1"/>
              <a:t>patients</a:t>
            </a:r>
            <a:r>
              <a:rPr lang="nl-BE" dirty="0"/>
              <a:t> ont reçu </a:t>
            </a:r>
            <a:r>
              <a:rPr lang="nl-BE" dirty="0" err="1"/>
              <a:t>une</a:t>
            </a:r>
            <a:r>
              <a:rPr lang="nl-BE" dirty="0"/>
              <a:t> information orale</a:t>
            </a:r>
          </a:p>
        </p:txBody>
      </p:sp>
      <p:pic>
        <p:nvPicPr>
          <p:cNvPr id="28" name="Graphic 27" descr="Puzzelstukken">
            <a:extLst>
              <a:ext uri="{FF2B5EF4-FFF2-40B4-BE49-F238E27FC236}">
                <a16:creationId xmlns:a16="http://schemas.microsoft.com/office/drawing/2014/main" id="{5A248C9A-1205-435F-9EE6-24DDA4382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41" y="3800432"/>
            <a:ext cx="914400" cy="914400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6FD0CC65-8E03-4DC0-B34B-FEE1AFD55A7A}"/>
              </a:ext>
            </a:extLst>
          </p:cNvPr>
          <p:cNvSpPr/>
          <p:nvPr/>
        </p:nvSpPr>
        <p:spPr>
          <a:xfrm>
            <a:off x="-12829" y="4735810"/>
            <a:ext cx="3971733" cy="176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Cibler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risque</a:t>
            </a:r>
            <a:endParaRPr lang="nl-NL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Répartir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tâches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pour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maximaliser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optimaliser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d’activités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pharmacie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clinique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Continuer</a:t>
            </a:r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mesurer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980D41A-EC57-4EA3-B3B0-BF7CA5839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917" y="4496001"/>
            <a:ext cx="914479" cy="914479"/>
          </a:xfrm>
          <a:prstGeom prst="rect">
            <a:avLst/>
          </a:prstGeom>
        </p:spPr>
      </p:pic>
      <p:sp>
        <p:nvSpPr>
          <p:cNvPr id="19" name="Bijschrift: pijl-omhoog 18">
            <a:extLst>
              <a:ext uri="{FF2B5EF4-FFF2-40B4-BE49-F238E27FC236}">
                <a16:creationId xmlns:a16="http://schemas.microsoft.com/office/drawing/2014/main" id="{33625C4A-B19A-4C42-AEE8-4E6B9810D0DC}"/>
              </a:ext>
            </a:extLst>
          </p:cNvPr>
          <p:cNvSpPr/>
          <p:nvPr/>
        </p:nvSpPr>
        <p:spPr>
          <a:xfrm>
            <a:off x="10445883" y="1590116"/>
            <a:ext cx="932794" cy="724636"/>
          </a:xfrm>
          <a:prstGeom prst="upArrowCallout">
            <a:avLst>
              <a:gd name="adj1" fmla="val 25000"/>
              <a:gd name="adj2" fmla="val 500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err="1">
                <a:solidFill>
                  <a:schemeClr val="tx1"/>
                </a:solidFill>
              </a:rPr>
              <a:t>Stabilisation</a:t>
            </a:r>
            <a:r>
              <a:rPr lang="nl-BE" sz="1100" dirty="0">
                <a:solidFill>
                  <a:schemeClr val="tx1"/>
                </a:solidFill>
              </a:rPr>
              <a:t>!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1F8A138-BD97-4094-835E-111171A86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551" y="6295253"/>
            <a:ext cx="405974" cy="389516"/>
          </a:xfrm>
          <a:prstGeom prst="rect">
            <a:avLst/>
          </a:prstGeom>
        </p:spPr>
      </p:pic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id="{44507824-A8DA-429A-889A-1C6CDE7B7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29175"/>
              </p:ext>
            </p:extLst>
          </p:nvPr>
        </p:nvGraphicFramePr>
        <p:xfrm>
          <a:off x="4060056" y="874633"/>
          <a:ext cx="5007520" cy="728631"/>
        </p:xfrm>
        <a:graphic>
          <a:graphicData uri="http://schemas.openxmlformats.org/drawingml/2006/table">
            <a:tbl>
              <a:tblPr firstRow="1" firstCol="1" bandRow="1"/>
              <a:tblGrid>
                <a:gridCol w="2402076">
                  <a:extLst>
                    <a:ext uri="{9D8B030D-6E8A-4147-A177-3AD203B41FA5}">
                      <a16:colId xmlns:a16="http://schemas.microsoft.com/office/drawing/2014/main" val="1538123954"/>
                    </a:ext>
                  </a:extLst>
                </a:gridCol>
                <a:gridCol w="203368">
                  <a:extLst>
                    <a:ext uri="{9D8B030D-6E8A-4147-A177-3AD203B41FA5}">
                      <a16:colId xmlns:a16="http://schemas.microsoft.com/office/drawing/2014/main" val="1093039396"/>
                    </a:ext>
                  </a:extLst>
                </a:gridCol>
                <a:gridCol w="2402076">
                  <a:extLst>
                    <a:ext uri="{9D8B030D-6E8A-4147-A177-3AD203B41FA5}">
                      <a16:colId xmlns:a16="http://schemas.microsoft.com/office/drawing/2014/main" val="675176594"/>
                    </a:ext>
                  </a:extLst>
                </a:gridCol>
              </a:tblGrid>
              <a:tr h="39457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Pourcentage de temps pharmacien consacré aux activités de pharmacie clinique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d'ETP pharmaciens hospitaliers (avec une activité de pharmacie clinique)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328299"/>
                  </a:ext>
                </a:extLst>
              </a:tr>
              <a:tr h="33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total d'ETP pharmaciens hospitaliers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47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6567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Breedbeeld</PresentationFormat>
  <Paragraphs>121</Paragraphs>
  <Slides>13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Kantoorthema</vt:lpstr>
      <vt:lpstr>PowerPoint-presentatie</vt:lpstr>
      <vt:lpstr>PowerPoint-presentatie</vt:lpstr>
      <vt:lpstr>Rapport Pharmacie clinique2018</vt:lpstr>
      <vt:lpstr>Evaluer et rapporter les activites de pharmacie clinique</vt:lpstr>
      <vt:lpstr>Plan stratégique et communication</vt:lpstr>
      <vt:lpstr>Dossier patient intégré et accès aux données patient</vt:lpstr>
      <vt:lpstr>Prescription informatisée des médicaments</vt:lpstr>
      <vt:lpstr>PowerPoint-presentatie</vt:lpstr>
      <vt:lpstr>PowerPoint-presentatie</vt:lpstr>
      <vt:lpstr>  Mesures proposées </vt:lpstr>
      <vt:lpstr>Conclusions</vt:lpstr>
      <vt:lpstr>Conclusions : investir en matière de …                                                                                                                                                                     </vt:lpstr>
      <vt:lpstr>Développement et résultats dans mon hôpital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Vanden Bremt Irène</dc:creator>
  <cp:lastModifiedBy>Vanden Bremt Irène</cp:lastModifiedBy>
  <cp:revision>90</cp:revision>
  <dcterms:created xsi:type="dcterms:W3CDTF">2021-01-28T09:42:15Z</dcterms:created>
  <dcterms:modified xsi:type="dcterms:W3CDTF">2021-03-01T10:24:13Z</dcterms:modified>
</cp:coreProperties>
</file>