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omments/comment1.xml" ContentType="application/vnd.openxmlformats-officedocument.presentationml.comment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7" r:id="rId1"/>
    <p:sldMasterId id="2147483689" r:id="rId2"/>
    <p:sldMasterId id="2147483701" r:id="rId3"/>
  </p:sldMasterIdLst>
  <p:notesMasterIdLst>
    <p:notesMasterId r:id="rId49"/>
  </p:notesMasterIdLst>
  <p:handoutMasterIdLst>
    <p:handoutMasterId r:id="rId50"/>
  </p:handoutMasterIdLst>
  <p:sldIdLst>
    <p:sldId id="293" r:id="rId4"/>
    <p:sldId id="257" r:id="rId5"/>
    <p:sldId id="258" r:id="rId6"/>
    <p:sldId id="278" r:id="rId7"/>
    <p:sldId id="339" r:id="rId8"/>
    <p:sldId id="264" r:id="rId9"/>
    <p:sldId id="265" r:id="rId10"/>
    <p:sldId id="341" r:id="rId11"/>
    <p:sldId id="287" r:id="rId12"/>
    <p:sldId id="267" r:id="rId13"/>
    <p:sldId id="340" r:id="rId14"/>
    <p:sldId id="276" r:id="rId15"/>
    <p:sldId id="266" r:id="rId16"/>
    <p:sldId id="322" r:id="rId17"/>
    <p:sldId id="312" r:id="rId18"/>
    <p:sldId id="272" r:id="rId19"/>
    <p:sldId id="295" r:id="rId20"/>
    <p:sldId id="296" r:id="rId21"/>
    <p:sldId id="297" r:id="rId22"/>
    <p:sldId id="323" r:id="rId23"/>
    <p:sldId id="300" r:id="rId24"/>
    <p:sldId id="314" r:id="rId25"/>
    <p:sldId id="324" r:id="rId26"/>
    <p:sldId id="315" r:id="rId27"/>
    <p:sldId id="325" r:id="rId28"/>
    <p:sldId id="319" r:id="rId29"/>
    <p:sldId id="326" r:id="rId30"/>
    <p:sldId id="327" r:id="rId31"/>
    <p:sldId id="342" r:id="rId32"/>
    <p:sldId id="343" r:id="rId33"/>
    <p:sldId id="301" r:id="rId34"/>
    <p:sldId id="328" r:id="rId35"/>
    <p:sldId id="304" r:id="rId36"/>
    <p:sldId id="306" r:id="rId37"/>
    <p:sldId id="344" r:id="rId38"/>
    <p:sldId id="345" r:id="rId39"/>
    <p:sldId id="346" r:id="rId40"/>
    <p:sldId id="347" r:id="rId41"/>
    <p:sldId id="349" r:id="rId42"/>
    <p:sldId id="348" r:id="rId43"/>
    <p:sldId id="350" r:id="rId44"/>
    <p:sldId id="351" r:id="rId45"/>
    <p:sldId id="352" r:id="rId46"/>
    <p:sldId id="333" r:id="rId47"/>
    <p:sldId id="281" r:id="rId48"/>
  </p:sldIdLst>
  <p:sldSz cx="9145588" cy="6858000"/>
  <p:notesSz cx="6797675" cy="99266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erhaeghe Tom" initials="VT" lastIdx="3" clrIdx="0">
    <p:extLst>
      <p:ext uri="{19B8F6BF-5375-455C-9EA6-DF929625EA0E}">
        <p15:presenceInfo xmlns:p15="http://schemas.microsoft.com/office/powerpoint/2012/main" userId="S-1-5-21-1436632372-1691693462-355810188-397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a:srgbClr val="FF5050"/>
    <a:srgbClr val="FF99FF"/>
    <a:srgbClr val="EC0ACC"/>
    <a:srgbClr val="1EC8D0"/>
    <a:srgbClr val="F747DE"/>
    <a:srgbClr val="D11F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Stijl, donker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C89EF96-8CEA-46FF-86C4-4CE0E7609802}" styleName="Stijl, licht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Stijl, gemiddeld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CAF9ED-07DC-4A11-8D7F-57B35C25682E}" styleName="Stijl, gemiddeld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9CF1AB2-1976-4502-BF36-3FF5EA218861}" styleName="Stijl, gemiddeld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971" autoAdjust="0"/>
    <p:restoredTop sz="94434" autoAdjust="0"/>
  </p:normalViewPr>
  <p:slideViewPr>
    <p:cSldViewPr snapToGrid="0">
      <p:cViewPr varScale="1">
        <p:scale>
          <a:sx n="76" d="100"/>
          <a:sy n="76" d="100"/>
        </p:scale>
        <p:origin x="1302" y="84"/>
      </p:cViewPr>
      <p:guideLst>
        <p:guide orient="horz" pos="2160"/>
        <p:guide pos="2881"/>
      </p:guideLst>
    </p:cSldViewPr>
  </p:slideViewPr>
  <p:notesTextViewPr>
    <p:cViewPr>
      <p:scale>
        <a:sx n="3" d="2"/>
        <a:sy n="3" d="2"/>
      </p:scale>
      <p:origin x="0" y="0"/>
    </p:cViewPr>
  </p:notesTextViewPr>
  <p:notesViewPr>
    <p:cSldViewPr snapToGrid="0">
      <p:cViewPr>
        <p:scale>
          <a:sx n="70" d="100"/>
          <a:sy n="70" d="100"/>
        </p:scale>
        <p:origin x="-2466" y="-7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commentAuthors" Target="commentAuthors.xml"/><Relationship Id="rId3" Type="http://schemas.openxmlformats.org/officeDocument/2006/relationships/slideMaster" Target="slideMasters/slideMaster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6-03-30T13:54:59.630" idx="3">
    <p:pos x="5635" y="-247"/>
    <p:text/>
    <p:extLst>
      <p:ext uri="{C676402C-5697-4E1C-873F-D02D1690AC5C}">
        <p15:threadingInfo xmlns:p15="http://schemas.microsoft.com/office/powerpoint/2012/main" timeZoneBias="-12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CE96A1-0006-4877-8477-66ADA29AE947}" type="doc">
      <dgm:prSet loTypeId="urn:microsoft.com/office/officeart/2005/8/layout/hProcess9" loCatId="process" qsTypeId="urn:microsoft.com/office/officeart/2005/8/quickstyle/simple1" qsCatId="simple" csTypeId="urn:microsoft.com/office/officeart/2005/8/colors/accent1_2" csCatId="accent1" phldr="1"/>
      <dgm:spPr/>
    </dgm:pt>
    <dgm:pt modelId="{4BD861D5-04DD-4967-9B62-44D03D8FC06F}">
      <dgm:prSet phldrT="[Tekst]">
        <dgm:style>
          <a:lnRef idx="1">
            <a:schemeClr val="accent1"/>
          </a:lnRef>
          <a:fillRef idx="2">
            <a:schemeClr val="accent1"/>
          </a:fillRef>
          <a:effectRef idx="1">
            <a:schemeClr val="accent1"/>
          </a:effectRef>
          <a:fontRef idx="minor">
            <a:schemeClr val="dk1"/>
          </a:fontRef>
        </dgm:style>
      </dgm:prSet>
      <dgm:spPr/>
      <dgm:t>
        <a:bodyPr/>
        <a:lstStyle/>
        <a:p>
          <a:r>
            <a:rPr lang="fr-BE" b="1" dirty="0" smtClean="0"/>
            <a:t>EU </a:t>
          </a:r>
          <a:r>
            <a:rPr lang="fr-BE" b="1" dirty="0" err="1" smtClean="0"/>
            <a:t>Conference</a:t>
          </a:r>
          <a:r>
            <a:rPr lang="fr-BE" b="1" dirty="0" smtClean="0"/>
            <a:t> (2010)</a:t>
          </a:r>
          <a:endParaRPr lang="nl-NL" b="1" dirty="0"/>
        </a:p>
      </dgm:t>
    </dgm:pt>
    <dgm:pt modelId="{097ED200-3BD7-47E4-9150-90BDE6A86C84}" type="parTrans" cxnId="{C7974482-2540-4A9B-9DD2-553E04A7C5C8}">
      <dgm:prSet/>
      <dgm:spPr/>
      <dgm:t>
        <a:bodyPr/>
        <a:lstStyle/>
        <a:p>
          <a:endParaRPr lang="nl-NL"/>
        </a:p>
      </dgm:t>
    </dgm:pt>
    <dgm:pt modelId="{34FEB9C2-4C2F-4BA8-B0FD-039186F94FBE}" type="sibTrans" cxnId="{C7974482-2540-4A9B-9DD2-553E04A7C5C8}">
      <dgm:prSet/>
      <dgm:spPr/>
      <dgm:t>
        <a:bodyPr/>
        <a:lstStyle/>
        <a:p>
          <a:endParaRPr lang="nl-NL"/>
        </a:p>
      </dgm:t>
    </dgm:pt>
    <dgm:pt modelId="{1E3BEFCB-7044-4DE2-8A43-D1B9EBDD81B6}">
      <dgm:prSet phldrT="[Tekst]">
        <dgm:style>
          <a:lnRef idx="1">
            <a:schemeClr val="accent1"/>
          </a:lnRef>
          <a:fillRef idx="2">
            <a:schemeClr val="accent1"/>
          </a:fillRef>
          <a:effectRef idx="1">
            <a:schemeClr val="accent1"/>
          </a:effectRef>
          <a:fontRef idx="minor">
            <a:schemeClr val="dk1"/>
          </a:fontRef>
        </dgm:style>
      </dgm:prSet>
      <dgm:spPr/>
      <dgm:t>
        <a:bodyPr/>
        <a:lstStyle/>
        <a:p>
          <a:r>
            <a:rPr lang="fr-BE" b="1" dirty="0" smtClean="0"/>
            <a:t>KCE Position </a:t>
          </a:r>
          <a:r>
            <a:rPr lang="fr-BE" b="1" dirty="0" err="1" smtClean="0"/>
            <a:t>Paper</a:t>
          </a:r>
          <a:r>
            <a:rPr lang="fr-BE" b="1" dirty="0" smtClean="0"/>
            <a:t> (2012)</a:t>
          </a:r>
          <a:endParaRPr lang="nl-NL" b="1" dirty="0"/>
        </a:p>
      </dgm:t>
    </dgm:pt>
    <dgm:pt modelId="{2E56EB92-CFB2-41D4-92BD-562508CFC886}" type="parTrans" cxnId="{50207C81-C04E-481B-95D1-54BDCBC75C20}">
      <dgm:prSet/>
      <dgm:spPr/>
      <dgm:t>
        <a:bodyPr/>
        <a:lstStyle/>
        <a:p>
          <a:endParaRPr lang="nl-NL"/>
        </a:p>
      </dgm:t>
    </dgm:pt>
    <dgm:pt modelId="{0ABC02E2-3F3C-4E24-916A-658EE3794B0A}" type="sibTrans" cxnId="{50207C81-C04E-481B-95D1-54BDCBC75C20}">
      <dgm:prSet/>
      <dgm:spPr/>
      <dgm:t>
        <a:bodyPr/>
        <a:lstStyle/>
        <a:p>
          <a:endParaRPr lang="nl-NL"/>
        </a:p>
      </dgm:t>
    </dgm:pt>
    <dgm:pt modelId="{8DB015C1-FA73-426F-ADF9-9719F3E9E1B7}">
      <dgm:prSet phldrT="[Tekst]"/>
      <dgm:spPr>
        <a:solidFill>
          <a:schemeClr val="accent2">
            <a:lumMod val="75000"/>
          </a:schemeClr>
        </a:solidFill>
      </dgm:spPr>
      <dgm:t>
        <a:bodyPr/>
        <a:lstStyle/>
        <a:p>
          <a:r>
            <a:rPr lang="fr-BE" b="1" dirty="0" smtClean="0"/>
            <a:t>Gem. Plan Geïntegreerde </a:t>
          </a:r>
          <a:r>
            <a:rPr lang="fr-BE" b="1" dirty="0" err="1" smtClean="0"/>
            <a:t>Zorg</a:t>
          </a:r>
          <a:r>
            <a:rPr lang="fr-BE" b="1" dirty="0" smtClean="0"/>
            <a:t> (2015</a:t>
          </a:r>
          <a:r>
            <a:rPr lang="fr-BE" dirty="0" smtClean="0"/>
            <a:t>)</a:t>
          </a:r>
          <a:endParaRPr lang="nl-NL" dirty="0"/>
        </a:p>
      </dgm:t>
    </dgm:pt>
    <dgm:pt modelId="{6B8D2F11-0F61-4A94-AEFB-F335C20FDC6B}" type="parTrans" cxnId="{12771EB0-F855-44E2-8A8A-34FED31AAD93}">
      <dgm:prSet/>
      <dgm:spPr/>
      <dgm:t>
        <a:bodyPr/>
        <a:lstStyle/>
        <a:p>
          <a:endParaRPr lang="nl-NL"/>
        </a:p>
      </dgm:t>
    </dgm:pt>
    <dgm:pt modelId="{27DEFC9F-FBF0-459C-B169-F4306A3693CC}" type="sibTrans" cxnId="{12771EB0-F855-44E2-8A8A-34FED31AAD93}">
      <dgm:prSet/>
      <dgm:spPr/>
      <dgm:t>
        <a:bodyPr/>
        <a:lstStyle/>
        <a:p>
          <a:endParaRPr lang="nl-NL"/>
        </a:p>
      </dgm:t>
    </dgm:pt>
    <dgm:pt modelId="{56A5FF10-3B5E-4512-9EC2-C32F4302E474}">
      <dgm:prSet>
        <dgm:style>
          <a:lnRef idx="1">
            <a:schemeClr val="accent1"/>
          </a:lnRef>
          <a:fillRef idx="2">
            <a:schemeClr val="accent1"/>
          </a:fillRef>
          <a:effectRef idx="1">
            <a:schemeClr val="accent1"/>
          </a:effectRef>
          <a:fontRef idx="minor">
            <a:schemeClr val="dk1"/>
          </a:fontRef>
        </dgm:style>
      </dgm:prSet>
      <dgm:spPr/>
      <dgm:t>
        <a:bodyPr/>
        <a:lstStyle/>
        <a:p>
          <a:r>
            <a:rPr lang="fr-BE" b="1" dirty="0" err="1" smtClean="0"/>
            <a:t>Oriëntatienota</a:t>
          </a:r>
          <a:r>
            <a:rPr lang="fr-BE" b="1" dirty="0" smtClean="0"/>
            <a:t> (2013)</a:t>
          </a:r>
          <a:endParaRPr lang="nl-NL" b="1" dirty="0"/>
        </a:p>
      </dgm:t>
    </dgm:pt>
    <dgm:pt modelId="{A61FDE02-84DA-47ED-B722-675922DBCF43}" type="parTrans" cxnId="{69A9F0CC-CAFF-483C-88DE-FD5830547123}">
      <dgm:prSet/>
      <dgm:spPr/>
      <dgm:t>
        <a:bodyPr/>
        <a:lstStyle/>
        <a:p>
          <a:endParaRPr lang="nl-NL"/>
        </a:p>
      </dgm:t>
    </dgm:pt>
    <dgm:pt modelId="{3AB7FE6C-687B-4FE1-975E-F73552774D8E}" type="sibTrans" cxnId="{69A9F0CC-CAFF-483C-88DE-FD5830547123}">
      <dgm:prSet/>
      <dgm:spPr/>
      <dgm:t>
        <a:bodyPr/>
        <a:lstStyle/>
        <a:p>
          <a:endParaRPr lang="nl-NL"/>
        </a:p>
      </dgm:t>
    </dgm:pt>
    <dgm:pt modelId="{231EC10A-4F19-4797-BDDA-07597084E212}" type="pres">
      <dgm:prSet presAssocID="{46CE96A1-0006-4877-8477-66ADA29AE947}" presName="CompostProcess" presStyleCnt="0">
        <dgm:presLayoutVars>
          <dgm:dir/>
          <dgm:resizeHandles val="exact"/>
        </dgm:presLayoutVars>
      </dgm:prSet>
      <dgm:spPr/>
    </dgm:pt>
    <dgm:pt modelId="{61299B13-F1A9-4E76-AFD8-3DB7D7E6EE8C}" type="pres">
      <dgm:prSet presAssocID="{46CE96A1-0006-4877-8477-66ADA29AE947}" presName="arrow" presStyleLbl="bgShp" presStyleIdx="0" presStyleCnt="1" custLinFactNeighborX="-457" custLinFactNeighborY="32207"/>
      <dgm:spPr/>
    </dgm:pt>
    <dgm:pt modelId="{C17CB1D9-5209-441A-9A9A-998B2E9FC55D}" type="pres">
      <dgm:prSet presAssocID="{46CE96A1-0006-4877-8477-66ADA29AE947}" presName="linearProcess" presStyleCnt="0"/>
      <dgm:spPr/>
    </dgm:pt>
    <dgm:pt modelId="{B04E266A-2ECB-4FC1-932B-2625AA4EAEDB}" type="pres">
      <dgm:prSet presAssocID="{4BD861D5-04DD-4967-9B62-44D03D8FC06F}" presName="textNode" presStyleLbl="node1" presStyleIdx="0" presStyleCnt="4">
        <dgm:presLayoutVars>
          <dgm:bulletEnabled val="1"/>
        </dgm:presLayoutVars>
      </dgm:prSet>
      <dgm:spPr/>
      <dgm:t>
        <a:bodyPr/>
        <a:lstStyle/>
        <a:p>
          <a:endParaRPr lang="nl-NL"/>
        </a:p>
      </dgm:t>
    </dgm:pt>
    <dgm:pt modelId="{0DAF4EF4-C71A-4EA0-B0AA-0E8D42FE7024}" type="pres">
      <dgm:prSet presAssocID="{34FEB9C2-4C2F-4BA8-B0FD-039186F94FBE}" presName="sibTrans" presStyleCnt="0"/>
      <dgm:spPr/>
    </dgm:pt>
    <dgm:pt modelId="{4CF5A274-084F-4293-87E0-9CAB43D49FAC}" type="pres">
      <dgm:prSet presAssocID="{1E3BEFCB-7044-4DE2-8A43-D1B9EBDD81B6}" presName="textNode" presStyleLbl="node1" presStyleIdx="1" presStyleCnt="4">
        <dgm:presLayoutVars>
          <dgm:bulletEnabled val="1"/>
        </dgm:presLayoutVars>
      </dgm:prSet>
      <dgm:spPr/>
      <dgm:t>
        <a:bodyPr/>
        <a:lstStyle/>
        <a:p>
          <a:endParaRPr lang="nl-NL"/>
        </a:p>
      </dgm:t>
    </dgm:pt>
    <dgm:pt modelId="{3A8CE03D-8EA4-40D8-968E-B6798741C22A}" type="pres">
      <dgm:prSet presAssocID="{0ABC02E2-3F3C-4E24-916A-658EE3794B0A}" presName="sibTrans" presStyleCnt="0"/>
      <dgm:spPr/>
    </dgm:pt>
    <dgm:pt modelId="{6ABA4F18-AF5B-4C1C-8847-18725E191C63}" type="pres">
      <dgm:prSet presAssocID="{56A5FF10-3B5E-4512-9EC2-C32F4302E474}" presName="textNode" presStyleLbl="node1" presStyleIdx="2" presStyleCnt="4">
        <dgm:presLayoutVars>
          <dgm:bulletEnabled val="1"/>
        </dgm:presLayoutVars>
      </dgm:prSet>
      <dgm:spPr/>
      <dgm:t>
        <a:bodyPr/>
        <a:lstStyle/>
        <a:p>
          <a:endParaRPr lang="nl-NL"/>
        </a:p>
      </dgm:t>
    </dgm:pt>
    <dgm:pt modelId="{9B7D1E89-EA70-419E-A7CE-8E25C90B5152}" type="pres">
      <dgm:prSet presAssocID="{3AB7FE6C-687B-4FE1-975E-F73552774D8E}" presName="sibTrans" presStyleCnt="0"/>
      <dgm:spPr/>
    </dgm:pt>
    <dgm:pt modelId="{5F837681-F34A-4CAF-889A-DFE75EFA3C01}" type="pres">
      <dgm:prSet presAssocID="{8DB015C1-FA73-426F-ADF9-9719F3E9E1B7}" presName="textNode" presStyleLbl="node1" presStyleIdx="3" presStyleCnt="4">
        <dgm:presLayoutVars>
          <dgm:bulletEnabled val="1"/>
        </dgm:presLayoutVars>
      </dgm:prSet>
      <dgm:spPr/>
      <dgm:t>
        <a:bodyPr/>
        <a:lstStyle/>
        <a:p>
          <a:endParaRPr lang="nl-NL"/>
        </a:p>
      </dgm:t>
    </dgm:pt>
  </dgm:ptLst>
  <dgm:cxnLst>
    <dgm:cxn modelId="{D94D7572-0925-47B0-BFE0-B21D3592134D}" type="presOf" srcId="{56A5FF10-3B5E-4512-9EC2-C32F4302E474}" destId="{6ABA4F18-AF5B-4C1C-8847-18725E191C63}" srcOrd="0" destOrd="0" presId="urn:microsoft.com/office/officeart/2005/8/layout/hProcess9"/>
    <dgm:cxn modelId="{50207C81-C04E-481B-95D1-54BDCBC75C20}" srcId="{46CE96A1-0006-4877-8477-66ADA29AE947}" destId="{1E3BEFCB-7044-4DE2-8A43-D1B9EBDD81B6}" srcOrd="1" destOrd="0" parTransId="{2E56EB92-CFB2-41D4-92BD-562508CFC886}" sibTransId="{0ABC02E2-3F3C-4E24-916A-658EE3794B0A}"/>
    <dgm:cxn modelId="{12771EB0-F855-44E2-8A8A-34FED31AAD93}" srcId="{46CE96A1-0006-4877-8477-66ADA29AE947}" destId="{8DB015C1-FA73-426F-ADF9-9719F3E9E1B7}" srcOrd="3" destOrd="0" parTransId="{6B8D2F11-0F61-4A94-AEFB-F335C20FDC6B}" sibTransId="{27DEFC9F-FBF0-459C-B169-F4306A3693CC}"/>
    <dgm:cxn modelId="{C31915C1-AB0C-4B6D-88BF-33CAB4C1320F}" type="presOf" srcId="{46CE96A1-0006-4877-8477-66ADA29AE947}" destId="{231EC10A-4F19-4797-BDDA-07597084E212}" srcOrd="0" destOrd="0" presId="urn:microsoft.com/office/officeart/2005/8/layout/hProcess9"/>
    <dgm:cxn modelId="{51E1A6C4-E762-4507-A933-201DFADD69EE}" type="presOf" srcId="{8DB015C1-FA73-426F-ADF9-9719F3E9E1B7}" destId="{5F837681-F34A-4CAF-889A-DFE75EFA3C01}" srcOrd="0" destOrd="0" presId="urn:microsoft.com/office/officeart/2005/8/layout/hProcess9"/>
    <dgm:cxn modelId="{69A9F0CC-CAFF-483C-88DE-FD5830547123}" srcId="{46CE96A1-0006-4877-8477-66ADA29AE947}" destId="{56A5FF10-3B5E-4512-9EC2-C32F4302E474}" srcOrd="2" destOrd="0" parTransId="{A61FDE02-84DA-47ED-B722-675922DBCF43}" sibTransId="{3AB7FE6C-687B-4FE1-975E-F73552774D8E}"/>
    <dgm:cxn modelId="{C7974482-2540-4A9B-9DD2-553E04A7C5C8}" srcId="{46CE96A1-0006-4877-8477-66ADA29AE947}" destId="{4BD861D5-04DD-4967-9B62-44D03D8FC06F}" srcOrd="0" destOrd="0" parTransId="{097ED200-3BD7-47E4-9150-90BDE6A86C84}" sibTransId="{34FEB9C2-4C2F-4BA8-B0FD-039186F94FBE}"/>
    <dgm:cxn modelId="{2477BA8A-96FB-4275-BAF5-05137D37AE52}" type="presOf" srcId="{4BD861D5-04DD-4967-9B62-44D03D8FC06F}" destId="{B04E266A-2ECB-4FC1-932B-2625AA4EAEDB}" srcOrd="0" destOrd="0" presId="urn:microsoft.com/office/officeart/2005/8/layout/hProcess9"/>
    <dgm:cxn modelId="{DD2783EE-26F8-4A57-BCC5-F0DA155AA31F}" type="presOf" srcId="{1E3BEFCB-7044-4DE2-8A43-D1B9EBDD81B6}" destId="{4CF5A274-084F-4293-87E0-9CAB43D49FAC}" srcOrd="0" destOrd="0" presId="urn:microsoft.com/office/officeart/2005/8/layout/hProcess9"/>
    <dgm:cxn modelId="{9AB75148-9207-43F8-81BC-A1A5C2662FC8}" type="presParOf" srcId="{231EC10A-4F19-4797-BDDA-07597084E212}" destId="{61299B13-F1A9-4E76-AFD8-3DB7D7E6EE8C}" srcOrd="0" destOrd="0" presId="urn:microsoft.com/office/officeart/2005/8/layout/hProcess9"/>
    <dgm:cxn modelId="{9EB19696-A9DC-4965-84D7-5252AE8FC588}" type="presParOf" srcId="{231EC10A-4F19-4797-BDDA-07597084E212}" destId="{C17CB1D9-5209-441A-9A9A-998B2E9FC55D}" srcOrd="1" destOrd="0" presId="urn:microsoft.com/office/officeart/2005/8/layout/hProcess9"/>
    <dgm:cxn modelId="{FEE57E1E-0238-42E9-9A57-7164F6C298DF}" type="presParOf" srcId="{C17CB1D9-5209-441A-9A9A-998B2E9FC55D}" destId="{B04E266A-2ECB-4FC1-932B-2625AA4EAEDB}" srcOrd="0" destOrd="0" presId="urn:microsoft.com/office/officeart/2005/8/layout/hProcess9"/>
    <dgm:cxn modelId="{F5D02389-5FA9-4CEA-814F-57B15057AB2F}" type="presParOf" srcId="{C17CB1D9-5209-441A-9A9A-998B2E9FC55D}" destId="{0DAF4EF4-C71A-4EA0-B0AA-0E8D42FE7024}" srcOrd="1" destOrd="0" presId="urn:microsoft.com/office/officeart/2005/8/layout/hProcess9"/>
    <dgm:cxn modelId="{625AB751-2D2A-4199-9CD0-DFA16A6BF96F}" type="presParOf" srcId="{C17CB1D9-5209-441A-9A9A-998B2E9FC55D}" destId="{4CF5A274-084F-4293-87E0-9CAB43D49FAC}" srcOrd="2" destOrd="0" presId="urn:microsoft.com/office/officeart/2005/8/layout/hProcess9"/>
    <dgm:cxn modelId="{6BDCAC60-59B3-43F2-8825-8FE460A341F6}" type="presParOf" srcId="{C17CB1D9-5209-441A-9A9A-998B2E9FC55D}" destId="{3A8CE03D-8EA4-40D8-968E-B6798741C22A}" srcOrd="3" destOrd="0" presId="urn:microsoft.com/office/officeart/2005/8/layout/hProcess9"/>
    <dgm:cxn modelId="{00D7B818-5762-45D4-825B-5122247FC375}" type="presParOf" srcId="{C17CB1D9-5209-441A-9A9A-998B2E9FC55D}" destId="{6ABA4F18-AF5B-4C1C-8847-18725E191C63}" srcOrd="4" destOrd="0" presId="urn:microsoft.com/office/officeart/2005/8/layout/hProcess9"/>
    <dgm:cxn modelId="{A0C4B36D-6C61-43C9-AAE6-2D96228EBE26}" type="presParOf" srcId="{C17CB1D9-5209-441A-9A9A-998B2E9FC55D}" destId="{9B7D1E89-EA70-419E-A7CE-8E25C90B5152}" srcOrd="5" destOrd="0" presId="urn:microsoft.com/office/officeart/2005/8/layout/hProcess9"/>
    <dgm:cxn modelId="{C192EB28-4FA3-4366-B99D-2EE96BC58373}" type="presParOf" srcId="{C17CB1D9-5209-441A-9A9A-998B2E9FC55D}" destId="{5F837681-F34A-4CAF-889A-DFE75EFA3C01}" srcOrd="6" destOrd="0" presId="urn:microsoft.com/office/officeart/2005/8/layout/hProcess9"/>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6C55F9-EFFC-4AD9-AC84-4ECE166E3B5B}" type="doc">
      <dgm:prSet loTypeId="urn:microsoft.com/office/officeart/2005/8/layout/chevron1" loCatId="process" qsTypeId="urn:microsoft.com/office/officeart/2005/8/quickstyle/simple1" qsCatId="simple" csTypeId="urn:microsoft.com/office/officeart/2005/8/colors/accent1_2" csCatId="accent1" phldr="1"/>
      <dgm:spPr/>
    </dgm:pt>
    <dgm:pt modelId="{2F723BEF-D9BB-4C67-9D40-557F7B5C3577}">
      <dgm:prSet phldrT="[Tekst]" custT="1">
        <dgm:style>
          <a:lnRef idx="1">
            <a:schemeClr val="accent1"/>
          </a:lnRef>
          <a:fillRef idx="2">
            <a:schemeClr val="accent1"/>
          </a:fillRef>
          <a:effectRef idx="1">
            <a:schemeClr val="accent1"/>
          </a:effectRef>
          <a:fontRef idx="minor">
            <a:schemeClr val="dk1"/>
          </a:fontRef>
        </dgm:style>
      </dgm:prSet>
      <dgm:spPr/>
      <dgm:t>
        <a:bodyPr/>
        <a:lstStyle/>
        <a:p>
          <a:r>
            <a:rPr lang="fr-BE" sz="2000" b="1" dirty="0" err="1" smtClean="0">
              <a:latin typeface="+mj-lt"/>
            </a:rPr>
            <a:t>Voorbereiding</a:t>
          </a:r>
          <a:endParaRPr lang="nl-NL" sz="2000" b="1" dirty="0">
            <a:latin typeface="+mj-lt"/>
          </a:endParaRPr>
        </a:p>
      </dgm:t>
    </dgm:pt>
    <dgm:pt modelId="{537F5A04-DB9F-4C7D-83A2-8C1D7866941A}" type="parTrans" cxnId="{41017479-54D9-4CCD-A526-7A5339C59F9D}">
      <dgm:prSet/>
      <dgm:spPr/>
      <dgm:t>
        <a:bodyPr/>
        <a:lstStyle/>
        <a:p>
          <a:endParaRPr lang="nl-NL"/>
        </a:p>
      </dgm:t>
    </dgm:pt>
    <dgm:pt modelId="{203CBBE3-0C2A-412F-A1F0-B1EDEE5B1A8D}" type="sibTrans" cxnId="{41017479-54D9-4CCD-A526-7A5339C59F9D}">
      <dgm:prSet/>
      <dgm:spPr/>
      <dgm:t>
        <a:bodyPr/>
        <a:lstStyle/>
        <a:p>
          <a:endParaRPr lang="nl-NL"/>
        </a:p>
      </dgm:t>
    </dgm:pt>
    <dgm:pt modelId="{A92DCB98-EE09-462A-9A24-C67F85D12085}">
      <dgm:prSet phldrT="[Tekst]" custT="1">
        <dgm:style>
          <a:lnRef idx="1">
            <a:schemeClr val="accent4"/>
          </a:lnRef>
          <a:fillRef idx="2">
            <a:schemeClr val="accent4"/>
          </a:fillRef>
          <a:effectRef idx="1">
            <a:schemeClr val="accent4"/>
          </a:effectRef>
          <a:fontRef idx="minor">
            <a:schemeClr val="dk1"/>
          </a:fontRef>
        </dgm:style>
      </dgm:prSet>
      <dgm:spPr/>
      <dgm:t>
        <a:bodyPr/>
        <a:lstStyle/>
        <a:p>
          <a:r>
            <a:rPr lang="fr-BE" sz="2000" b="1" dirty="0" err="1" smtClean="0">
              <a:latin typeface="+mj-lt"/>
            </a:rPr>
            <a:t>Conceptua</a:t>
          </a:r>
          <a:r>
            <a:rPr lang="fr-BE" sz="2000" b="1" dirty="0" smtClean="0">
              <a:latin typeface="+mj-lt"/>
            </a:rPr>
            <a:t>-</a:t>
          </a:r>
          <a:r>
            <a:rPr lang="fr-BE" sz="2000" b="1" dirty="0" err="1" smtClean="0">
              <a:latin typeface="+mj-lt"/>
            </a:rPr>
            <a:t>lisatie</a:t>
          </a:r>
          <a:endParaRPr lang="nl-NL" sz="2000" b="1" dirty="0">
            <a:latin typeface="+mj-lt"/>
          </a:endParaRPr>
        </a:p>
      </dgm:t>
    </dgm:pt>
    <dgm:pt modelId="{089D0046-55A8-4AD6-99EC-ACA8933388BA}" type="parTrans" cxnId="{ECACA406-36B2-4F6A-A197-91FDDD1D5D9D}">
      <dgm:prSet/>
      <dgm:spPr/>
      <dgm:t>
        <a:bodyPr/>
        <a:lstStyle/>
        <a:p>
          <a:endParaRPr lang="nl-NL"/>
        </a:p>
      </dgm:t>
    </dgm:pt>
    <dgm:pt modelId="{5F0AED67-3579-4A65-AFB8-E72BDC42534E}" type="sibTrans" cxnId="{ECACA406-36B2-4F6A-A197-91FDDD1D5D9D}">
      <dgm:prSet/>
      <dgm:spPr/>
      <dgm:t>
        <a:bodyPr/>
        <a:lstStyle/>
        <a:p>
          <a:endParaRPr lang="nl-NL"/>
        </a:p>
      </dgm:t>
    </dgm:pt>
    <dgm:pt modelId="{9E5888A0-A177-456E-8A66-365EB2C30BD0}">
      <dgm:prSet phldrT="[Tekst]">
        <dgm:style>
          <a:lnRef idx="1">
            <a:schemeClr val="accent6"/>
          </a:lnRef>
          <a:fillRef idx="2">
            <a:schemeClr val="accent6"/>
          </a:fillRef>
          <a:effectRef idx="1">
            <a:schemeClr val="accent6"/>
          </a:effectRef>
          <a:fontRef idx="minor">
            <a:schemeClr val="dk1"/>
          </a:fontRef>
        </dgm:style>
      </dgm:prSet>
      <dgm:spPr/>
      <dgm:t>
        <a:bodyPr/>
        <a:lstStyle/>
        <a:p>
          <a:r>
            <a:rPr lang="fr-BE" b="1" dirty="0" err="1" smtClean="0">
              <a:latin typeface="+mj-lt"/>
            </a:rPr>
            <a:t>Uitvoering</a:t>
          </a:r>
          <a:endParaRPr lang="nl-NL" b="1" dirty="0">
            <a:latin typeface="+mj-lt"/>
          </a:endParaRPr>
        </a:p>
      </dgm:t>
    </dgm:pt>
    <dgm:pt modelId="{5C6963C1-C729-49F8-BAE5-C8EAD4DA8E79}" type="parTrans" cxnId="{B200CEE9-481F-4F6C-AC40-61E2CD9433BA}">
      <dgm:prSet/>
      <dgm:spPr/>
      <dgm:t>
        <a:bodyPr/>
        <a:lstStyle/>
        <a:p>
          <a:endParaRPr lang="nl-NL"/>
        </a:p>
      </dgm:t>
    </dgm:pt>
    <dgm:pt modelId="{55CAF5F8-CD02-4183-9C09-6203449BF275}" type="sibTrans" cxnId="{B200CEE9-481F-4F6C-AC40-61E2CD9433BA}">
      <dgm:prSet/>
      <dgm:spPr/>
      <dgm:t>
        <a:bodyPr/>
        <a:lstStyle/>
        <a:p>
          <a:endParaRPr lang="nl-NL"/>
        </a:p>
      </dgm:t>
    </dgm:pt>
    <dgm:pt modelId="{BEEBD04E-95AD-48ED-888A-19D33E94AA47}">
      <dgm:prSet>
        <dgm:style>
          <a:lnRef idx="1">
            <a:schemeClr val="accent2"/>
          </a:lnRef>
          <a:fillRef idx="2">
            <a:schemeClr val="accent2"/>
          </a:fillRef>
          <a:effectRef idx="1">
            <a:schemeClr val="accent2"/>
          </a:effectRef>
          <a:fontRef idx="minor">
            <a:schemeClr val="dk1"/>
          </a:fontRef>
        </dgm:style>
      </dgm:prSet>
      <dgm:spPr/>
      <dgm:t>
        <a:bodyPr/>
        <a:lstStyle/>
        <a:p>
          <a:r>
            <a:rPr lang="fr-BE" b="1" dirty="0" err="1" smtClean="0">
              <a:latin typeface="+mj-lt"/>
            </a:rPr>
            <a:t>Uitbreiding</a:t>
          </a:r>
          <a:endParaRPr lang="nl-NL" b="1" dirty="0">
            <a:latin typeface="+mj-lt"/>
          </a:endParaRPr>
        </a:p>
      </dgm:t>
    </dgm:pt>
    <dgm:pt modelId="{F2E46C11-A417-43C5-A7B7-5AB6BD3B425B}" type="parTrans" cxnId="{6C24C28E-1E6A-4B81-8B67-F73C14235BF0}">
      <dgm:prSet/>
      <dgm:spPr/>
      <dgm:t>
        <a:bodyPr/>
        <a:lstStyle/>
        <a:p>
          <a:endParaRPr lang="nl-NL"/>
        </a:p>
      </dgm:t>
    </dgm:pt>
    <dgm:pt modelId="{F1712A35-0176-47A6-B4DF-EE418FD07CAA}" type="sibTrans" cxnId="{6C24C28E-1E6A-4B81-8B67-F73C14235BF0}">
      <dgm:prSet/>
      <dgm:spPr/>
      <dgm:t>
        <a:bodyPr/>
        <a:lstStyle/>
        <a:p>
          <a:endParaRPr lang="nl-NL"/>
        </a:p>
      </dgm:t>
    </dgm:pt>
    <dgm:pt modelId="{783D7C6D-C58B-40CB-9493-12ACDB387AF2}" type="pres">
      <dgm:prSet presAssocID="{F36C55F9-EFFC-4AD9-AC84-4ECE166E3B5B}" presName="Name0" presStyleCnt="0">
        <dgm:presLayoutVars>
          <dgm:dir/>
          <dgm:animLvl val="lvl"/>
          <dgm:resizeHandles val="exact"/>
        </dgm:presLayoutVars>
      </dgm:prSet>
      <dgm:spPr/>
    </dgm:pt>
    <dgm:pt modelId="{BDF86E2A-7B89-4342-8EED-135655A41456}" type="pres">
      <dgm:prSet presAssocID="{2F723BEF-D9BB-4C67-9D40-557F7B5C3577}" presName="parTxOnly" presStyleLbl="node1" presStyleIdx="0" presStyleCnt="4" custScaleX="115611" custLinFactNeighborX="-15047" custLinFactNeighborY="-16927">
        <dgm:presLayoutVars>
          <dgm:chMax val="0"/>
          <dgm:chPref val="0"/>
          <dgm:bulletEnabled val="1"/>
        </dgm:presLayoutVars>
      </dgm:prSet>
      <dgm:spPr/>
      <dgm:t>
        <a:bodyPr/>
        <a:lstStyle/>
        <a:p>
          <a:endParaRPr lang="nl-NL"/>
        </a:p>
      </dgm:t>
    </dgm:pt>
    <dgm:pt modelId="{37E52C13-9039-4B6F-8C5C-3D3DB50617D6}" type="pres">
      <dgm:prSet presAssocID="{203CBBE3-0C2A-412F-A1F0-B1EDEE5B1A8D}" presName="parTxOnlySpace" presStyleCnt="0"/>
      <dgm:spPr/>
    </dgm:pt>
    <dgm:pt modelId="{8DCD6592-662F-482A-B4FA-1AC13844FFD7}" type="pres">
      <dgm:prSet presAssocID="{A92DCB98-EE09-462A-9A24-C67F85D12085}" presName="parTxOnly" presStyleLbl="node1" presStyleIdx="1" presStyleCnt="4" custLinFactNeighborY="-16927">
        <dgm:presLayoutVars>
          <dgm:chMax val="0"/>
          <dgm:chPref val="0"/>
          <dgm:bulletEnabled val="1"/>
        </dgm:presLayoutVars>
      </dgm:prSet>
      <dgm:spPr/>
      <dgm:t>
        <a:bodyPr/>
        <a:lstStyle/>
        <a:p>
          <a:endParaRPr lang="nl-NL"/>
        </a:p>
      </dgm:t>
    </dgm:pt>
    <dgm:pt modelId="{4FC143B3-63A6-403B-860C-35B9C78959D6}" type="pres">
      <dgm:prSet presAssocID="{5F0AED67-3579-4A65-AFB8-E72BDC42534E}" presName="parTxOnlySpace" presStyleCnt="0"/>
      <dgm:spPr/>
    </dgm:pt>
    <dgm:pt modelId="{E1B40D35-2D7A-4760-A5AB-8F5E4E16BDBE}" type="pres">
      <dgm:prSet presAssocID="{9E5888A0-A177-456E-8A66-365EB2C30BD0}" presName="parTxOnly" presStyleLbl="node1" presStyleIdx="2" presStyleCnt="4" custLinFactNeighborX="-7523" custLinFactNeighborY="-16927">
        <dgm:presLayoutVars>
          <dgm:chMax val="0"/>
          <dgm:chPref val="0"/>
          <dgm:bulletEnabled val="1"/>
        </dgm:presLayoutVars>
      </dgm:prSet>
      <dgm:spPr/>
      <dgm:t>
        <a:bodyPr/>
        <a:lstStyle/>
        <a:p>
          <a:endParaRPr lang="nl-NL"/>
        </a:p>
      </dgm:t>
    </dgm:pt>
    <dgm:pt modelId="{ACEC7F0A-1F57-45C5-8C84-D28B98822F7A}" type="pres">
      <dgm:prSet presAssocID="{55CAF5F8-CD02-4183-9C09-6203449BF275}" presName="parTxOnlySpace" presStyleCnt="0"/>
      <dgm:spPr/>
    </dgm:pt>
    <dgm:pt modelId="{1FAA50A1-4E99-43EA-AE1B-8A5A067D278D}" type="pres">
      <dgm:prSet presAssocID="{BEEBD04E-95AD-48ED-888A-19D33E94AA47}" presName="parTxOnly" presStyleLbl="node1" presStyleIdx="3" presStyleCnt="4" custLinFactNeighborX="-15047" custLinFactNeighborY="-16927">
        <dgm:presLayoutVars>
          <dgm:chMax val="0"/>
          <dgm:chPref val="0"/>
          <dgm:bulletEnabled val="1"/>
        </dgm:presLayoutVars>
      </dgm:prSet>
      <dgm:spPr/>
      <dgm:t>
        <a:bodyPr/>
        <a:lstStyle/>
        <a:p>
          <a:endParaRPr lang="nl-NL"/>
        </a:p>
      </dgm:t>
    </dgm:pt>
  </dgm:ptLst>
  <dgm:cxnLst>
    <dgm:cxn modelId="{EB33C7B6-9BBE-4E72-A290-1707B142A1C8}" type="presOf" srcId="{2F723BEF-D9BB-4C67-9D40-557F7B5C3577}" destId="{BDF86E2A-7B89-4342-8EED-135655A41456}" srcOrd="0" destOrd="0" presId="urn:microsoft.com/office/officeart/2005/8/layout/chevron1"/>
    <dgm:cxn modelId="{9ABCC2EC-1BC9-43EB-BF06-CB5B1F343BCD}" type="presOf" srcId="{BEEBD04E-95AD-48ED-888A-19D33E94AA47}" destId="{1FAA50A1-4E99-43EA-AE1B-8A5A067D278D}" srcOrd="0" destOrd="0" presId="urn:microsoft.com/office/officeart/2005/8/layout/chevron1"/>
    <dgm:cxn modelId="{41017479-54D9-4CCD-A526-7A5339C59F9D}" srcId="{F36C55F9-EFFC-4AD9-AC84-4ECE166E3B5B}" destId="{2F723BEF-D9BB-4C67-9D40-557F7B5C3577}" srcOrd="0" destOrd="0" parTransId="{537F5A04-DB9F-4C7D-83A2-8C1D7866941A}" sibTransId="{203CBBE3-0C2A-412F-A1F0-B1EDEE5B1A8D}"/>
    <dgm:cxn modelId="{6C24C28E-1E6A-4B81-8B67-F73C14235BF0}" srcId="{F36C55F9-EFFC-4AD9-AC84-4ECE166E3B5B}" destId="{BEEBD04E-95AD-48ED-888A-19D33E94AA47}" srcOrd="3" destOrd="0" parTransId="{F2E46C11-A417-43C5-A7B7-5AB6BD3B425B}" sibTransId="{F1712A35-0176-47A6-B4DF-EE418FD07CAA}"/>
    <dgm:cxn modelId="{1E5D9947-FDA6-461B-9CAD-91C62B8B6C2D}" type="presOf" srcId="{A92DCB98-EE09-462A-9A24-C67F85D12085}" destId="{8DCD6592-662F-482A-B4FA-1AC13844FFD7}" srcOrd="0" destOrd="0" presId="urn:microsoft.com/office/officeart/2005/8/layout/chevron1"/>
    <dgm:cxn modelId="{ECACA406-36B2-4F6A-A197-91FDDD1D5D9D}" srcId="{F36C55F9-EFFC-4AD9-AC84-4ECE166E3B5B}" destId="{A92DCB98-EE09-462A-9A24-C67F85D12085}" srcOrd="1" destOrd="0" parTransId="{089D0046-55A8-4AD6-99EC-ACA8933388BA}" sibTransId="{5F0AED67-3579-4A65-AFB8-E72BDC42534E}"/>
    <dgm:cxn modelId="{B200CEE9-481F-4F6C-AC40-61E2CD9433BA}" srcId="{F36C55F9-EFFC-4AD9-AC84-4ECE166E3B5B}" destId="{9E5888A0-A177-456E-8A66-365EB2C30BD0}" srcOrd="2" destOrd="0" parTransId="{5C6963C1-C729-49F8-BAE5-C8EAD4DA8E79}" sibTransId="{55CAF5F8-CD02-4183-9C09-6203449BF275}"/>
    <dgm:cxn modelId="{9F0C7197-5401-4D71-8235-092D31579B6B}" type="presOf" srcId="{F36C55F9-EFFC-4AD9-AC84-4ECE166E3B5B}" destId="{783D7C6D-C58B-40CB-9493-12ACDB387AF2}" srcOrd="0" destOrd="0" presId="urn:microsoft.com/office/officeart/2005/8/layout/chevron1"/>
    <dgm:cxn modelId="{392162D6-5113-449E-BA5E-5875AE52DD01}" type="presOf" srcId="{9E5888A0-A177-456E-8A66-365EB2C30BD0}" destId="{E1B40D35-2D7A-4760-A5AB-8F5E4E16BDBE}" srcOrd="0" destOrd="0" presId="urn:microsoft.com/office/officeart/2005/8/layout/chevron1"/>
    <dgm:cxn modelId="{2DE13387-6C51-4E4A-97FC-B282EAA372DC}" type="presParOf" srcId="{783D7C6D-C58B-40CB-9493-12ACDB387AF2}" destId="{BDF86E2A-7B89-4342-8EED-135655A41456}" srcOrd="0" destOrd="0" presId="urn:microsoft.com/office/officeart/2005/8/layout/chevron1"/>
    <dgm:cxn modelId="{0BCF24B2-66BA-4D97-AD10-92706B644548}" type="presParOf" srcId="{783D7C6D-C58B-40CB-9493-12ACDB387AF2}" destId="{37E52C13-9039-4B6F-8C5C-3D3DB50617D6}" srcOrd="1" destOrd="0" presId="urn:microsoft.com/office/officeart/2005/8/layout/chevron1"/>
    <dgm:cxn modelId="{7E4E5D42-D319-4947-9945-6F7228B1FBA7}" type="presParOf" srcId="{783D7C6D-C58B-40CB-9493-12ACDB387AF2}" destId="{8DCD6592-662F-482A-B4FA-1AC13844FFD7}" srcOrd="2" destOrd="0" presId="urn:microsoft.com/office/officeart/2005/8/layout/chevron1"/>
    <dgm:cxn modelId="{384CC82D-2781-474F-9154-A8F18B5312A4}" type="presParOf" srcId="{783D7C6D-C58B-40CB-9493-12ACDB387AF2}" destId="{4FC143B3-63A6-403B-860C-35B9C78959D6}" srcOrd="3" destOrd="0" presId="urn:microsoft.com/office/officeart/2005/8/layout/chevron1"/>
    <dgm:cxn modelId="{0B28BF81-DCD9-4263-832A-ECBBE77277F8}" type="presParOf" srcId="{783D7C6D-C58B-40CB-9493-12ACDB387AF2}" destId="{E1B40D35-2D7A-4760-A5AB-8F5E4E16BDBE}" srcOrd="4" destOrd="0" presId="urn:microsoft.com/office/officeart/2005/8/layout/chevron1"/>
    <dgm:cxn modelId="{E8EFAD2E-EFE6-4BBF-A3AC-7132595CCBF3}" type="presParOf" srcId="{783D7C6D-C58B-40CB-9493-12ACDB387AF2}" destId="{ACEC7F0A-1F57-45C5-8C84-D28B98822F7A}" srcOrd="5" destOrd="0" presId="urn:microsoft.com/office/officeart/2005/8/layout/chevron1"/>
    <dgm:cxn modelId="{C9601A0C-64C8-4E74-B3CE-1B5E5828027D}" type="presParOf" srcId="{783D7C6D-C58B-40CB-9493-12ACDB387AF2}" destId="{1FAA50A1-4E99-43EA-AE1B-8A5A067D278D}"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299B13-F1A9-4E76-AFD8-3DB7D7E6EE8C}">
      <dsp:nvSpPr>
        <dsp:cNvPr id="0" name=""/>
        <dsp:cNvSpPr/>
      </dsp:nvSpPr>
      <dsp:spPr>
        <a:xfrm>
          <a:off x="496066" y="0"/>
          <a:ext cx="5929177" cy="32004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4E266A-2ECB-4FC1-932B-2625AA4EAEDB}">
      <dsp:nvSpPr>
        <dsp:cNvPr id="0" name=""/>
        <dsp:cNvSpPr/>
      </dsp:nvSpPr>
      <dsp:spPr>
        <a:xfrm>
          <a:off x="3491" y="960120"/>
          <a:ext cx="1679161" cy="1280160"/>
        </a:xfrm>
        <a:prstGeom prst="roundRect">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fr-BE" sz="1900" b="1" kern="1200" dirty="0" smtClean="0"/>
            <a:t>EU </a:t>
          </a:r>
          <a:r>
            <a:rPr lang="fr-BE" sz="1900" b="1" kern="1200" dirty="0" err="1" smtClean="0"/>
            <a:t>Conference</a:t>
          </a:r>
          <a:r>
            <a:rPr lang="fr-BE" sz="1900" b="1" kern="1200" dirty="0" smtClean="0"/>
            <a:t> (2010)</a:t>
          </a:r>
          <a:endParaRPr lang="nl-NL" sz="1900" b="1" kern="1200" dirty="0"/>
        </a:p>
      </dsp:txBody>
      <dsp:txXfrm>
        <a:off x="65983" y="1022612"/>
        <a:ext cx="1554177" cy="1155176"/>
      </dsp:txXfrm>
    </dsp:sp>
    <dsp:sp modelId="{4CF5A274-084F-4293-87E0-9CAB43D49FAC}">
      <dsp:nvSpPr>
        <dsp:cNvPr id="0" name=""/>
        <dsp:cNvSpPr/>
      </dsp:nvSpPr>
      <dsp:spPr>
        <a:xfrm>
          <a:off x="1766610" y="960120"/>
          <a:ext cx="1679161" cy="1280160"/>
        </a:xfrm>
        <a:prstGeom prst="roundRect">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fr-BE" sz="1900" b="1" kern="1200" dirty="0" smtClean="0"/>
            <a:t>KCE Position </a:t>
          </a:r>
          <a:r>
            <a:rPr lang="fr-BE" sz="1900" b="1" kern="1200" dirty="0" err="1" smtClean="0"/>
            <a:t>Paper</a:t>
          </a:r>
          <a:r>
            <a:rPr lang="fr-BE" sz="1900" b="1" kern="1200" dirty="0" smtClean="0"/>
            <a:t> (2012)</a:t>
          </a:r>
          <a:endParaRPr lang="nl-NL" sz="1900" b="1" kern="1200" dirty="0"/>
        </a:p>
      </dsp:txBody>
      <dsp:txXfrm>
        <a:off x="1829102" y="1022612"/>
        <a:ext cx="1554177" cy="1155176"/>
      </dsp:txXfrm>
    </dsp:sp>
    <dsp:sp modelId="{6ABA4F18-AF5B-4C1C-8847-18725E191C63}">
      <dsp:nvSpPr>
        <dsp:cNvPr id="0" name=""/>
        <dsp:cNvSpPr/>
      </dsp:nvSpPr>
      <dsp:spPr>
        <a:xfrm>
          <a:off x="3529730" y="960120"/>
          <a:ext cx="1679161" cy="1280160"/>
        </a:xfrm>
        <a:prstGeom prst="roundRect">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fr-BE" sz="1900" b="1" kern="1200" dirty="0" err="1" smtClean="0"/>
            <a:t>Oriëntatienota</a:t>
          </a:r>
          <a:r>
            <a:rPr lang="fr-BE" sz="1900" b="1" kern="1200" dirty="0" smtClean="0"/>
            <a:t> (2013)</a:t>
          </a:r>
          <a:endParaRPr lang="nl-NL" sz="1900" b="1" kern="1200" dirty="0"/>
        </a:p>
      </dsp:txBody>
      <dsp:txXfrm>
        <a:off x="3592222" y="1022612"/>
        <a:ext cx="1554177" cy="1155176"/>
      </dsp:txXfrm>
    </dsp:sp>
    <dsp:sp modelId="{5F837681-F34A-4CAF-889A-DFE75EFA3C01}">
      <dsp:nvSpPr>
        <dsp:cNvPr id="0" name=""/>
        <dsp:cNvSpPr/>
      </dsp:nvSpPr>
      <dsp:spPr>
        <a:xfrm>
          <a:off x="5292850" y="960120"/>
          <a:ext cx="1679161" cy="1280160"/>
        </a:xfrm>
        <a:prstGeom prst="round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fr-BE" sz="1900" b="1" kern="1200" dirty="0" smtClean="0"/>
            <a:t>Gem. Plan Geïntegreerde </a:t>
          </a:r>
          <a:r>
            <a:rPr lang="fr-BE" sz="1900" b="1" kern="1200" dirty="0" err="1" smtClean="0"/>
            <a:t>Zorg</a:t>
          </a:r>
          <a:r>
            <a:rPr lang="fr-BE" sz="1900" b="1" kern="1200" dirty="0" smtClean="0"/>
            <a:t> (2015</a:t>
          </a:r>
          <a:r>
            <a:rPr lang="fr-BE" sz="1900" kern="1200" dirty="0" smtClean="0"/>
            <a:t>)</a:t>
          </a:r>
          <a:endParaRPr lang="nl-NL" sz="1900" kern="1200" dirty="0"/>
        </a:p>
      </dsp:txBody>
      <dsp:txXfrm>
        <a:off x="5355342" y="1022612"/>
        <a:ext cx="1554177" cy="11551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F156BA98-3948-4529-94F0-B7BC651B3B66}" type="datetimeFigureOut">
              <a:rPr lang="nl-NL" smtClean="0"/>
              <a:pPr/>
              <a:t>26-4-2016</a:t>
            </a:fld>
            <a:endParaRPr lang="nl-NL"/>
          </a:p>
        </p:txBody>
      </p:sp>
      <p:sp>
        <p:nvSpPr>
          <p:cNvPr id="4" name="Tijdelijke aanduiding voor voettekst 3"/>
          <p:cNvSpPr>
            <a:spLocks noGrp="1"/>
          </p:cNvSpPr>
          <p:nvPr>
            <p:ph type="ftr" sz="quarter" idx="2"/>
          </p:nvPr>
        </p:nvSpPr>
        <p:spPr>
          <a:xfrm>
            <a:off x="0" y="9428584"/>
            <a:ext cx="2945659" cy="498054"/>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50443" y="9428584"/>
            <a:ext cx="2945659" cy="498054"/>
          </a:xfrm>
          <a:prstGeom prst="rect">
            <a:avLst/>
          </a:prstGeom>
        </p:spPr>
        <p:txBody>
          <a:bodyPr vert="horz" lIns="91440" tIns="45720" rIns="91440" bIns="45720" rtlCol="0" anchor="b"/>
          <a:lstStyle>
            <a:lvl1pPr algn="r">
              <a:defRPr sz="1200"/>
            </a:lvl1pPr>
          </a:lstStyle>
          <a:p>
            <a:fld id="{B66FAB39-B728-4A18-A88D-D184BAFB42EB}" type="slidenum">
              <a:rPr lang="nl-NL" smtClean="0"/>
              <a:pPr/>
              <a:t>‹nr.›</a:t>
            </a:fld>
            <a:endParaRPr lang="nl-NL"/>
          </a:p>
        </p:txBody>
      </p:sp>
    </p:spTree>
    <p:extLst>
      <p:ext uri="{BB962C8B-B14F-4D97-AF65-F5344CB8AC3E}">
        <p14:creationId xmlns:p14="http://schemas.microsoft.com/office/powerpoint/2010/main" val="23919450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082DAB76-AA62-4C87-9C70-3746DFB4FB20}" type="datetimeFigureOut">
              <a:rPr lang="nl-NL" smtClean="0"/>
              <a:pPr/>
              <a:t>26-4-2016</a:t>
            </a:fld>
            <a:endParaRPr lang="nl-NL"/>
          </a:p>
        </p:txBody>
      </p:sp>
      <p:sp>
        <p:nvSpPr>
          <p:cNvPr id="4" name="Tijdelijke aanduiding voor dia-afbeelding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9428584"/>
            <a:ext cx="2945659" cy="498054"/>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428584"/>
            <a:ext cx="2945659" cy="498054"/>
          </a:xfrm>
          <a:prstGeom prst="rect">
            <a:avLst/>
          </a:prstGeom>
        </p:spPr>
        <p:txBody>
          <a:bodyPr vert="horz" lIns="91440" tIns="45720" rIns="91440" bIns="45720" rtlCol="0" anchor="b"/>
          <a:lstStyle>
            <a:lvl1pPr algn="r">
              <a:defRPr sz="1200"/>
            </a:lvl1pPr>
          </a:lstStyle>
          <a:p>
            <a:fld id="{35074C97-AE1D-412D-A282-C35FB4F2AB4A}" type="slidenum">
              <a:rPr lang="nl-NL" smtClean="0"/>
              <a:pPr/>
              <a:t>‹nr.›</a:t>
            </a:fld>
            <a:endParaRPr lang="nl-NL"/>
          </a:p>
        </p:txBody>
      </p:sp>
    </p:spTree>
    <p:extLst>
      <p:ext uri="{BB962C8B-B14F-4D97-AF65-F5344CB8AC3E}">
        <p14:creationId xmlns:p14="http://schemas.microsoft.com/office/powerpoint/2010/main" val="2771428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nl-NL" dirty="0" smtClean="0"/>
              <a:t>Over het ‘concept’ </a:t>
            </a:r>
            <a:r>
              <a:rPr lang="nl-NL" dirty="0" err="1" smtClean="0"/>
              <a:t>geintegre</a:t>
            </a:r>
            <a:r>
              <a:rPr lang="nl-NL" dirty="0" smtClean="0"/>
              <a:t> zorg/</a:t>
            </a:r>
            <a:r>
              <a:rPr lang="nl-NL" dirty="0" err="1" smtClean="0"/>
              <a:t>integrated</a:t>
            </a:r>
            <a:r>
              <a:rPr lang="nl-NL" dirty="0" smtClean="0"/>
              <a:t> care w al </a:t>
            </a:r>
            <a:r>
              <a:rPr lang="nl-NL" dirty="0" err="1" smtClean="0"/>
              <a:t>decenia</a:t>
            </a:r>
            <a:r>
              <a:rPr lang="nl-NL" dirty="0" smtClean="0"/>
              <a:t> beschreven in internationale </a:t>
            </a:r>
            <a:r>
              <a:rPr lang="nl-NL" dirty="0" err="1" smtClean="0"/>
              <a:t>lit</a:t>
            </a:r>
            <a:r>
              <a:rPr lang="nl-NL" dirty="0" smtClean="0"/>
              <a:t> en w dr WHO aanzien als DE strategie om de toekomstige uitdagingen in onze gezondheidzorg (zoals de toename aan chronisch zieken, en personen met complexe </a:t>
            </a:r>
            <a:r>
              <a:rPr lang="nl-NL" dirty="0" err="1" smtClean="0"/>
              <a:t>multimorbiditeit</a:t>
            </a:r>
            <a:r>
              <a:rPr lang="nl-NL" dirty="0" smtClean="0"/>
              <a:t>) aan te pakken.</a:t>
            </a:r>
          </a:p>
          <a:p>
            <a:endParaRPr lang="nl-NL" dirty="0" smtClean="0"/>
          </a:p>
          <a:p>
            <a:r>
              <a:rPr lang="nl-NL" dirty="0" err="1" smtClean="0"/>
              <a:t>Belgie</a:t>
            </a:r>
            <a:r>
              <a:rPr lang="nl-NL" dirty="0" smtClean="0"/>
              <a:t> is zich bewust van deze ontwikkelingen en is sinds 2010 op weg om een eigen Belgische visie te vormen</a:t>
            </a:r>
          </a:p>
          <a:p>
            <a:endParaRPr lang="nl-NL" dirty="0" smtClean="0"/>
          </a:p>
          <a:p>
            <a:r>
              <a:rPr lang="nl-NL" dirty="0" smtClean="0"/>
              <a:t>In deze presentatie willen we u informeren over de Belgische visie op </a:t>
            </a:r>
            <a:r>
              <a:rPr lang="nl-NL" dirty="0" err="1" smtClean="0"/>
              <a:t>geintegreerde</a:t>
            </a:r>
            <a:r>
              <a:rPr lang="nl-NL" dirty="0" smtClean="0"/>
              <a:t> zorg, om op die manier de neuzen in dezelfde richting te brengen en jullie te laten kennismaken hoe het idee van het lanceren van pilootprojecten tot stand is gekomen.</a:t>
            </a:r>
          </a:p>
          <a:p>
            <a:endParaRPr lang="fr-FR" dirty="0"/>
          </a:p>
        </p:txBody>
      </p:sp>
      <p:sp>
        <p:nvSpPr>
          <p:cNvPr id="4" name="Espace réservé du numéro de diapositive 3"/>
          <p:cNvSpPr>
            <a:spLocks noGrp="1"/>
          </p:cNvSpPr>
          <p:nvPr>
            <p:ph type="sldNum" sz="quarter" idx="10"/>
          </p:nvPr>
        </p:nvSpPr>
        <p:spPr/>
        <p:txBody>
          <a:bodyPr/>
          <a:lstStyle/>
          <a:p>
            <a:fld id="{35074C97-AE1D-412D-A282-C35FB4F2AB4A}" type="slidenum">
              <a:rPr lang="nl-NL" smtClean="0"/>
              <a:pPr/>
              <a:t>1</a:t>
            </a:fld>
            <a:endParaRPr lang="nl-NL"/>
          </a:p>
        </p:txBody>
      </p:sp>
    </p:spTree>
    <p:extLst>
      <p:ext uri="{BB962C8B-B14F-4D97-AF65-F5344CB8AC3E}">
        <p14:creationId xmlns:p14="http://schemas.microsoft.com/office/powerpoint/2010/main" val="6582666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nl-NL" dirty="0" smtClean="0"/>
              <a:t>Op wat baseren we ons? Welke doelstelling? Triple </a:t>
            </a:r>
            <a:r>
              <a:rPr lang="nl-NL" dirty="0" err="1" smtClean="0"/>
              <a:t>Aim</a:t>
            </a:r>
            <a:r>
              <a:rPr lang="nl-NL" dirty="0" smtClean="0"/>
              <a:t>-model: gelijktijdig realiseren van 3 doelstellingen:</a:t>
            </a:r>
          </a:p>
          <a:p>
            <a:r>
              <a:rPr lang="nl-NL" dirty="0" smtClean="0"/>
              <a:t>- de gezondheidstoestand van de algemene bevolking en van de chronisch zieken verbeteren;(dus ene betere gezondheidsroestand , minder</a:t>
            </a:r>
            <a:r>
              <a:rPr lang="nl-NL" baseline="0" dirty="0" smtClean="0"/>
              <a:t> morbiditeit, mortaliteit, betere levenskwaliteit,..;)</a:t>
            </a:r>
            <a:endParaRPr lang="nl-NL" dirty="0" smtClean="0"/>
          </a:p>
          <a:p>
            <a:r>
              <a:rPr lang="nl-NL" dirty="0" smtClean="0"/>
              <a:t>- de zorgkwaliteit verbeteren</a:t>
            </a:r>
            <a:r>
              <a:rPr lang="nl-NL" baseline="0" dirty="0" smtClean="0"/>
              <a:t> (zoals de patiënt die ervaart)</a:t>
            </a:r>
            <a:endParaRPr lang="nl-NL" dirty="0" smtClean="0"/>
          </a:p>
          <a:p>
            <a:pPr marL="171450" indent="-171450">
              <a:buFontTx/>
              <a:buChar char="-"/>
            </a:pPr>
            <a:r>
              <a:rPr lang="nl-NL" dirty="0" smtClean="0"/>
              <a:t>de toegewezen middelen efficiënter gebruiken (betere zorg aanbieden met de geïnvesteerde middelen).</a:t>
            </a:r>
          </a:p>
          <a:p>
            <a:pPr marL="171450" indent="-171450">
              <a:buFontTx/>
              <a:buChar char="-"/>
            </a:pPr>
            <a:endParaRPr lang="nl-NL" dirty="0" smtClean="0"/>
          </a:p>
          <a:p>
            <a:pPr marL="0" indent="0">
              <a:buFontTx/>
              <a:buNone/>
            </a:pPr>
            <a:r>
              <a:rPr lang="nl-NL" baseline="0" dirty="0" smtClean="0"/>
              <a:t> en daarenboven zorgen dat de zorgverlener gemotiveerd blijft en </a:t>
            </a:r>
            <a:r>
              <a:rPr lang="nl-NL" baseline="0" dirty="0" err="1" smtClean="0"/>
              <a:t>jobtevredenheid</a:t>
            </a:r>
            <a:r>
              <a:rPr lang="nl-NL" baseline="0" dirty="0" smtClean="0"/>
              <a:t> ervaart. </a:t>
            </a:r>
            <a:endParaRPr lang="nl-NL" dirty="0" smtClean="0"/>
          </a:p>
        </p:txBody>
      </p:sp>
      <p:sp>
        <p:nvSpPr>
          <p:cNvPr id="4" name="Espace réservé du numéro de diapositive 3"/>
          <p:cNvSpPr>
            <a:spLocks noGrp="1"/>
          </p:cNvSpPr>
          <p:nvPr>
            <p:ph type="sldNum" sz="quarter" idx="10"/>
          </p:nvPr>
        </p:nvSpPr>
        <p:spPr/>
        <p:txBody>
          <a:bodyPr/>
          <a:lstStyle/>
          <a:p>
            <a:fld id="{35074C97-AE1D-412D-A282-C35FB4F2AB4A}" type="slidenum">
              <a:rPr lang="nl-NL" smtClean="0"/>
              <a:pPr/>
              <a:t>10</a:t>
            </a:fld>
            <a:endParaRPr lang="nl-NL"/>
          </a:p>
        </p:txBody>
      </p:sp>
    </p:spTree>
    <p:extLst>
      <p:ext uri="{BB962C8B-B14F-4D97-AF65-F5344CB8AC3E}">
        <p14:creationId xmlns:p14="http://schemas.microsoft.com/office/powerpoint/2010/main" val="37976237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err="1" smtClean="0"/>
              <a:t>Wat</a:t>
            </a:r>
            <a:r>
              <a:rPr lang="fr-FR" baseline="0" dirty="0" smtClean="0"/>
              <a:t> </a:t>
            </a:r>
            <a:r>
              <a:rPr lang="fr-FR" baseline="0" dirty="0" err="1" smtClean="0"/>
              <a:t>betekend</a:t>
            </a:r>
            <a:r>
              <a:rPr lang="fr-FR" baseline="0" dirty="0" smtClean="0"/>
              <a:t> die </a:t>
            </a:r>
            <a:r>
              <a:rPr lang="fr-FR" baseline="0" dirty="0" err="1" smtClean="0"/>
              <a:t>visie</a:t>
            </a:r>
            <a:r>
              <a:rPr lang="fr-FR" baseline="0" dirty="0" smtClean="0"/>
              <a:t> nu </a:t>
            </a:r>
            <a:r>
              <a:rPr lang="fr-FR" baseline="0" dirty="0" err="1" smtClean="0"/>
              <a:t>concreet</a:t>
            </a:r>
            <a:r>
              <a:rPr lang="fr-FR" baseline="0" dirty="0" smtClean="0"/>
              <a:t>, </a:t>
            </a:r>
            <a:r>
              <a:rPr lang="fr-FR" baseline="0" dirty="0" err="1" smtClean="0"/>
              <a:t>wat</a:t>
            </a:r>
            <a:r>
              <a:rPr lang="fr-FR" baseline="0" dirty="0" smtClean="0"/>
              <a:t> </a:t>
            </a:r>
            <a:r>
              <a:rPr lang="fr-FR" baseline="0" dirty="0" err="1" smtClean="0"/>
              <a:t>gaat</a:t>
            </a:r>
            <a:r>
              <a:rPr lang="fr-FR" baseline="0" dirty="0" smtClean="0"/>
              <a:t> de patient nu </a:t>
            </a:r>
            <a:r>
              <a:rPr lang="fr-FR" baseline="0" dirty="0" err="1" smtClean="0"/>
              <a:t>gaan</a:t>
            </a:r>
            <a:r>
              <a:rPr lang="fr-FR" baseline="0" dirty="0" smtClean="0"/>
              <a:t> </a:t>
            </a:r>
            <a:r>
              <a:rPr lang="fr-FR" baseline="0" dirty="0" err="1" smtClean="0"/>
              <a:t>merken</a:t>
            </a:r>
            <a:r>
              <a:rPr lang="fr-FR" baseline="0" dirty="0" smtClean="0"/>
              <a:t>?</a:t>
            </a:r>
          </a:p>
          <a:p>
            <a:r>
              <a:rPr lang="fr-FR" baseline="0" dirty="0" smtClean="0"/>
              <a:t>Als </a:t>
            </a:r>
            <a:r>
              <a:rPr lang="fr-FR" baseline="0" dirty="0" err="1" smtClean="0"/>
              <a:t>deze</a:t>
            </a:r>
            <a:r>
              <a:rPr lang="fr-FR" baseline="0" dirty="0" smtClean="0"/>
              <a:t> </a:t>
            </a:r>
            <a:r>
              <a:rPr lang="fr-FR" baseline="0" dirty="0" err="1" smtClean="0"/>
              <a:t>visie</a:t>
            </a:r>
            <a:r>
              <a:rPr lang="fr-FR" baseline="0" dirty="0" smtClean="0"/>
              <a:t> </a:t>
            </a:r>
            <a:r>
              <a:rPr lang="fr-FR" baseline="0" dirty="0" err="1" smtClean="0"/>
              <a:t>gevolgd</a:t>
            </a:r>
            <a:r>
              <a:rPr lang="fr-FR" baseline="0" dirty="0" smtClean="0"/>
              <a:t> </a:t>
            </a:r>
            <a:r>
              <a:rPr lang="fr-FR" baseline="0" dirty="0" err="1" smtClean="0"/>
              <a:t>wordt</a:t>
            </a:r>
            <a:r>
              <a:rPr lang="fr-FR" baseline="0" dirty="0" smtClean="0"/>
              <a:t> dan </a:t>
            </a:r>
            <a:r>
              <a:rPr lang="fr-FR" baseline="0" dirty="0" err="1" smtClean="0"/>
              <a:t>zal</a:t>
            </a:r>
            <a:r>
              <a:rPr lang="fr-FR" baseline="0" dirty="0" smtClean="0"/>
              <a:t> de patient </a:t>
            </a:r>
            <a:r>
              <a:rPr lang="fr-FR" baseline="0" dirty="0" err="1" smtClean="0"/>
              <a:t>onderandere</a:t>
            </a:r>
            <a:r>
              <a:rPr lang="fr-FR" baseline="0" dirty="0" smtClean="0"/>
              <a:t> </a:t>
            </a:r>
            <a:r>
              <a:rPr lang="fr-FR" baseline="0" dirty="0" err="1" smtClean="0"/>
              <a:t>gaan</a:t>
            </a:r>
            <a:r>
              <a:rPr lang="fr-FR" baseline="0" dirty="0" smtClean="0"/>
              <a:t> </a:t>
            </a:r>
            <a:r>
              <a:rPr lang="fr-FR" baseline="0" dirty="0" err="1" smtClean="0"/>
              <a:t>merken</a:t>
            </a:r>
            <a:r>
              <a:rPr lang="fr-FR" baseline="0" dirty="0" smtClean="0"/>
              <a:t> </a:t>
            </a:r>
            <a:r>
              <a:rPr lang="fr-FR" baseline="0" dirty="0" err="1" smtClean="0"/>
              <a:t>dat</a:t>
            </a:r>
            <a:r>
              <a:rPr lang="fr-FR" baseline="0" dirty="0" smtClean="0"/>
              <a:t> de </a:t>
            </a:r>
            <a:r>
              <a:rPr lang="fr-FR" baseline="0" dirty="0" err="1" smtClean="0"/>
              <a:t>gezondheidpijler</a:t>
            </a:r>
            <a:r>
              <a:rPr lang="fr-FR" baseline="0" dirty="0" smtClean="0"/>
              <a:t> en </a:t>
            </a:r>
            <a:r>
              <a:rPr lang="fr-FR" baseline="0" dirty="0" err="1" smtClean="0"/>
              <a:t>welzijnspijler</a:t>
            </a:r>
            <a:r>
              <a:rPr lang="fr-FR" baseline="0" dirty="0" smtClean="0"/>
              <a:t> </a:t>
            </a:r>
            <a:r>
              <a:rPr lang="fr-FR" baseline="0" dirty="0" err="1" smtClean="0"/>
              <a:t>meer</a:t>
            </a:r>
            <a:r>
              <a:rPr lang="fr-FR" baseline="0" dirty="0" smtClean="0"/>
              <a:t> op </a:t>
            </a:r>
            <a:r>
              <a:rPr lang="fr-FR" baseline="0" dirty="0" err="1" smtClean="0"/>
              <a:t>elkaar</a:t>
            </a:r>
            <a:r>
              <a:rPr lang="fr-FR" baseline="0" dirty="0" smtClean="0"/>
              <a:t> </a:t>
            </a:r>
            <a:r>
              <a:rPr lang="fr-FR" baseline="0" dirty="0" err="1" smtClean="0"/>
              <a:t>afgestemd</a:t>
            </a:r>
            <a:r>
              <a:rPr lang="fr-FR" baseline="0" dirty="0" smtClean="0"/>
              <a:t> </a:t>
            </a:r>
            <a:r>
              <a:rPr lang="fr-FR" baseline="0" dirty="0" err="1" smtClean="0"/>
              <a:t>zijn</a:t>
            </a:r>
            <a:r>
              <a:rPr lang="fr-FR" baseline="0" dirty="0" smtClean="0"/>
              <a:t> en niet 2 </a:t>
            </a:r>
            <a:r>
              <a:rPr lang="fr-FR" baseline="0" dirty="0" err="1" smtClean="0"/>
              <a:t>aparte</a:t>
            </a:r>
            <a:r>
              <a:rPr lang="fr-FR" baseline="0" dirty="0" smtClean="0"/>
              <a:t> </a:t>
            </a:r>
            <a:r>
              <a:rPr lang="fr-FR" baseline="0" dirty="0" err="1" smtClean="0"/>
              <a:t>sectoren</a:t>
            </a:r>
            <a:r>
              <a:rPr lang="fr-FR" baseline="0" dirty="0" smtClean="0"/>
              <a:t> </a:t>
            </a:r>
            <a:r>
              <a:rPr lang="fr-FR" baseline="0" dirty="0" err="1" smtClean="0"/>
              <a:t>zijn</a:t>
            </a:r>
            <a:r>
              <a:rPr lang="fr-FR" baseline="0" dirty="0" smtClean="0"/>
              <a:t>. Dat </a:t>
            </a:r>
            <a:r>
              <a:rPr lang="fr-FR" baseline="0" dirty="0" err="1" smtClean="0"/>
              <a:t>gaat</a:t>
            </a:r>
            <a:r>
              <a:rPr lang="fr-FR" baseline="0" dirty="0" smtClean="0"/>
              <a:t> </a:t>
            </a:r>
            <a:r>
              <a:rPr lang="fr-FR" baseline="0" dirty="0" err="1" smtClean="0"/>
              <a:t>hij</a:t>
            </a:r>
            <a:r>
              <a:rPr lang="fr-FR" baseline="0" dirty="0" smtClean="0"/>
              <a:t> </a:t>
            </a:r>
            <a:r>
              <a:rPr lang="fr-FR" baseline="0" dirty="0" err="1" smtClean="0"/>
              <a:t>zien</a:t>
            </a:r>
            <a:r>
              <a:rPr lang="fr-FR" baseline="0" dirty="0" smtClean="0"/>
              <a:t> </a:t>
            </a:r>
            <a:r>
              <a:rPr lang="fr-FR" baseline="0" dirty="0" err="1" smtClean="0"/>
              <a:t>dat</a:t>
            </a:r>
            <a:r>
              <a:rPr lang="fr-FR" baseline="0" dirty="0" smtClean="0"/>
              <a:t> er </a:t>
            </a:r>
            <a:r>
              <a:rPr lang="fr-FR" baseline="0" dirty="0" err="1" smtClean="0"/>
              <a:t>ingezet</a:t>
            </a:r>
            <a:r>
              <a:rPr lang="fr-FR" baseline="0" dirty="0" smtClean="0"/>
              <a:t> </a:t>
            </a:r>
            <a:r>
              <a:rPr lang="fr-FR" baseline="0" dirty="0" err="1" smtClean="0"/>
              <a:t>zal</a:t>
            </a:r>
            <a:r>
              <a:rPr lang="fr-FR" baseline="0" dirty="0" smtClean="0"/>
              <a:t> </a:t>
            </a:r>
            <a:r>
              <a:rPr lang="fr-FR" baseline="0" dirty="0" err="1" smtClean="0"/>
              <a:t>worden</a:t>
            </a:r>
            <a:r>
              <a:rPr lang="fr-FR" baseline="0" dirty="0" smtClean="0"/>
              <a:t> op </a:t>
            </a:r>
            <a:r>
              <a:rPr lang="fr-FR" baseline="0" dirty="0" err="1" smtClean="0"/>
              <a:t>preventie</a:t>
            </a:r>
            <a:r>
              <a:rPr lang="fr-FR" baseline="0" dirty="0" smtClean="0"/>
              <a:t> en </a:t>
            </a:r>
            <a:r>
              <a:rPr lang="fr-FR" baseline="0" dirty="0" err="1" smtClean="0"/>
              <a:t>dat</a:t>
            </a:r>
            <a:r>
              <a:rPr lang="fr-FR" baseline="0" dirty="0" smtClean="0"/>
              <a:t> die </a:t>
            </a:r>
            <a:r>
              <a:rPr lang="fr-FR" baseline="0" dirty="0" err="1" smtClean="0"/>
              <a:t>naadloos</a:t>
            </a:r>
            <a:r>
              <a:rPr lang="fr-FR" baseline="0" dirty="0" smtClean="0"/>
              <a:t> </a:t>
            </a:r>
            <a:r>
              <a:rPr lang="fr-FR" baseline="0" dirty="0" err="1" smtClean="0"/>
              <a:t>overgaat</a:t>
            </a:r>
            <a:r>
              <a:rPr lang="fr-FR" baseline="0" dirty="0" smtClean="0"/>
              <a:t> </a:t>
            </a:r>
            <a:r>
              <a:rPr lang="fr-FR" baseline="0" dirty="0" err="1" smtClean="0"/>
              <a:t>naar</a:t>
            </a:r>
            <a:r>
              <a:rPr lang="fr-FR" baseline="0" dirty="0" smtClean="0"/>
              <a:t> </a:t>
            </a:r>
            <a:r>
              <a:rPr lang="fr-FR" baseline="0" dirty="0" err="1" smtClean="0"/>
              <a:t>alle</a:t>
            </a:r>
            <a:r>
              <a:rPr lang="fr-FR" baseline="0" dirty="0" smtClean="0"/>
              <a:t> </a:t>
            </a:r>
            <a:r>
              <a:rPr lang="fr-FR" baseline="0" dirty="0" err="1" smtClean="0"/>
              <a:t>mogelijke</a:t>
            </a:r>
            <a:r>
              <a:rPr lang="fr-FR" baseline="0" dirty="0" smtClean="0"/>
              <a:t> </a:t>
            </a:r>
            <a:r>
              <a:rPr lang="fr-FR" baseline="0" dirty="0" err="1" smtClean="0"/>
              <a:t>vormen</a:t>
            </a:r>
            <a:r>
              <a:rPr lang="fr-FR" baseline="0" dirty="0" smtClean="0"/>
              <a:t>/stadia van </a:t>
            </a:r>
            <a:r>
              <a:rPr lang="fr-FR" baseline="0" dirty="0" err="1" smtClean="0"/>
              <a:t>zorg</a:t>
            </a:r>
            <a:r>
              <a:rPr lang="fr-FR" baseline="0" dirty="0" smtClean="0"/>
              <a:t> </a:t>
            </a:r>
          </a:p>
          <a:p>
            <a:endParaRPr lang="fr-FR" baseline="0" dirty="0" smtClean="0"/>
          </a:p>
          <a:p>
            <a:r>
              <a:rPr lang="fr-FR" baseline="0" dirty="0" smtClean="0"/>
              <a:t>Op </a:t>
            </a:r>
            <a:r>
              <a:rPr lang="fr-FR" baseline="0" dirty="0" err="1" smtClean="0"/>
              <a:t>bevolkingsniveua</a:t>
            </a:r>
            <a:r>
              <a:rPr lang="fr-FR" baseline="0" dirty="0" smtClean="0"/>
              <a:t> </a:t>
            </a:r>
            <a:r>
              <a:rPr lang="fr-FR" baseline="0" dirty="0" err="1" smtClean="0"/>
              <a:t>zien</a:t>
            </a:r>
            <a:r>
              <a:rPr lang="fr-FR" baseline="0" dirty="0" smtClean="0"/>
              <a:t> </a:t>
            </a:r>
            <a:r>
              <a:rPr lang="fr-FR" baseline="0" dirty="0" err="1" smtClean="0"/>
              <a:t>we</a:t>
            </a:r>
            <a:r>
              <a:rPr lang="fr-FR" baseline="0" dirty="0" smtClean="0"/>
              <a:t> </a:t>
            </a:r>
            <a:r>
              <a:rPr lang="fr-FR" baseline="0" dirty="0" err="1" smtClean="0"/>
              <a:t>een</a:t>
            </a:r>
            <a:r>
              <a:rPr lang="fr-FR" baseline="0" dirty="0" smtClean="0"/>
              <a:t> </a:t>
            </a:r>
            <a:r>
              <a:rPr lang="fr-FR" baseline="0" dirty="0" err="1" smtClean="0"/>
              <a:t>meer</a:t>
            </a:r>
            <a:r>
              <a:rPr lang="fr-FR" baseline="0" dirty="0" smtClean="0"/>
              <a:t> </a:t>
            </a:r>
            <a:r>
              <a:rPr lang="fr-FR" baseline="0" dirty="0" err="1" smtClean="0"/>
              <a:t>buurtgerichte</a:t>
            </a:r>
            <a:r>
              <a:rPr lang="fr-FR" baseline="0" dirty="0" smtClean="0"/>
              <a:t> </a:t>
            </a:r>
            <a:r>
              <a:rPr lang="fr-FR" baseline="0" dirty="0" err="1" smtClean="0"/>
              <a:t>benadering</a:t>
            </a:r>
            <a:r>
              <a:rPr lang="fr-FR" baseline="0" dirty="0" smtClean="0"/>
              <a:t> en </a:t>
            </a:r>
            <a:r>
              <a:rPr lang="fr-FR" baseline="0" dirty="0" err="1" smtClean="0"/>
              <a:t>lokale</a:t>
            </a:r>
            <a:r>
              <a:rPr lang="fr-FR" baseline="0" dirty="0" smtClean="0"/>
              <a:t> </a:t>
            </a:r>
            <a:r>
              <a:rPr lang="fr-FR" baseline="0" dirty="0" err="1" smtClean="0"/>
              <a:t>partners</a:t>
            </a:r>
            <a:r>
              <a:rPr lang="fr-FR" baseline="0" dirty="0" smtClean="0"/>
              <a:t>, </a:t>
            </a:r>
            <a:r>
              <a:rPr lang="fr-FR" baseline="0" dirty="0" err="1" smtClean="0"/>
              <a:t>ook</a:t>
            </a:r>
            <a:r>
              <a:rPr lang="fr-FR" baseline="0" dirty="0" smtClean="0"/>
              <a:t> </a:t>
            </a:r>
            <a:r>
              <a:rPr lang="fr-FR" baseline="0" dirty="0" err="1" smtClean="0"/>
              <a:t>minder</a:t>
            </a:r>
            <a:r>
              <a:rPr lang="fr-FR" baseline="0" dirty="0" smtClean="0"/>
              <a:t> </a:t>
            </a:r>
            <a:r>
              <a:rPr lang="fr-FR" baseline="0" dirty="0" err="1" smtClean="0"/>
              <a:t>gezondheidsongelijkheden</a:t>
            </a:r>
            <a:endParaRPr lang="fr-FR" baseline="0" dirty="0" smtClean="0"/>
          </a:p>
          <a:p>
            <a:endParaRPr lang="fr-FR" baseline="0" dirty="0" smtClean="0"/>
          </a:p>
          <a:p>
            <a:r>
              <a:rPr lang="fr-FR" baseline="0" dirty="0" smtClean="0"/>
              <a:t>Qua </a:t>
            </a:r>
            <a:r>
              <a:rPr lang="fr-FR" baseline="0" dirty="0" err="1" smtClean="0"/>
              <a:t>aanbod</a:t>
            </a:r>
            <a:r>
              <a:rPr lang="fr-FR" baseline="0" dirty="0" smtClean="0"/>
              <a:t> </a:t>
            </a:r>
            <a:r>
              <a:rPr lang="fr-FR" baseline="0" dirty="0" err="1" smtClean="0"/>
              <a:t>zullen</a:t>
            </a:r>
            <a:r>
              <a:rPr lang="fr-FR" baseline="0" dirty="0" smtClean="0"/>
              <a:t> de </a:t>
            </a:r>
            <a:r>
              <a:rPr lang="fr-FR" baseline="0" dirty="0" err="1" smtClean="0"/>
              <a:t>zorglijnen</a:t>
            </a:r>
            <a:r>
              <a:rPr lang="fr-FR" baseline="0" dirty="0" smtClean="0"/>
              <a:t> en </a:t>
            </a:r>
            <a:r>
              <a:rPr lang="fr-FR" baseline="0" dirty="0" err="1" smtClean="0"/>
              <a:t>sturcturen</a:t>
            </a:r>
            <a:r>
              <a:rPr lang="fr-FR" baseline="0" dirty="0" smtClean="0"/>
              <a:t> </a:t>
            </a:r>
            <a:r>
              <a:rPr lang="fr-FR" baseline="0" dirty="0" err="1" smtClean="0"/>
              <a:t>beter</a:t>
            </a:r>
            <a:r>
              <a:rPr lang="fr-FR" baseline="0" dirty="0" smtClean="0"/>
              <a:t> </a:t>
            </a:r>
            <a:r>
              <a:rPr lang="fr-FR" baseline="0" dirty="0" err="1" smtClean="0"/>
              <a:t>afgestemd</a:t>
            </a:r>
            <a:r>
              <a:rPr lang="fr-FR" baseline="0" dirty="0" smtClean="0"/>
              <a:t> </a:t>
            </a:r>
            <a:r>
              <a:rPr lang="fr-FR" baseline="0" dirty="0" err="1" smtClean="0"/>
              <a:t>zijn</a:t>
            </a:r>
            <a:r>
              <a:rPr lang="fr-FR" baseline="0" dirty="0" smtClean="0"/>
              <a:t> en </a:t>
            </a:r>
            <a:r>
              <a:rPr lang="fr-FR" baseline="0" dirty="0" err="1" smtClean="0"/>
              <a:t>zullen</a:t>
            </a:r>
            <a:r>
              <a:rPr lang="fr-FR" baseline="0" dirty="0" smtClean="0"/>
              <a:t> </a:t>
            </a:r>
            <a:r>
              <a:rPr lang="fr-FR" baseline="0" dirty="0" err="1" smtClean="0"/>
              <a:t>bestaande</a:t>
            </a:r>
            <a:r>
              <a:rPr lang="fr-FR" baseline="0" dirty="0" smtClean="0"/>
              <a:t> </a:t>
            </a:r>
            <a:r>
              <a:rPr lang="fr-FR" baseline="0" dirty="0" err="1" smtClean="0"/>
              <a:t>intiatieven</a:t>
            </a:r>
            <a:r>
              <a:rPr lang="fr-FR" baseline="0" dirty="0" smtClean="0"/>
              <a:t> (</a:t>
            </a:r>
            <a:r>
              <a:rPr lang="fr-FR" baseline="0" dirty="0" err="1" smtClean="0"/>
              <a:t>bestaande</a:t>
            </a:r>
            <a:r>
              <a:rPr lang="fr-FR" baseline="0" dirty="0" smtClean="0"/>
              <a:t> </a:t>
            </a:r>
            <a:r>
              <a:rPr lang="fr-FR" baseline="0" dirty="0" err="1" smtClean="0"/>
              <a:t>projecten</a:t>
            </a:r>
            <a:r>
              <a:rPr lang="fr-FR" baseline="0" dirty="0" smtClean="0"/>
              <a:t>) </a:t>
            </a:r>
            <a:r>
              <a:rPr lang="fr-FR" baseline="0" dirty="0" err="1" smtClean="0"/>
              <a:t>beter</a:t>
            </a:r>
            <a:r>
              <a:rPr lang="fr-FR" baseline="0" dirty="0" smtClean="0"/>
              <a:t> op </a:t>
            </a:r>
            <a:r>
              <a:rPr lang="fr-FR" baseline="0" dirty="0" err="1" smtClean="0"/>
              <a:t>elkaar</a:t>
            </a:r>
            <a:r>
              <a:rPr lang="fr-FR" baseline="0" dirty="0" smtClean="0"/>
              <a:t> </a:t>
            </a:r>
            <a:r>
              <a:rPr lang="fr-FR" baseline="0" dirty="0" err="1" smtClean="0"/>
              <a:t>afgestemd</a:t>
            </a:r>
            <a:r>
              <a:rPr lang="fr-FR" baseline="0" dirty="0" smtClean="0"/>
              <a:t> </a:t>
            </a:r>
            <a:r>
              <a:rPr lang="fr-FR" baseline="0" dirty="0" err="1" smtClean="0"/>
              <a:t>worden</a:t>
            </a:r>
            <a:endParaRPr lang="fr-FR" baseline="0" dirty="0" smtClean="0"/>
          </a:p>
          <a:p>
            <a:endParaRPr lang="fr-FR" baseline="0" dirty="0" smtClean="0"/>
          </a:p>
          <a:p>
            <a:r>
              <a:rPr lang="fr-FR" baseline="0" dirty="0" smtClean="0"/>
              <a:t>Op </a:t>
            </a:r>
            <a:r>
              <a:rPr lang="fr-FR" baseline="0" dirty="0" err="1" smtClean="0"/>
              <a:t>beleidsniveua</a:t>
            </a:r>
            <a:r>
              <a:rPr lang="fr-FR" baseline="0" dirty="0" smtClean="0"/>
              <a:t> </a:t>
            </a:r>
            <a:r>
              <a:rPr lang="fr-FR" baseline="0" dirty="0" err="1" smtClean="0"/>
              <a:t>gaan</a:t>
            </a:r>
            <a:r>
              <a:rPr lang="fr-FR" baseline="0" dirty="0" smtClean="0"/>
              <a:t> </a:t>
            </a:r>
            <a:r>
              <a:rPr lang="fr-FR" baseline="0" dirty="0" err="1" smtClean="0"/>
              <a:t>we</a:t>
            </a:r>
            <a:r>
              <a:rPr lang="fr-FR" baseline="0" dirty="0" smtClean="0"/>
              <a:t> </a:t>
            </a:r>
            <a:r>
              <a:rPr lang="fr-FR" baseline="0" dirty="0" err="1" smtClean="0"/>
              <a:t>zien</a:t>
            </a:r>
            <a:r>
              <a:rPr lang="fr-FR" baseline="0" dirty="0" smtClean="0"/>
              <a:t> </a:t>
            </a:r>
            <a:r>
              <a:rPr lang="fr-FR" baseline="0" dirty="0" err="1" smtClean="0"/>
              <a:t>dat</a:t>
            </a:r>
            <a:r>
              <a:rPr lang="fr-FR" baseline="0" dirty="0" smtClean="0"/>
              <a:t> </a:t>
            </a:r>
            <a:r>
              <a:rPr lang="fr-FR" baseline="0" dirty="0" err="1" smtClean="0"/>
              <a:t>alle</a:t>
            </a:r>
            <a:r>
              <a:rPr lang="fr-FR" baseline="0" dirty="0" smtClean="0"/>
              <a:t> </a:t>
            </a:r>
            <a:r>
              <a:rPr lang="fr-FR" baseline="0" dirty="0" err="1" smtClean="0"/>
              <a:t>niveaus</a:t>
            </a:r>
            <a:r>
              <a:rPr lang="fr-FR" baseline="0" dirty="0" smtClean="0"/>
              <a:t> </a:t>
            </a:r>
            <a:r>
              <a:rPr lang="fr-FR" baseline="0" dirty="0" err="1" smtClean="0"/>
              <a:t>meer</a:t>
            </a:r>
            <a:r>
              <a:rPr lang="fr-FR" baseline="0" dirty="0" smtClean="0"/>
              <a:t> </a:t>
            </a:r>
            <a:r>
              <a:rPr lang="fr-FR" baseline="0" dirty="0" err="1" smtClean="0"/>
              <a:t>gaan</a:t>
            </a:r>
            <a:r>
              <a:rPr lang="fr-FR" baseline="0" dirty="0" smtClean="0"/>
              <a:t> </a:t>
            </a:r>
            <a:r>
              <a:rPr lang="fr-FR" baseline="0" dirty="0" err="1" smtClean="0"/>
              <a:t>samenwerken</a:t>
            </a:r>
            <a:r>
              <a:rPr lang="fr-FR" baseline="0" dirty="0" smtClean="0"/>
              <a:t> en hun </a:t>
            </a:r>
            <a:r>
              <a:rPr lang="fr-FR" baseline="0" dirty="0" err="1" smtClean="0"/>
              <a:t>beleid</a:t>
            </a:r>
            <a:r>
              <a:rPr lang="fr-FR" baseline="0" dirty="0" smtClean="0"/>
              <a:t> </a:t>
            </a:r>
            <a:r>
              <a:rPr lang="fr-FR" baseline="0" dirty="0" err="1" smtClean="0"/>
              <a:t>gaan</a:t>
            </a:r>
            <a:r>
              <a:rPr lang="fr-FR" baseline="0" dirty="0" smtClean="0"/>
              <a:t> </a:t>
            </a:r>
            <a:r>
              <a:rPr lang="fr-FR" baseline="0" dirty="0" err="1" smtClean="0"/>
              <a:t>afstemmen</a:t>
            </a:r>
            <a:r>
              <a:rPr lang="fr-FR" baseline="0" dirty="0" smtClean="0"/>
              <a:t> op </a:t>
            </a:r>
            <a:r>
              <a:rPr lang="fr-FR" baseline="0" dirty="0" err="1" smtClean="0"/>
              <a:t>elkaar</a:t>
            </a:r>
            <a:r>
              <a:rPr lang="fr-FR" baseline="0" dirty="0" smtClean="0"/>
              <a:t>. </a:t>
            </a:r>
            <a:r>
              <a:rPr lang="fr-FR" baseline="0" dirty="0" err="1" smtClean="0"/>
              <a:t>Federaal</a:t>
            </a:r>
            <a:r>
              <a:rPr lang="fr-FR" baseline="0" dirty="0" smtClean="0"/>
              <a:t>, </a:t>
            </a:r>
            <a:r>
              <a:rPr lang="fr-FR" baseline="0" dirty="0" err="1" smtClean="0"/>
              <a:t>regionaal</a:t>
            </a:r>
            <a:r>
              <a:rPr lang="fr-FR" baseline="0" dirty="0" smtClean="0"/>
              <a:t>, </a:t>
            </a:r>
            <a:r>
              <a:rPr lang="fr-FR" baseline="0" dirty="0" err="1" smtClean="0"/>
              <a:t>lokaal</a:t>
            </a:r>
            <a:endParaRPr lang="fr-FR" baseline="0" dirty="0" smtClean="0"/>
          </a:p>
          <a:p>
            <a:endParaRPr lang="fr-FR" baseline="0" dirty="0" smtClean="0"/>
          </a:p>
          <a:p>
            <a:r>
              <a:rPr lang="fr-FR" baseline="0" dirty="0" smtClean="0"/>
              <a:t>Willen </a:t>
            </a:r>
            <a:r>
              <a:rPr lang="fr-FR" baseline="0" dirty="0" err="1" smtClean="0"/>
              <a:t>we</a:t>
            </a:r>
            <a:r>
              <a:rPr lang="fr-FR" baseline="0" dirty="0" smtClean="0"/>
              <a:t> </a:t>
            </a:r>
            <a:r>
              <a:rPr lang="fr-FR" baseline="0" dirty="0" err="1" smtClean="0"/>
              <a:t>ook</a:t>
            </a:r>
            <a:r>
              <a:rPr lang="fr-FR" baseline="0" dirty="0" smtClean="0"/>
              <a:t> </a:t>
            </a:r>
            <a:r>
              <a:rPr lang="fr-FR" baseline="0" dirty="0" err="1" smtClean="0"/>
              <a:t>dat</a:t>
            </a:r>
            <a:r>
              <a:rPr lang="fr-FR" baseline="0" dirty="0" smtClean="0"/>
              <a:t> </a:t>
            </a:r>
            <a:r>
              <a:rPr lang="fr-FR" baseline="0" dirty="0" err="1" smtClean="0"/>
              <a:t>ook</a:t>
            </a:r>
            <a:r>
              <a:rPr lang="fr-FR" baseline="0" dirty="0" smtClean="0"/>
              <a:t> </a:t>
            </a:r>
            <a:r>
              <a:rPr lang="fr-FR" baseline="0" dirty="0" err="1" smtClean="0"/>
              <a:t>andere</a:t>
            </a:r>
            <a:r>
              <a:rPr lang="fr-FR" baseline="0" dirty="0" smtClean="0"/>
              <a:t> </a:t>
            </a:r>
            <a:r>
              <a:rPr lang="fr-FR" baseline="0" dirty="0" err="1" smtClean="0"/>
              <a:t>sectoren</a:t>
            </a:r>
            <a:r>
              <a:rPr lang="fr-FR" baseline="0" dirty="0" smtClean="0"/>
              <a:t>, </a:t>
            </a:r>
            <a:r>
              <a:rPr lang="fr-FR" baseline="0" dirty="0" err="1" smtClean="0"/>
              <a:t>zoals</a:t>
            </a:r>
            <a:r>
              <a:rPr lang="fr-FR" baseline="0" dirty="0" smtClean="0"/>
              <a:t> </a:t>
            </a:r>
            <a:r>
              <a:rPr lang="fr-FR" baseline="0" dirty="0" err="1" smtClean="0"/>
              <a:t>onderwijs</a:t>
            </a:r>
            <a:r>
              <a:rPr lang="fr-FR" baseline="0" dirty="0" smtClean="0"/>
              <a:t>, </a:t>
            </a:r>
            <a:r>
              <a:rPr lang="fr-FR" baseline="0" dirty="0" err="1" smtClean="0"/>
              <a:t>werk</a:t>
            </a:r>
            <a:r>
              <a:rPr lang="fr-FR" baseline="0" dirty="0" smtClean="0"/>
              <a:t>, </a:t>
            </a:r>
            <a:r>
              <a:rPr lang="fr-FR" baseline="0" dirty="0" err="1" smtClean="0"/>
              <a:t>omgeving</a:t>
            </a:r>
            <a:r>
              <a:rPr lang="fr-FR" baseline="0" dirty="0" smtClean="0"/>
              <a:t>, </a:t>
            </a:r>
            <a:r>
              <a:rPr lang="fr-FR" baseline="0" dirty="0" err="1" smtClean="0"/>
              <a:t>economie</a:t>
            </a:r>
            <a:r>
              <a:rPr lang="fr-FR" baseline="0" dirty="0" smtClean="0"/>
              <a:t>, </a:t>
            </a:r>
            <a:r>
              <a:rPr lang="fr-FR" baseline="0" dirty="0" err="1" smtClean="0"/>
              <a:t>betrokken</a:t>
            </a:r>
            <a:r>
              <a:rPr lang="fr-FR" baseline="0" dirty="0" smtClean="0"/>
              <a:t> </a:t>
            </a:r>
            <a:r>
              <a:rPr lang="fr-FR" baseline="0" dirty="0" err="1" smtClean="0"/>
              <a:t>worden</a:t>
            </a:r>
            <a:r>
              <a:rPr lang="fr-FR" baseline="0" dirty="0" smtClean="0"/>
              <a:t> op te </a:t>
            </a:r>
            <a:r>
              <a:rPr lang="fr-FR" baseline="0" dirty="0" err="1" smtClean="0"/>
              <a:t>komen</a:t>
            </a:r>
            <a:r>
              <a:rPr lang="fr-FR" baseline="0" dirty="0" smtClean="0"/>
              <a:t> </a:t>
            </a:r>
            <a:r>
              <a:rPr lang="fr-FR" baseline="0" dirty="0" err="1" smtClean="0"/>
              <a:t>tot</a:t>
            </a:r>
            <a:r>
              <a:rPr lang="fr-FR" baseline="0" dirty="0" smtClean="0"/>
              <a:t> </a:t>
            </a:r>
            <a:r>
              <a:rPr lang="fr-FR" baseline="0" dirty="0" err="1" smtClean="0"/>
              <a:t>een</a:t>
            </a:r>
            <a:r>
              <a:rPr lang="fr-FR" baseline="0" dirty="0" smtClean="0"/>
              <a:t> </a:t>
            </a:r>
            <a:r>
              <a:rPr lang="fr-FR" baseline="0" dirty="0" err="1" smtClean="0"/>
              <a:t>realisatie</a:t>
            </a:r>
            <a:r>
              <a:rPr lang="fr-FR" baseline="0" dirty="0" smtClean="0"/>
              <a:t> van ‘</a:t>
            </a:r>
            <a:r>
              <a:rPr lang="fr-FR" baseline="0" dirty="0" err="1" smtClean="0"/>
              <a:t>health</a:t>
            </a:r>
            <a:r>
              <a:rPr lang="fr-FR" baseline="0" dirty="0" smtClean="0"/>
              <a:t> in all </a:t>
            </a:r>
            <a:r>
              <a:rPr lang="fr-FR" baseline="0" dirty="0" err="1" smtClean="0"/>
              <a:t>policies</a:t>
            </a:r>
            <a:r>
              <a:rPr lang="fr-FR" baseline="0" dirty="0" smtClean="0"/>
              <a:t>’</a:t>
            </a:r>
            <a:endParaRPr lang="fr-FR" dirty="0"/>
          </a:p>
        </p:txBody>
      </p:sp>
      <p:sp>
        <p:nvSpPr>
          <p:cNvPr id="4" name="Espace réservé du numéro de diapositive 3"/>
          <p:cNvSpPr>
            <a:spLocks noGrp="1"/>
          </p:cNvSpPr>
          <p:nvPr>
            <p:ph type="sldNum" sz="quarter" idx="10"/>
          </p:nvPr>
        </p:nvSpPr>
        <p:spPr/>
        <p:txBody>
          <a:bodyPr/>
          <a:lstStyle/>
          <a:p>
            <a:fld id="{35074C97-AE1D-412D-A282-C35FB4F2AB4A}" type="slidenum">
              <a:rPr lang="nl-NL" smtClean="0"/>
              <a:pPr/>
              <a:t>11</a:t>
            </a:fld>
            <a:endParaRPr lang="nl-NL"/>
          </a:p>
        </p:txBody>
      </p:sp>
    </p:spTree>
    <p:extLst>
      <p:ext uri="{BB962C8B-B14F-4D97-AF65-F5344CB8AC3E}">
        <p14:creationId xmlns:p14="http://schemas.microsoft.com/office/powerpoint/2010/main" val="29357848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nl-NL" dirty="0" smtClean="0"/>
              <a:t>Komen tot </a:t>
            </a:r>
            <a:r>
              <a:rPr lang="nl-NL" u="sng" dirty="0" smtClean="0"/>
              <a:t>Een</a:t>
            </a:r>
            <a:r>
              <a:rPr lang="nl-NL" u="sng" baseline="0" dirty="0" smtClean="0"/>
              <a:t> model </a:t>
            </a:r>
            <a:r>
              <a:rPr lang="nl-NL" baseline="0" dirty="0" smtClean="0"/>
              <a:t>van geïntegreerde zorg veronderstelt een veelheid aan veranderingen</a:t>
            </a:r>
          </a:p>
          <a:p>
            <a:r>
              <a:rPr lang="nl-NL" dirty="0" smtClean="0"/>
              <a:t>- van een gefragmenteerde benadering naar een benadering gericht op zorgcontinuïteit;</a:t>
            </a:r>
          </a:p>
          <a:p>
            <a:r>
              <a:rPr lang="nl-NL" dirty="0" smtClean="0"/>
              <a:t>- van “reactieve” acute zorg naar preventieve, proactieve en geplande zorg;</a:t>
            </a:r>
          </a:p>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t>-</a:t>
            </a:r>
            <a:r>
              <a:rPr lang="nl-NL" baseline="0" dirty="0" smtClean="0"/>
              <a:t> </a:t>
            </a:r>
            <a:r>
              <a:rPr lang="nl-NL" dirty="0" smtClean="0"/>
              <a:t>van een ziektegerichte benadering naar een benadering die op de behoeften van de patiënt en de bevolking gericht is;</a:t>
            </a:r>
          </a:p>
          <a:p>
            <a:r>
              <a:rPr lang="nl-NL" dirty="0" smtClean="0"/>
              <a:t> -van een medisch model naar een multidisciplinair model dat gericht is op de doelstellingen van de burger, de patiënt en zijn omgeving;</a:t>
            </a:r>
          </a:p>
          <a:p>
            <a:r>
              <a:rPr lang="nl-NL" dirty="0" smtClean="0"/>
              <a:t>- van een model dat op zorgverlening is gericht naar een benadering die gericht is op bevordering van gezondheid en </a:t>
            </a:r>
            <a:r>
              <a:rPr lang="nl-NL" dirty="0" err="1" smtClean="0"/>
              <a:t>equity</a:t>
            </a:r>
            <a:r>
              <a:rPr lang="nl-NL" dirty="0" smtClean="0"/>
              <a:t> in de zorg;</a:t>
            </a:r>
          </a:p>
          <a:p>
            <a:pPr marL="171450" indent="-171450">
              <a:buFontTx/>
              <a:buChar char="-"/>
            </a:pPr>
            <a:r>
              <a:rPr lang="nl-NL" dirty="0" smtClean="0"/>
              <a:t>van een </a:t>
            </a:r>
            <a:r>
              <a:rPr lang="nl-NL" dirty="0" err="1" smtClean="0"/>
              <a:t>gezagsrelatie</a:t>
            </a:r>
            <a:r>
              <a:rPr lang="nl-NL" dirty="0" smtClean="0"/>
              <a:t> over de patiënt naar een partnerschap met burgers/patiënten die zelfredzamer zijn op het vlak van hun keuzes en het beheer</a:t>
            </a:r>
          </a:p>
          <a:p>
            <a:pPr marL="0" indent="0">
              <a:buFontTx/>
              <a:buNone/>
            </a:pPr>
            <a:endParaRPr lang="nl-NL" dirty="0" smtClean="0"/>
          </a:p>
          <a:p>
            <a:pPr marL="0" indent="0">
              <a:buFontTx/>
              <a:buNone/>
            </a:pPr>
            <a:r>
              <a:rPr lang="nl-NL" dirty="0" smtClean="0"/>
              <a:t>DEZE</a:t>
            </a:r>
            <a:r>
              <a:rPr lang="nl-NL" baseline="0" dirty="0" smtClean="0"/>
              <a:t> VERANDERINGEN vatten de visie samen waarop ons Belgisch model is gestoeld/gebaseerd. Je </a:t>
            </a:r>
            <a:r>
              <a:rPr lang="nl-NL" baseline="0" dirty="0" err="1" smtClean="0"/>
              <a:t>donne</a:t>
            </a:r>
            <a:r>
              <a:rPr lang="nl-NL" baseline="0" dirty="0" smtClean="0"/>
              <a:t> </a:t>
            </a:r>
            <a:r>
              <a:rPr lang="nl-NL" baseline="0" dirty="0" err="1" smtClean="0"/>
              <a:t>le</a:t>
            </a:r>
            <a:r>
              <a:rPr lang="nl-NL" baseline="0" dirty="0" smtClean="0"/>
              <a:t> parole a </a:t>
            </a:r>
            <a:r>
              <a:rPr lang="nl-NL" baseline="0" dirty="0" err="1" smtClean="0"/>
              <a:t>mon</a:t>
            </a:r>
            <a:r>
              <a:rPr lang="nl-NL" baseline="0" dirty="0" smtClean="0"/>
              <a:t> </a:t>
            </a:r>
            <a:r>
              <a:rPr lang="nl-NL" baseline="0" dirty="0" err="1" smtClean="0"/>
              <a:t>collegue</a:t>
            </a:r>
            <a:r>
              <a:rPr lang="nl-NL" baseline="0" dirty="0" smtClean="0"/>
              <a:t> Mireille pour </a:t>
            </a:r>
            <a:r>
              <a:rPr lang="nl-NL" baseline="0" dirty="0" err="1" smtClean="0"/>
              <a:t>expliquer</a:t>
            </a:r>
            <a:r>
              <a:rPr lang="nl-NL" baseline="0" dirty="0" smtClean="0"/>
              <a:t> </a:t>
            </a:r>
            <a:r>
              <a:rPr lang="nl-NL" baseline="0" dirty="0" err="1" smtClean="0"/>
              <a:t>le</a:t>
            </a:r>
            <a:r>
              <a:rPr lang="nl-NL" baseline="0" dirty="0" smtClean="0"/>
              <a:t> model </a:t>
            </a:r>
            <a:r>
              <a:rPr lang="nl-NL" baseline="0" dirty="0" err="1" smtClean="0"/>
              <a:t>belge</a:t>
            </a:r>
            <a:endParaRPr lang="fr-FR" dirty="0"/>
          </a:p>
        </p:txBody>
      </p:sp>
      <p:sp>
        <p:nvSpPr>
          <p:cNvPr id="4" name="Espace réservé du numéro de diapositive 3"/>
          <p:cNvSpPr>
            <a:spLocks noGrp="1"/>
          </p:cNvSpPr>
          <p:nvPr>
            <p:ph type="sldNum" sz="quarter" idx="10"/>
          </p:nvPr>
        </p:nvSpPr>
        <p:spPr/>
        <p:txBody>
          <a:bodyPr/>
          <a:lstStyle/>
          <a:p>
            <a:fld id="{35074C97-AE1D-412D-A282-C35FB4F2AB4A}" type="slidenum">
              <a:rPr lang="nl-NL" smtClean="0"/>
              <a:pPr/>
              <a:t>12</a:t>
            </a:fld>
            <a:endParaRPr lang="nl-NL"/>
          </a:p>
        </p:txBody>
      </p:sp>
    </p:spTree>
    <p:extLst>
      <p:ext uri="{BB962C8B-B14F-4D97-AF65-F5344CB8AC3E}">
        <p14:creationId xmlns:p14="http://schemas.microsoft.com/office/powerpoint/2010/main" val="24765551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66813" y="1241425"/>
            <a:ext cx="4464050" cy="3349625"/>
          </a:xfrm>
        </p:spPr>
      </p:sp>
      <p:sp>
        <p:nvSpPr>
          <p:cNvPr id="3" name="Tijdelijke aanduiding voor notities 2"/>
          <p:cNvSpPr>
            <a:spLocks noGrp="1"/>
          </p:cNvSpPr>
          <p:nvPr>
            <p:ph type="body" idx="1"/>
          </p:nvPr>
        </p:nvSpPr>
        <p:spPr/>
        <p:txBody>
          <a:bodyPr/>
          <a:lstStyle/>
          <a:p>
            <a:r>
              <a:rPr lang="fr-BE" dirty="0" err="1" smtClean="0"/>
              <a:t>Vanuit</a:t>
            </a:r>
            <a:r>
              <a:rPr lang="fr-BE" dirty="0" smtClean="0"/>
              <a:t> </a:t>
            </a:r>
            <a:r>
              <a:rPr lang="fr-BE" dirty="0" err="1" smtClean="0"/>
              <a:t>deze</a:t>
            </a:r>
            <a:r>
              <a:rPr lang="fr-BE" dirty="0" smtClean="0"/>
              <a:t> </a:t>
            </a:r>
            <a:r>
              <a:rPr lang="fr-BE" dirty="0" err="1" smtClean="0"/>
              <a:t>geïntegreerde</a:t>
            </a:r>
            <a:r>
              <a:rPr lang="fr-BE" dirty="0" smtClean="0"/>
              <a:t> </a:t>
            </a:r>
            <a:r>
              <a:rPr lang="fr-BE" dirty="0" err="1" smtClean="0"/>
              <a:t>visie</a:t>
            </a:r>
            <a:r>
              <a:rPr lang="fr-BE" dirty="0" smtClean="0"/>
              <a:t>:</a:t>
            </a:r>
            <a:r>
              <a:rPr lang="fr-BE" baseline="0" dirty="0" smtClean="0"/>
              <a:t> </a:t>
            </a:r>
            <a:r>
              <a:rPr lang="fr-BE" baseline="0" dirty="0" err="1" smtClean="0"/>
              <a:t>volgend</a:t>
            </a:r>
            <a:r>
              <a:rPr lang="fr-BE" baseline="0" dirty="0" smtClean="0"/>
              <a:t> model </a:t>
            </a:r>
            <a:r>
              <a:rPr lang="fr-BE" baseline="0" dirty="0" err="1" smtClean="0"/>
              <a:t>voor</a:t>
            </a:r>
            <a:r>
              <a:rPr lang="fr-BE" baseline="0" dirty="0" smtClean="0"/>
              <a:t> </a:t>
            </a:r>
            <a:r>
              <a:rPr lang="fr-BE" baseline="0" dirty="0" err="1" smtClean="0"/>
              <a:t>geïntegreerde</a:t>
            </a:r>
            <a:r>
              <a:rPr lang="fr-BE" baseline="0" dirty="0" smtClean="0"/>
              <a:t> </a:t>
            </a:r>
            <a:r>
              <a:rPr lang="fr-BE" baseline="0" dirty="0" err="1" smtClean="0"/>
              <a:t>zorg</a:t>
            </a:r>
            <a:r>
              <a:rPr lang="fr-BE" baseline="0" dirty="0" smtClean="0"/>
              <a:t> in BE</a:t>
            </a:r>
          </a:p>
          <a:p>
            <a:endParaRPr lang="fr-BE" baseline="0" dirty="0" smtClean="0"/>
          </a:p>
          <a:p>
            <a:pPr marL="171450" indent="-171450">
              <a:buFontTx/>
              <a:buChar char="-"/>
            </a:pPr>
            <a:r>
              <a:rPr lang="fr-BE" baseline="0" dirty="0" smtClean="0"/>
              <a:t>18 </a:t>
            </a:r>
            <a:r>
              <a:rPr lang="fr-BE" baseline="0" dirty="0" err="1" smtClean="0"/>
              <a:t>geïdentificeerde</a:t>
            </a:r>
            <a:r>
              <a:rPr lang="fr-BE" baseline="0" dirty="0" smtClean="0"/>
              <a:t> </a:t>
            </a:r>
            <a:r>
              <a:rPr lang="fr-BE" baseline="0" dirty="0" err="1" smtClean="0"/>
              <a:t>componenten</a:t>
            </a:r>
            <a:r>
              <a:rPr lang="fr-BE" baseline="0" dirty="0" smtClean="0"/>
              <a:t> die </a:t>
            </a:r>
            <a:r>
              <a:rPr lang="fr-BE" baseline="0" dirty="0" err="1" smtClean="0"/>
              <a:t>nodig</a:t>
            </a:r>
            <a:r>
              <a:rPr lang="fr-BE" baseline="0" dirty="0" smtClean="0"/>
              <a:t> </a:t>
            </a:r>
            <a:r>
              <a:rPr lang="fr-BE" baseline="0" dirty="0" err="1" smtClean="0"/>
              <a:t>zijn</a:t>
            </a:r>
            <a:r>
              <a:rPr lang="fr-BE" baseline="0" dirty="0" smtClean="0"/>
              <a:t> om </a:t>
            </a:r>
            <a:r>
              <a:rPr lang="fr-BE" baseline="0" dirty="0" err="1" smtClean="0"/>
              <a:t>tot</a:t>
            </a:r>
            <a:r>
              <a:rPr lang="fr-BE" baseline="0" dirty="0" smtClean="0"/>
              <a:t> </a:t>
            </a:r>
            <a:r>
              <a:rPr lang="fr-BE" baseline="0" dirty="0" err="1" smtClean="0"/>
              <a:t>een</a:t>
            </a:r>
            <a:r>
              <a:rPr lang="fr-BE" baseline="0" dirty="0" smtClean="0"/>
              <a:t> </a:t>
            </a:r>
            <a:r>
              <a:rPr lang="fr-BE" baseline="0" dirty="0" err="1" smtClean="0"/>
              <a:t>systeem</a:t>
            </a:r>
            <a:r>
              <a:rPr lang="fr-BE" baseline="0" dirty="0" smtClean="0"/>
              <a:t> van </a:t>
            </a:r>
            <a:r>
              <a:rPr lang="fr-BE" baseline="0" dirty="0" err="1" smtClean="0"/>
              <a:t>geïntegreerde</a:t>
            </a:r>
            <a:r>
              <a:rPr lang="fr-BE" baseline="0" dirty="0" smtClean="0"/>
              <a:t> </a:t>
            </a:r>
            <a:r>
              <a:rPr lang="fr-BE" baseline="0" dirty="0" err="1" smtClean="0"/>
              <a:t>zorg</a:t>
            </a:r>
            <a:r>
              <a:rPr lang="fr-BE" baseline="0" dirty="0" smtClean="0"/>
              <a:t> te </a:t>
            </a:r>
            <a:r>
              <a:rPr lang="fr-BE" baseline="0" dirty="0" err="1" smtClean="0"/>
              <a:t>komen</a:t>
            </a:r>
            <a:r>
              <a:rPr lang="fr-BE" baseline="0" dirty="0" smtClean="0"/>
              <a:t> in BE</a:t>
            </a:r>
          </a:p>
          <a:p>
            <a:pPr marL="171450" indent="-171450">
              <a:buFontTx/>
              <a:buChar char="-"/>
            </a:pPr>
            <a:r>
              <a:rPr lang="fr-BE" baseline="0" dirty="0" smtClean="0"/>
              <a:t>4 </a:t>
            </a:r>
            <a:r>
              <a:rPr lang="fr-BE" baseline="0" dirty="0" err="1" smtClean="0"/>
              <a:t>overkoepelende</a:t>
            </a:r>
            <a:r>
              <a:rPr lang="fr-BE" baseline="0" dirty="0" smtClean="0"/>
              <a:t> </a:t>
            </a:r>
            <a:r>
              <a:rPr lang="fr-BE" baseline="0" dirty="0" err="1" smtClean="0"/>
              <a:t>actielijnen</a:t>
            </a:r>
            <a:r>
              <a:rPr lang="fr-BE" baseline="0" dirty="0" smtClean="0"/>
              <a:t> om de </a:t>
            </a:r>
            <a:r>
              <a:rPr lang="fr-BE" baseline="0" dirty="0" err="1" smtClean="0"/>
              <a:t>ontwikkeling</a:t>
            </a:r>
            <a:r>
              <a:rPr lang="fr-BE" baseline="0" dirty="0" smtClean="0"/>
              <a:t> van </a:t>
            </a:r>
            <a:r>
              <a:rPr lang="fr-BE" baseline="0" dirty="0" err="1" smtClean="0"/>
              <a:t>geïntegreerde</a:t>
            </a:r>
            <a:r>
              <a:rPr lang="fr-BE" baseline="0" dirty="0" smtClean="0"/>
              <a:t> </a:t>
            </a:r>
            <a:r>
              <a:rPr lang="fr-BE" baseline="0" dirty="0" err="1" smtClean="0"/>
              <a:t>zorg</a:t>
            </a:r>
            <a:r>
              <a:rPr lang="fr-BE" baseline="0" dirty="0" smtClean="0"/>
              <a:t> te </a:t>
            </a:r>
            <a:r>
              <a:rPr lang="fr-BE" baseline="0" dirty="0" err="1" smtClean="0"/>
              <a:t>ondersteunen</a:t>
            </a:r>
            <a:endParaRPr lang="fr-BE" baseline="0" dirty="0" smtClean="0"/>
          </a:p>
          <a:p>
            <a:pPr marL="171450" indent="-171450">
              <a:buFontTx/>
              <a:buChar char="-"/>
            </a:pPr>
            <a:endParaRPr lang="fr-BE" baseline="0" dirty="0" smtClean="0"/>
          </a:p>
          <a:p>
            <a:pPr marL="0" indent="0">
              <a:buFontTx/>
              <a:buNone/>
            </a:pPr>
            <a:r>
              <a:rPr lang="fr-BE" baseline="0" dirty="0" smtClean="0">
                <a:sym typeface="Wingdings" panose="05000000000000000000" pitchFamily="2" charset="2"/>
              </a:rPr>
              <a:t> </a:t>
            </a:r>
            <a:r>
              <a:rPr lang="fr-BE" baseline="0" dirty="0" err="1" smtClean="0">
                <a:sym typeface="Wingdings" panose="05000000000000000000" pitchFamily="2" charset="2"/>
              </a:rPr>
              <a:t>Gaan</a:t>
            </a:r>
            <a:r>
              <a:rPr lang="fr-BE" baseline="0" dirty="0" smtClean="0">
                <a:sym typeface="Wingdings" panose="05000000000000000000" pitchFamily="2" charset="2"/>
              </a:rPr>
              <a:t> nu over </a:t>
            </a:r>
            <a:r>
              <a:rPr lang="fr-BE" baseline="0" dirty="0" err="1" smtClean="0">
                <a:sym typeface="Wingdings" panose="05000000000000000000" pitchFamily="2" charset="2"/>
              </a:rPr>
              <a:t>tot</a:t>
            </a:r>
            <a:r>
              <a:rPr lang="fr-BE" baseline="0" dirty="0" smtClean="0">
                <a:sym typeface="Wingdings" panose="05000000000000000000" pitchFamily="2" charset="2"/>
              </a:rPr>
              <a:t> </a:t>
            </a:r>
            <a:r>
              <a:rPr lang="fr-BE" baseline="0" dirty="0" err="1" smtClean="0">
                <a:sym typeface="Wingdings" panose="05000000000000000000" pitchFamily="2" charset="2"/>
              </a:rPr>
              <a:t>een</a:t>
            </a:r>
            <a:r>
              <a:rPr lang="fr-BE" baseline="0" dirty="0" smtClean="0">
                <a:sym typeface="Wingdings" panose="05000000000000000000" pitchFamily="2" charset="2"/>
              </a:rPr>
              <a:t> </a:t>
            </a:r>
            <a:r>
              <a:rPr lang="fr-BE" baseline="0" dirty="0" err="1" smtClean="0">
                <a:sym typeface="Wingdings" panose="05000000000000000000" pitchFamily="2" charset="2"/>
              </a:rPr>
              <a:t>korte</a:t>
            </a:r>
            <a:r>
              <a:rPr lang="fr-BE" baseline="0" dirty="0" smtClean="0">
                <a:sym typeface="Wingdings" panose="05000000000000000000" pitchFamily="2" charset="2"/>
              </a:rPr>
              <a:t> </a:t>
            </a:r>
            <a:r>
              <a:rPr lang="fr-BE" baseline="0" dirty="0" err="1" smtClean="0">
                <a:sym typeface="Wingdings" panose="05000000000000000000" pitchFamily="2" charset="2"/>
              </a:rPr>
              <a:t>bespreking</a:t>
            </a:r>
            <a:r>
              <a:rPr lang="fr-BE" baseline="0" dirty="0" smtClean="0">
                <a:sym typeface="Wingdings" panose="05000000000000000000" pitchFamily="2" charset="2"/>
              </a:rPr>
              <a:t> van de </a:t>
            </a:r>
            <a:r>
              <a:rPr lang="fr-BE" baseline="0" dirty="0" err="1" smtClean="0">
                <a:sym typeface="Wingdings" panose="05000000000000000000" pitchFamily="2" charset="2"/>
              </a:rPr>
              <a:t>verschillende</a:t>
            </a:r>
            <a:r>
              <a:rPr lang="fr-BE" baseline="0" dirty="0" smtClean="0">
                <a:sym typeface="Wingdings" panose="05000000000000000000" pitchFamily="2" charset="2"/>
              </a:rPr>
              <a:t> </a:t>
            </a:r>
            <a:r>
              <a:rPr lang="fr-BE" baseline="0" dirty="0" err="1" smtClean="0">
                <a:sym typeface="Wingdings" panose="05000000000000000000" pitchFamily="2" charset="2"/>
              </a:rPr>
              <a:t>componenten</a:t>
            </a:r>
            <a:endParaRPr lang="nl-NL" dirty="0"/>
          </a:p>
        </p:txBody>
      </p:sp>
      <p:sp>
        <p:nvSpPr>
          <p:cNvPr id="4" name="Tijdelijke aanduiding voor dianummer 3"/>
          <p:cNvSpPr>
            <a:spLocks noGrp="1"/>
          </p:cNvSpPr>
          <p:nvPr>
            <p:ph type="sldNum" sz="quarter" idx="10"/>
          </p:nvPr>
        </p:nvSpPr>
        <p:spPr/>
        <p:txBody>
          <a:bodyPr/>
          <a:lstStyle/>
          <a:p>
            <a:fld id="{35074C97-AE1D-412D-A282-C35FB4F2AB4A}" type="slidenum">
              <a:rPr lang="nl-NL" smtClean="0"/>
              <a:pPr/>
              <a:t>13</a:t>
            </a:fld>
            <a:endParaRPr lang="nl-NL"/>
          </a:p>
        </p:txBody>
      </p:sp>
    </p:spTree>
    <p:extLst>
      <p:ext uri="{BB962C8B-B14F-4D97-AF65-F5344CB8AC3E}">
        <p14:creationId xmlns:p14="http://schemas.microsoft.com/office/powerpoint/2010/main" val="1873747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66813" y="1241425"/>
            <a:ext cx="4464050" cy="3349625"/>
          </a:xfrm>
        </p:spPr>
      </p:sp>
      <p:sp>
        <p:nvSpPr>
          <p:cNvPr id="3" name="Tijdelijke aanduiding voor notities 2"/>
          <p:cNvSpPr>
            <a:spLocks noGrp="1"/>
          </p:cNvSpPr>
          <p:nvPr>
            <p:ph type="body" idx="1"/>
          </p:nvPr>
        </p:nvSpPr>
        <p:spPr/>
        <p:txBody>
          <a:bodyPr/>
          <a:lstStyle/>
          <a:p>
            <a:pPr marL="0" indent="0">
              <a:buFontTx/>
              <a:buNone/>
            </a:pPr>
            <a:endParaRPr lang="fr-BE" baseline="0" dirty="0" smtClean="0"/>
          </a:p>
          <a:p>
            <a:pPr marL="0" indent="0">
              <a:buFontTx/>
              <a:buNone/>
            </a:pPr>
            <a:r>
              <a:rPr lang="fr-BE" baseline="0" dirty="0" smtClean="0">
                <a:sym typeface="Wingdings" panose="05000000000000000000" pitchFamily="2" charset="2"/>
              </a:rPr>
              <a:t> </a:t>
            </a:r>
            <a:r>
              <a:rPr lang="fr-BE" baseline="0" dirty="0" err="1" smtClean="0">
                <a:sym typeface="Wingdings" panose="05000000000000000000" pitchFamily="2" charset="2"/>
              </a:rPr>
              <a:t>Gaan</a:t>
            </a:r>
            <a:r>
              <a:rPr lang="fr-BE" baseline="0" dirty="0" smtClean="0">
                <a:sym typeface="Wingdings" panose="05000000000000000000" pitchFamily="2" charset="2"/>
              </a:rPr>
              <a:t> nu over </a:t>
            </a:r>
            <a:r>
              <a:rPr lang="fr-BE" baseline="0" dirty="0" err="1" smtClean="0">
                <a:sym typeface="Wingdings" panose="05000000000000000000" pitchFamily="2" charset="2"/>
              </a:rPr>
              <a:t>tot</a:t>
            </a:r>
            <a:r>
              <a:rPr lang="fr-BE" baseline="0" dirty="0" smtClean="0">
                <a:sym typeface="Wingdings" panose="05000000000000000000" pitchFamily="2" charset="2"/>
              </a:rPr>
              <a:t> </a:t>
            </a:r>
            <a:r>
              <a:rPr lang="fr-BE" baseline="0" dirty="0" err="1" smtClean="0">
                <a:sym typeface="Wingdings" panose="05000000000000000000" pitchFamily="2" charset="2"/>
              </a:rPr>
              <a:t>een</a:t>
            </a:r>
            <a:r>
              <a:rPr lang="fr-BE" baseline="0" dirty="0" smtClean="0">
                <a:sym typeface="Wingdings" panose="05000000000000000000" pitchFamily="2" charset="2"/>
              </a:rPr>
              <a:t> </a:t>
            </a:r>
            <a:r>
              <a:rPr lang="fr-BE" baseline="0" dirty="0" err="1" smtClean="0">
                <a:sym typeface="Wingdings" panose="05000000000000000000" pitchFamily="2" charset="2"/>
              </a:rPr>
              <a:t>korte</a:t>
            </a:r>
            <a:r>
              <a:rPr lang="fr-BE" baseline="0" dirty="0" smtClean="0">
                <a:sym typeface="Wingdings" panose="05000000000000000000" pitchFamily="2" charset="2"/>
              </a:rPr>
              <a:t> </a:t>
            </a:r>
            <a:r>
              <a:rPr lang="fr-BE" baseline="0" dirty="0" err="1" smtClean="0">
                <a:sym typeface="Wingdings" panose="05000000000000000000" pitchFamily="2" charset="2"/>
              </a:rPr>
              <a:t>bespreking</a:t>
            </a:r>
            <a:r>
              <a:rPr lang="fr-BE" baseline="0" dirty="0" smtClean="0">
                <a:sym typeface="Wingdings" panose="05000000000000000000" pitchFamily="2" charset="2"/>
              </a:rPr>
              <a:t> van de </a:t>
            </a:r>
            <a:r>
              <a:rPr lang="fr-BE" baseline="0" dirty="0" err="1" smtClean="0">
                <a:sym typeface="Wingdings" panose="05000000000000000000" pitchFamily="2" charset="2"/>
              </a:rPr>
              <a:t>verschillende</a:t>
            </a:r>
            <a:r>
              <a:rPr lang="fr-BE" baseline="0" dirty="0" smtClean="0">
                <a:sym typeface="Wingdings" panose="05000000000000000000" pitchFamily="2" charset="2"/>
              </a:rPr>
              <a:t> 18 </a:t>
            </a:r>
            <a:r>
              <a:rPr lang="fr-BE" baseline="0" dirty="0" err="1" smtClean="0">
                <a:sym typeface="Wingdings" panose="05000000000000000000" pitchFamily="2" charset="2"/>
              </a:rPr>
              <a:t>componenten</a:t>
            </a:r>
            <a:endParaRPr lang="nl-NL" dirty="0"/>
          </a:p>
        </p:txBody>
      </p:sp>
      <p:sp>
        <p:nvSpPr>
          <p:cNvPr id="4" name="Tijdelijke aanduiding voor dianummer 3"/>
          <p:cNvSpPr>
            <a:spLocks noGrp="1"/>
          </p:cNvSpPr>
          <p:nvPr>
            <p:ph type="sldNum" sz="quarter" idx="10"/>
          </p:nvPr>
        </p:nvSpPr>
        <p:spPr/>
        <p:txBody>
          <a:bodyPr/>
          <a:lstStyle/>
          <a:p>
            <a:fld id="{35074C97-AE1D-412D-A282-C35FB4F2AB4A}" type="slidenum">
              <a:rPr lang="nl-NL" smtClean="0"/>
              <a:pPr/>
              <a:t>14</a:t>
            </a:fld>
            <a:endParaRPr lang="nl-NL"/>
          </a:p>
        </p:txBody>
      </p:sp>
    </p:spTree>
    <p:extLst>
      <p:ext uri="{BB962C8B-B14F-4D97-AF65-F5344CB8AC3E}">
        <p14:creationId xmlns:p14="http://schemas.microsoft.com/office/powerpoint/2010/main" val="23148202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66813" y="1241425"/>
            <a:ext cx="4464050" cy="3349625"/>
          </a:xfrm>
        </p:spPr>
      </p:sp>
      <p:sp>
        <p:nvSpPr>
          <p:cNvPr id="3" name="Tijdelijke aanduiding voor notities 2"/>
          <p:cNvSpPr>
            <a:spLocks noGrp="1"/>
          </p:cNvSpPr>
          <p:nvPr>
            <p:ph type="body" idx="1"/>
          </p:nvPr>
        </p:nvSpPr>
        <p:spPr/>
        <p:txBody>
          <a:bodyPr/>
          <a:lstStyle/>
          <a:p>
            <a:r>
              <a:rPr lang="fr-BE" dirty="0" smtClean="0"/>
              <a:t>De 18 </a:t>
            </a:r>
            <a:r>
              <a:rPr lang="fr-BE" dirty="0" err="1" smtClean="0"/>
              <a:t>componenten</a:t>
            </a:r>
            <a:r>
              <a:rPr lang="fr-BE" dirty="0" smtClean="0"/>
              <a:t> van </a:t>
            </a:r>
            <a:r>
              <a:rPr lang="fr-BE" dirty="0" err="1" smtClean="0"/>
              <a:t>geïntegreerde</a:t>
            </a:r>
            <a:r>
              <a:rPr lang="fr-BE" dirty="0" smtClean="0"/>
              <a:t> </a:t>
            </a:r>
            <a:r>
              <a:rPr lang="fr-BE" dirty="0" err="1" smtClean="0"/>
              <a:t>zorg</a:t>
            </a:r>
            <a:r>
              <a:rPr lang="fr-BE" dirty="0" smtClean="0"/>
              <a:t> </a:t>
            </a:r>
            <a:r>
              <a:rPr lang="fr-BE" dirty="0" err="1" smtClean="0"/>
              <a:t>zijn</a:t>
            </a:r>
            <a:r>
              <a:rPr lang="fr-BE" dirty="0" smtClean="0"/>
              <a:t> </a:t>
            </a:r>
            <a:r>
              <a:rPr lang="fr-BE" dirty="0" err="1" smtClean="0"/>
              <a:t>samen</a:t>
            </a:r>
            <a:r>
              <a:rPr lang="fr-BE" dirty="0" smtClean="0"/>
              <a:t> te </a:t>
            </a:r>
            <a:r>
              <a:rPr lang="fr-BE" dirty="0" err="1" smtClean="0"/>
              <a:t>brengen</a:t>
            </a:r>
            <a:r>
              <a:rPr lang="fr-BE" baseline="0" dirty="0" smtClean="0"/>
              <a:t> in 4 </a:t>
            </a:r>
            <a:r>
              <a:rPr lang="fr-BE" baseline="0" dirty="0" err="1" smtClean="0"/>
              <a:t>verschillende</a:t>
            </a:r>
            <a:r>
              <a:rPr lang="fr-BE" baseline="0" dirty="0" smtClean="0"/>
              <a:t> </a:t>
            </a:r>
            <a:r>
              <a:rPr lang="fr-BE" baseline="0" dirty="0" err="1" smtClean="0"/>
              <a:t>groepen</a:t>
            </a:r>
            <a:r>
              <a:rPr lang="fr-BE" baseline="0" dirty="0" smtClean="0"/>
              <a:t> of </a:t>
            </a:r>
            <a:r>
              <a:rPr lang="fr-BE" baseline="0" dirty="0" err="1" smtClean="0"/>
              <a:t>actieniveaus</a:t>
            </a:r>
            <a:r>
              <a:rPr lang="fr-BE" baseline="0" dirty="0" smtClean="0"/>
              <a:t>. </a:t>
            </a:r>
            <a:r>
              <a:rPr lang="fr-BE" baseline="0" dirty="0" err="1" smtClean="0"/>
              <a:t>Deze</a:t>
            </a:r>
            <a:r>
              <a:rPr lang="fr-BE" baseline="0" dirty="0" smtClean="0"/>
              <a:t> </a:t>
            </a:r>
            <a:r>
              <a:rPr lang="fr-BE" baseline="0" dirty="0" err="1" smtClean="0"/>
              <a:t>niveaus</a:t>
            </a:r>
            <a:r>
              <a:rPr lang="fr-BE" baseline="0" dirty="0" smtClean="0"/>
              <a:t> </a:t>
            </a:r>
            <a:r>
              <a:rPr lang="fr-BE" baseline="0" dirty="0" err="1" smtClean="0"/>
              <a:t>weerspiegelen</a:t>
            </a:r>
            <a:r>
              <a:rPr lang="fr-BE" baseline="0" dirty="0" smtClean="0"/>
              <a:t> </a:t>
            </a:r>
            <a:r>
              <a:rPr lang="fr-BE" baseline="0" dirty="0" err="1" smtClean="0"/>
              <a:t>waarop</a:t>
            </a:r>
            <a:r>
              <a:rPr lang="fr-BE" baseline="0" dirty="0" smtClean="0"/>
              <a:t> de </a:t>
            </a:r>
            <a:r>
              <a:rPr lang="fr-BE" baseline="0" dirty="0" err="1" smtClean="0"/>
              <a:t>componenten</a:t>
            </a:r>
            <a:r>
              <a:rPr lang="fr-BE" baseline="0" dirty="0" smtClean="0"/>
              <a:t> </a:t>
            </a:r>
            <a:r>
              <a:rPr lang="fr-BE" baseline="0" dirty="0" err="1" smtClean="0"/>
              <a:t>zullen</a:t>
            </a:r>
            <a:r>
              <a:rPr lang="fr-BE" baseline="0" dirty="0" smtClean="0"/>
              <a:t> </a:t>
            </a:r>
            <a:r>
              <a:rPr lang="fr-BE" baseline="0" dirty="0" err="1" smtClean="0"/>
              <a:t>focussen</a:t>
            </a:r>
            <a:r>
              <a:rPr lang="fr-BE" baseline="0" dirty="0" smtClean="0"/>
              <a:t> en impact </a:t>
            </a:r>
            <a:r>
              <a:rPr lang="fr-BE" baseline="0" dirty="0" err="1" smtClean="0"/>
              <a:t>zullen</a:t>
            </a:r>
            <a:r>
              <a:rPr lang="fr-BE" baseline="0" dirty="0" smtClean="0"/>
              <a:t> </a:t>
            </a:r>
            <a:r>
              <a:rPr lang="fr-BE" baseline="0" dirty="0" err="1" smtClean="0"/>
              <a:t>hebben</a:t>
            </a:r>
            <a:r>
              <a:rPr lang="fr-BE" baseline="0" dirty="0" smtClean="0"/>
              <a:t>, </a:t>
            </a:r>
            <a:r>
              <a:rPr lang="fr-BE" baseline="0" dirty="0" err="1" smtClean="0"/>
              <a:t>namelijk</a:t>
            </a:r>
            <a:r>
              <a:rPr lang="fr-BE" baseline="0" dirty="0" smtClean="0"/>
              <a:t>:</a:t>
            </a:r>
          </a:p>
          <a:p>
            <a:endParaRPr lang="fr-BE" baseline="0" dirty="0" smtClean="0"/>
          </a:p>
          <a:p>
            <a:pPr marL="171450" indent="-171450">
              <a:buFontTx/>
              <a:buChar char="-"/>
            </a:pPr>
            <a:r>
              <a:rPr lang="fr-BE" baseline="0" dirty="0" err="1" smtClean="0"/>
              <a:t>Het</a:t>
            </a:r>
            <a:r>
              <a:rPr lang="fr-BE" baseline="0" dirty="0" smtClean="0"/>
              <a:t> niveau van de </a:t>
            </a:r>
            <a:r>
              <a:rPr lang="fr-BE" baseline="0" dirty="0" err="1" smtClean="0"/>
              <a:t>individuele</a:t>
            </a:r>
            <a:r>
              <a:rPr lang="fr-BE" baseline="0" dirty="0" smtClean="0"/>
              <a:t> </a:t>
            </a:r>
            <a:r>
              <a:rPr lang="fr-BE" baseline="0" dirty="0" err="1" smtClean="0"/>
              <a:t>patiënt</a:t>
            </a:r>
            <a:r>
              <a:rPr lang="fr-BE" baseline="0" dirty="0" smtClean="0"/>
              <a:t> en </a:t>
            </a:r>
            <a:r>
              <a:rPr lang="fr-BE" baseline="0" dirty="0" err="1" smtClean="0"/>
              <a:t>zijn</a:t>
            </a:r>
            <a:r>
              <a:rPr lang="fr-BE" baseline="0" dirty="0" smtClean="0"/>
              <a:t>/</a:t>
            </a:r>
            <a:r>
              <a:rPr lang="fr-BE" baseline="0" dirty="0" err="1" smtClean="0"/>
              <a:t>haar</a:t>
            </a:r>
            <a:r>
              <a:rPr lang="fr-BE" baseline="0" dirty="0" smtClean="0"/>
              <a:t> </a:t>
            </a:r>
            <a:r>
              <a:rPr lang="fr-BE" baseline="0" dirty="0" err="1" smtClean="0"/>
              <a:t>omgeving</a:t>
            </a:r>
            <a:r>
              <a:rPr lang="fr-BE" baseline="0" dirty="0" smtClean="0"/>
              <a:t> </a:t>
            </a:r>
          </a:p>
          <a:p>
            <a:pPr marL="171450" indent="-171450">
              <a:buFontTx/>
              <a:buChar char="-"/>
            </a:pPr>
            <a:r>
              <a:rPr lang="fr-BE" baseline="0" dirty="0" err="1" smtClean="0"/>
              <a:t>Het</a:t>
            </a:r>
            <a:r>
              <a:rPr lang="fr-BE" baseline="0" dirty="0" smtClean="0"/>
              <a:t> niveau van </a:t>
            </a:r>
            <a:r>
              <a:rPr lang="fr-BE" baseline="0" dirty="0" err="1" smtClean="0"/>
              <a:t>én</a:t>
            </a:r>
            <a:r>
              <a:rPr lang="fr-BE" baseline="0" dirty="0" smtClean="0"/>
              <a:t> </a:t>
            </a:r>
            <a:r>
              <a:rPr lang="fr-BE" baseline="0" dirty="0" err="1" smtClean="0"/>
              <a:t>tussen</a:t>
            </a:r>
            <a:r>
              <a:rPr lang="fr-BE" baseline="0" dirty="0" smtClean="0"/>
              <a:t> de </a:t>
            </a:r>
            <a:r>
              <a:rPr lang="fr-BE" baseline="0" dirty="0" err="1" smtClean="0"/>
              <a:t>verschillende</a:t>
            </a:r>
            <a:r>
              <a:rPr lang="fr-BE" baseline="0" dirty="0" smtClean="0"/>
              <a:t> </a:t>
            </a:r>
            <a:r>
              <a:rPr lang="fr-BE" baseline="0" dirty="0" err="1" smtClean="0"/>
              <a:t>terreinactoren</a:t>
            </a:r>
            <a:r>
              <a:rPr lang="fr-BE" baseline="0" dirty="0" smtClean="0"/>
              <a:t> (</a:t>
            </a:r>
            <a:r>
              <a:rPr lang="fr-BE" baseline="0" dirty="0" err="1" smtClean="0"/>
              <a:t>zowel</a:t>
            </a:r>
            <a:r>
              <a:rPr lang="fr-BE" baseline="0" dirty="0" smtClean="0"/>
              <a:t> </a:t>
            </a:r>
            <a:r>
              <a:rPr lang="fr-BE" baseline="0" dirty="0" err="1" smtClean="0"/>
              <a:t>individuele</a:t>
            </a:r>
            <a:r>
              <a:rPr lang="fr-BE" baseline="0" dirty="0" smtClean="0"/>
              <a:t> </a:t>
            </a:r>
            <a:r>
              <a:rPr lang="fr-BE" baseline="0" dirty="0" err="1" smtClean="0"/>
              <a:t>actoren</a:t>
            </a:r>
            <a:r>
              <a:rPr lang="fr-BE" baseline="0" dirty="0" smtClean="0"/>
              <a:t> </a:t>
            </a:r>
            <a:r>
              <a:rPr lang="fr-BE" baseline="0" dirty="0" err="1" smtClean="0"/>
              <a:t>als</a:t>
            </a:r>
            <a:r>
              <a:rPr lang="fr-BE" baseline="0" dirty="0" smtClean="0"/>
              <a:t> diverse </a:t>
            </a:r>
            <a:r>
              <a:rPr lang="fr-BE" baseline="0" dirty="0" err="1" smtClean="0"/>
              <a:t>netwerken</a:t>
            </a:r>
            <a:r>
              <a:rPr lang="fr-BE" baseline="0" dirty="0" smtClean="0"/>
              <a:t> en </a:t>
            </a:r>
            <a:r>
              <a:rPr lang="fr-BE" baseline="0" dirty="0" err="1" smtClean="0"/>
              <a:t>andere</a:t>
            </a:r>
            <a:r>
              <a:rPr lang="fr-BE" baseline="0" dirty="0" smtClean="0"/>
              <a:t> </a:t>
            </a:r>
            <a:r>
              <a:rPr lang="fr-BE" baseline="0" dirty="0" err="1" smtClean="0"/>
              <a:t>samenwerkingsverbanden</a:t>
            </a:r>
            <a:r>
              <a:rPr lang="fr-BE" baseline="0" dirty="0" smtClean="0"/>
              <a:t>)</a:t>
            </a:r>
          </a:p>
          <a:p>
            <a:pPr marL="171450" indent="-171450">
              <a:buFontTx/>
              <a:buChar char="-"/>
            </a:pPr>
            <a:r>
              <a:rPr lang="fr-BE" baseline="0" dirty="0" err="1" smtClean="0"/>
              <a:t>Het</a:t>
            </a:r>
            <a:r>
              <a:rPr lang="fr-BE" baseline="0" dirty="0" smtClean="0"/>
              <a:t> niveau van </a:t>
            </a:r>
            <a:r>
              <a:rPr lang="fr-BE" baseline="0" dirty="0" err="1" smtClean="0"/>
              <a:t>het</a:t>
            </a:r>
            <a:r>
              <a:rPr lang="fr-BE" baseline="0" dirty="0" smtClean="0"/>
              <a:t> </a:t>
            </a:r>
            <a:r>
              <a:rPr lang="fr-BE" baseline="0" dirty="0" err="1" smtClean="0"/>
              <a:t>zorg</a:t>
            </a:r>
            <a:r>
              <a:rPr lang="fr-BE" baseline="0" dirty="0" smtClean="0"/>
              <a:t>- en </a:t>
            </a:r>
            <a:r>
              <a:rPr lang="fr-BE" baseline="0" dirty="0" err="1" smtClean="0"/>
              <a:t>welzijnssysteem</a:t>
            </a:r>
            <a:r>
              <a:rPr lang="fr-BE" baseline="0" dirty="0" smtClean="0"/>
              <a:t> in </a:t>
            </a:r>
            <a:r>
              <a:rPr lang="fr-BE" baseline="0" dirty="0" err="1" smtClean="0"/>
              <a:t>zijn</a:t>
            </a:r>
            <a:r>
              <a:rPr lang="fr-BE" baseline="0" dirty="0" smtClean="0"/>
              <a:t> </a:t>
            </a:r>
            <a:r>
              <a:rPr lang="fr-BE" baseline="0" dirty="0" err="1" smtClean="0"/>
              <a:t>geheel</a:t>
            </a:r>
            <a:endParaRPr lang="fr-BE" baseline="0" dirty="0" smtClean="0"/>
          </a:p>
          <a:p>
            <a:pPr marL="171450" indent="-171450">
              <a:buFontTx/>
              <a:buChar char="-"/>
            </a:pPr>
            <a:r>
              <a:rPr lang="fr-BE" baseline="0" dirty="0" smtClean="0"/>
              <a:t>En </a:t>
            </a:r>
            <a:r>
              <a:rPr lang="fr-BE" baseline="0" dirty="0" err="1" smtClean="0"/>
              <a:t>tot</a:t>
            </a:r>
            <a:r>
              <a:rPr lang="fr-BE" baseline="0" dirty="0" smtClean="0"/>
              <a:t> slot </a:t>
            </a:r>
            <a:r>
              <a:rPr lang="fr-BE" baseline="0" dirty="0" err="1" smtClean="0"/>
              <a:t>het</a:t>
            </a:r>
            <a:r>
              <a:rPr lang="fr-BE" baseline="0" dirty="0" smtClean="0"/>
              <a:t> </a:t>
            </a:r>
            <a:r>
              <a:rPr lang="fr-BE" baseline="0" dirty="0" err="1" smtClean="0"/>
              <a:t>algemeen</a:t>
            </a:r>
            <a:r>
              <a:rPr lang="fr-BE" baseline="0" dirty="0" smtClean="0"/>
              <a:t> </a:t>
            </a:r>
            <a:r>
              <a:rPr lang="fr-BE" baseline="0" dirty="0" err="1" smtClean="0"/>
              <a:t>beleidsniveau</a:t>
            </a:r>
            <a:r>
              <a:rPr lang="fr-BE" baseline="0" dirty="0" smtClean="0"/>
              <a:t> van de </a:t>
            </a:r>
            <a:r>
              <a:rPr lang="fr-BE" baseline="0" dirty="0" err="1" smtClean="0"/>
              <a:t>verschillende</a:t>
            </a:r>
            <a:r>
              <a:rPr lang="fr-BE" baseline="0" dirty="0" smtClean="0"/>
              <a:t> </a:t>
            </a:r>
            <a:r>
              <a:rPr lang="fr-BE" baseline="0" dirty="0" err="1" smtClean="0"/>
              <a:t>overheden</a:t>
            </a:r>
            <a:endParaRPr lang="fr-BE" baseline="0" dirty="0" smtClean="0"/>
          </a:p>
          <a:p>
            <a:endParaRPr lang="fr-BE" baseline="0" dirty="0" smtClean="0">
              <a:sym typeface="Wingdings" panose="05000000000000000000" pitchFamily="2" charset="2"/>
            </a:endParaRPr>
          </a:p>
          <a:p>
            <a:pPr marL="171450" indent="-171450">
              <a:buFont typeface="Wingdings" panose="05000000000000000000" pitchFamily="2" charset="2"/>
              <a:buChar char="à"/>
            </a:pPr>
            <a:r>
              <a:rPr lang="fr-BE" baseline="0" dirty="0" err="1" smtClean="0"/>
              <a:t>Het</a:t>
            </a:r>
            <a:r>
              <a:rPr lang="fr-BE" baseline="0" dirty="0" smtClean="0"/>
              <a:t> </a:t>
            </a:r>
            <a:r>
              <a:rPr lang="fr-BE" baseline="0" dirty="0" err="1" smtClean="0"/>
              <a:t>meerendeel</a:t>
            </a:r>
            <a:r>
              <a:rPr lang="fr-BE" baseline="0" dirty="0" smtClean="0"/>
              <a:t> van </a:t>
            </a:r>
            <a:r>
              <a:rPr lang="fr-BE" baseline="0" dirty="0" err="1" smtClean="0"/>
              <a:t>deze</a:t>
            </a:r>
            <a:r>
              <a:rPr lang="fr-BE" baseline="0" dirty="0" smtClean="0"/>
              <a:t> </a:t>
            </a:r>
            <a:r>
              <a:rPr lang="fr-BE" baseline="0" dirty="0" err="1" smtClean="0"/>
              <a:t>componenten</a:t>
            </a:r>
            <a:r>
              <a:rPr lang="fr-BE" baseline="0" dirty="0" smtClean="0"/>
              <a:t> (1-14) </a:t>
            </a:r>
            <a:r>
              <a:rPr lang="fr-BE" baseline="0" dirty="0" err="1" smtClean="0"/>
              <a:t>zal</a:t>
            </a:r>
            <a:r>
              <a:rPr lang="fr-BE" baseline="0" dirty="0" smtClean="0"/>
              <a:t> </a:t>
            </a:r>
            <a:r>
              <a:rPr lang="fr-BE" baseline="0" dirty="0" err="1" smtClean="0"/>
              <a:t>uitgetest</a:t>
            </a:r>
            <a:r>
              <a:rPr lang="fr-BE" baseline="0" dirty="0" smtClean="0"/>
              <a:t> </a:t>
            </a:r>
            <a:r>
              <a:rPr lang="fr-BE" baseline="0" dirty="0" err="1" smtClean="0"/>
              <a:t>worden</a:t>
            </a:r>
            <a:r>
              <a:rPr lang="fr-BE" baseline="0" dirty="0" smtClean="0"/>
              <a:t> via de </a:t>
            </a:r>
            <a:r>
              <a:rPr lang="fr-BE" baseline="0" dirty="0" err="1" smtClean="0"/>
              <a:t>pilootprojecten</a:t>
            </a:r>
            <a:r>
              <a:rPr lang="fr-BE" baseline="0" dirty="0" smtClean="0"/>
              <a:t> </a:t>
            </a:r>
            <a:r>
              <a:rPr lang="fr-BE" baseline="0" dirty="0" err="1" smtClean="0"/>
              <a:t>geïntegreerde</a:t>
            </a:r>
            <a:r>
              <a:rPr lang="fr-BE" baseline="0" dirty="0" smtClean="0"/>
              <a:t> </a:t>
            </a:r>
            <a:r>
              <a:rPr lang="fr-BE" baseline="0" dirty="0" err="1" smtClean="0"/>
              <a:t>zorg</a:t>
            </a:r>
            <a:r>
              <a:rPr lang="fr-BE" baseline="0" dirty="0" smtClean="0"/>
              <a:t> </a:t>
            </a:r>
          </a:p>
          <a:p>
            <a:pPr marL="171450" indent="-171450">
              <a:buFont typeface="Wingdings" panose="05000000000000000000" pitchFamily="2" charset="2"/>
              <a:buChar char="à"/>
            </a:pPr>
            <a:r>
              <a:rPr lang="fr-BE" baseline="0" dirty="0" err="1" smtClean="0"/>
              <a:t>Daarnaast</a:t>
            </a:r>
            <a:r>
              <a:rPr lang="fr-BE" baseline="0" dirty="0" smtClean="0"/>
              <a:t> </a:t>
            </a:r>
            <a:r>
              <a:rPr lang="fr-BE" baseline="0" dirty="0" err="1" smtClean="0"/>
              <a:t>zijn</a:t>
            </a:r>
            <a:r>
              <a:rPr lang="fr-BE" baseline="0" dirty="0" smtClean="0"/>
              <a:t> er </a:t>
            </a:r>
            <a:r>
              <a:rPr lang="fr-BE" baseline="0" dirty="0" err="1" smtClean="0"/>
              <a:t>ook</a:t>
            </a:r>
            <a:r>
              <a:rPr lang="fr-BE" baseline="0" dirty="0" smtClean="0"/>
              <a:t> </a:t>
            </a:r>
            <a:r>
              <a:rPr lang="fr-BE" baseline="0" dirty="0" err="1" smtClean="0"/>
              <a:t>een</a:t>
            </a:r>
            <a:r>
              <a:rPr lang="fr-BE" baseline="0" dirty="0" smtClean="0"/>
              <a:t> </a:t>
            </a:r>
            <a:r>
              <a:rPr lang="fr-BE" baseline="0" dirty="0" err="1" smtClean="0"/>
              <a:t>aantal</a:t>
            </a:r>
            <a:r>
              <a:rPr lang="fr-BE" baseline="0" dirty="0" smtClean="0"/>
              <a:t> </a:t>
            </a:r>
            <a:r>
              <a:rPr lang="fr-BE" baseline="0" dirty="0" err="1" smtClean="0"/>
              <a:t>componenten</a:t>
            </a:r>
            <a:r>
              <a:rPr lang="fr-BE" baseline="0" dirty="0" smtClean="0"/>
              <a:t> </a:t>
            </a:r>
            <a:r>
              <a:rPr lang="fr-BE" baseline="0" dirty="0" err="1" smtClean="0"/>
              <a:t>geïdentificeerd</a:t>
            </a:r>
            <a:r>
              <a:rPr lang="fr-BE" baseline="0" dirty="0" smtClean="0"/>
              <a:t> die </a:t>
            </a:r>
            <a:r>
              <a:rPr lang="fr-BE" baseline="0" dirty="0" err="1" smtClean="0"/>
              <a:t>specifieke</a:t>
            </a:r>
            <a:r>
              <a:rPr lang="fr-BE" baseline="0" dirty="0" smtClean="0"/>
              <a:t> </a:t>
            </a:r>
            <a:r>
              <a:rPr lang="fr-BE" baseline="0" dirty="0" err="1" smtClean="0"/>
              <a:t>aandacht</a:t>
            </a:r>
            <a:r>
              <a:rPr lang="fr-BE" baseline="0" dirty="0" smtClean="0"/>
              <a:t> </a:t>
            </a:r>
            <a:r>
              <a:rPr lang="fr-BE" baseline="0" dirty="0" err="1" smtClean="0"/>
              <a:t>vragen</a:t>
            </a:r>
            <a:r>
              <a:rPr lang="fr-BE" baseline="0" dirty="0" smtClean="0"/>
              <a:t> op </a:t>
            </a:r>
            <a:r>
              <a:rPr lang="fr-BE" baseline="0" dirty="0" err="1" smtClean="0"/>
              <a:t>beleidsniveau</a:t>
            </a:r>
            <a:endParaRPr lang="fr-BE" baseline="0" dirty="0" smtClean="0"/>
          </a:p>
        </p:txBody>
      </p:sp>
      <p:sp>
        <p:nvSpPr>
          <p:cNvPr id="4" name="Tijdelijke aanduiding voor dianummer 3"/>
          <p:cNvSpPr>
            <a:spLocks noGrp="1"/>
          </p:cNvSpPr>
          <p:nvPr>
            <p:ph type="sldNum" sz="quarter" idx="10"/>
          </p:nvPr>
        </p:nvSpPr>
        <p:spPr/>
        <p:txBody>
          <a:bodyPr/>
          <a:lstStyle/>
          <a:p>
            <a:fld id="{35074C97-AE1D-412D-A282-C35FB4F2AB4A}" type="slidenum">
              <a:rPr lang="nl-NL" smtClean="0"/>
              <a:pPr/>
              <a:t>15</a:t>
            </a:fld>
            <a:endParaRPr lang="nl-NL"/>
          </a:p>
        </p:txBody>
      </p:sp>
    </p:spTree>
    <p:extLst>
      <p:ext uri="{BB962C8B-B14F-4D97-AF65-F5344CB8AC3E}">
        <p14:creationId xmlns:p14="http://schemas.microsoft.com/office/powerpoint/2010/main" val="1742573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66813" y="1241425"/>
            <a:ext cx="4464050" cy="3349625"/>
          </a:xfrm>
        </p:spPr>
      </p:sp>
      <p:sp>
        <p:nvSpPr>
          <p:cNvPr id="3" name="Tijdelijke aanduiding voor notities 2"/>
          <p:cNvSpPr>
            <a:spLocks noGrp="1"/>
          </p:cNvSpPr>
          <p:nvPr>
            <p:ph type="body" idx="1"/>
          </p:nvPr>
        </p:nvSpPr>
        <p:spPr/>
        <p:txBody>
          <a:bodyPr/>
          <a:lstStyle/>
          <a:p>
            <a:pPr marL="0" indent="0">
              <a:buFont typeface="Wingdings" panose="05000000000000000000" pitchFamily="2" charset="2"/>
              <a:buNone/>
            </a:pPr>
            <a:r>
              <a:rPr lang="fr-BE" baseline="0" dirty="0" smtClean="0">
                <a:sym typeface="Wingdings" panose="05000000000000000000" pitchFamily="2" charset="2"/>
              </a:rPr>
              <a:t> </a:t>
            </a:r>
            <a:r>
              <a:rPr lang="fr-BE" baseline="0" dirty="0" err="1" smtClean="0">
                <a:sym typeface="Wingdings" panose="05000000000000000000" pitchFamily="2" charset="2"/>
              </a:rPr>
              <a:t>We</a:t>
            </a:r>
            <a:r>
              <a:rPr lang="fr-BE" baseline="0" dirty="0" smtClean="0">
                <a:sym typeface="Wingdings" panose="05000000000000000000" pitchFamily="2" charset="2"/>
              </a:rPr>
              <a:t> </a:t>
            </a:r>
            <a:r>
              <a:rPr lang="fr-BE" baseline="0" dirty="0" err="1" smtClean="0">
                <a:sym typeface="Wingdings" panose="05000000000000000000" pitchFamily="2" charset="2"/>
              </a:rPr>
              <a:t>gaan</a:t>
            </a:r>
            <a:r>
              <a:rPr lang="fr-BE" baseline="0" dirty="0" smtClean="0">
                <a:sym typeface="Wingdings" panose="05000000000000000000" pitchFamily="2" charset="2"/>
              </a:rPr>
              <a:t> nu over </a:t>
            </a:r>
            <a:r>
              <a:rPr lang="fr-BE" baseline="0" dirty="0" err="1" smtClean="0">
                <a:sym typeface="Wingdings" panose="05000000000000000000" pitchFamily="2" charset="2"/>
              </a:rPr>
              <a:t>tot</a:t>
            </a:r>
            <a:r>
              <a:rPr lang="fr-BE" baseline="0" dirty="0" smtClean="0">
                <a:sym typeface="Wingdings" panose="05000000000000000000" pitchFamily="2" charset="2"/>
              </a:rPr>
              <a:t> de </a:t>
            </a:r>
            <a:r>
              <a:rPr lang="fr-BE" baseline="0" dirty="0" err="1" smtClean="0">
                <a:sym typeface="Wingdings" panose="05000000000000000000" pitchFamily="2" charset="2"/>
              </a:rPr>
              <a:t>beknopte</a:t>
            </a:r>
            <a:r>
              <a:rPr lang="fr-BE" baseline="0" dirty="0" smtClean="0">
                <a:sym typeface="Wingdings" panose="05000000000000000000" pitchFamily="2" charset="2"/>
              </a:rPr>
              <a:t> </a:t>
            </a:r>
            <a:r>
              <a:rPr lang="fr-BE" baseline="0" dirty="0" err="1" smtClean="0">
                <a:sym typeface="Wingdings" panose="05000000000000000000" pitchFamily="2" charset="2"/>
              </a:rPr>
              <a:t>bespreking</a:t>
            </a:r>
            <a:r>
              <a:rPr lang="fr-BE" baseline="0" dirty="0" smtClean="0">
                <a:sym typeface="Wingdings" panose="05000000000000000000" pitchFamily="2" charset="2"/>
              </a:rPr>
              <a:t> van de </a:t>
            </a:r>
            <a:r>
              <a:rPr lang="fr-BE" baseline="0" dirty="0" err="1" smtClean="0">
                <a:sym typeface="Wingdings" panose="05000000000000000000" pitchFamily="2" charset="2"/>
              </a:rPr>
              <a:t>verschillende</a:t>
            </a:r>
            <a:r>
              <a:rPr lang="fr-BE" baseline="0" dirty="0" smtClean="0">
                <a:sym typeface="Wingdings" panose="05000000000000000000" pitchFamily="2" charset="2"/>
              </a:rPr>
              <a:t> </a:t>
            </a:r>
            <a:r>
              <a:rPr lang="fr-BE" baseline="0" dirty="0" err="1" smtClean="0">
                <a:sym typeface="Wingdings" panose="05000000000000000000" pitchFamily="2" charset="2"/>
              </a:rPr>
              <a:t>componenten</a:t>
            </a:r>
            <a:r>
              <a:rPr lang="fr-BE" baseline="0" dirty="0" smtClean="0">
                <a:sym typeface="Wingdings" panose="05000000000000000000" pitchFamily="2" charset="2"/>
              </a:rPr>
              <a:t> per ‘</a:t>
            </a:r>
            <a:r>
              <a:rPr lang="fr-BE" baseline="0" dirty="0" err="1" smtClean="0">
                <a:sym typeface="Wingdings" panose="05000000000000000000" pitchFamily="2" charset="2"/>
              </a:rPr>
              <a:t>actieniveau</a:t>
            </a:r>
            <a:r>
              <a:rPr lang="fr-BE" baseline="0" dirty="0" smtClean="0">
                <a:sym typeface="Wingdings" panose="05000000000000000000" pitchFamily="2" charset="2"/>
              </a:rPr>
              <a:t>’</a:t>
            </a:r>
            <a:endParaRPr lang="fr-BE" baseline="0" dirty="0" smtClean="0"/>
          </a:p>
          <a:p>
            <a:pPr marL="171450" indent="-171450">
              <a:buFont typeface="Wingdings" panose="05000000000000000000" pitchFamily="2" charset="2"/>
              <a:buChar char="à"/>
            </a:pPr>
            <a:r>
              <a:rPr lang="fr-BE" baseline="0" dirty="0" err="1" smtClean="0"/>
              <a:t>We</a:t>
            </a:r>
            <a:r>
              <a:rPr lang="fr-BE" baseline="0" dirty="0" smtClean="0"/>
              <a:t> </a:t>
            </a:r>
            <a:r>
              <a:rPr lang="fr-BE" baseline="0" dirty="0" err="1" smtClean="0"/>
              <a:t>zullen</a:t>
            </a:r>
            <a:r>
              <a:rPr lang="fr-BE" baseline="0" dirty="0" smtClean="0"/>
              <a:t> </a:t>
            </a:r>
            <a:r>
              <a:rPr lang="fr-BE" baseline="0" dirty="0" err="1" smtClean="0"/>
              <a:t>geen</a:t>
            </a:r>
            <a:r>
              <a:rPr lang="fr-BE" baseline="0" dirty="0" smtClean="0"/>
              <a:t> </a:t>
            </a:r>
            <a:r>
              <a:rPr lang="fr-BE" baseline="0" dirty="0" err="1" smtClean="0"/>
              <a:t>individuele</a:t>
            </a:r>
            <a:r>
              <a:rPr lang="fr-BE" baseline="0" dirty="0" smtClean="0"/>
              <a:t> </a:t>
            </a:r>
            <a:r>
              <a:rPr lang="fr-BE" baseline="0" dirty="0" err="1" smtClean="0"/>
              <a:t>inhoudelijke</a:t>
            </a:r>
            <a:r>
              <a:rPr lang="fr-BE" baseline="0" dirty="0" smtClean="0"/>
              <a:t> </a:t>
            </a:r>
            <a:r>
              <a:rPr lang="fr-BE" baseline="0" dirty="0" err="1" smtClean="0"/>
              <a:t>bespreking</a:t>
            </a:r>
            <a:r>
              <a:rPr lang="fr-BE" baseline="0" dirty="0" smtClean="0"/>
              <a:t> </a:t>
            </a:r>
            <a:r>
              <a:rPr lang="fr-BE" baseline="0" dirty="0" err="1" smtClean="0"/>
              <a:t>houden</a:t>
            </a:r>
            <a:r>
              <a:rPr lang="fr-BE" baseline="0" dirty="0" smtClean="0"/>
              <a:t> per component, </a:t>
            </a:r>
            <a:r>
              <a:rPr lang="fr-BE" baseline="0" dirty="0" err="1" smtClean="0"/>
              <a:t>anders</a:t>
            </a:r>
            <a:r>
              <a:rPr lang="fr-BE" baseline="0" dirty="0" smtClean="0"/>
              <a:t> </a:t>
            </a:r>
            <a:r>
              <a:rPr lang="fr-BE" baseline="0" dirty="0" err="1" smtClean="0"/>
              <a:t>zitten</a:t>
            </a:r>
            <a:r>
              <a:rPr lang="fr-BE" baseline="0" dirty="0" smtClean="0"/>
              <a:t> </a:t>
            </a:r>
            <a:r>
              <a:rPr lang="fr-BE" baseline="0" dirty="0" err="1" smtClean="0"/>
              <a:t>we</a:t>
            </a:r>
            <a:r>
              <a:rPr lang="fr-BE" baseline="0" dirty="0" smtClean="0"/>
              <a:t> hier </a:t>
            </a:r>
            <a:r>
              <a:rPr lang="fr-BE" baseline="0" dirty="0" err="1" smtClean="0"/>
              <a:t>tegen</a:t>
            </a:r>
            <a:r>
              <a:rPr lang="fr-BE" baseline="0" dirty="0" smtClean="0"/>
              <a:t> </a:t>
            </a:r>
            <a:r>
              <a:rPr lang="fr-BE" baseline="0" dirty="0" err="1" smtClean="0"/>
              <a:t>deze</a:t>
            </a:r>
            <a:r>
              <a:rPr lang="fr-BE" baseline="0" dirty="0" smtClean="0"/>
              <a:t> </a:t>
            </a:r>
            <a:r>
              <a:rPr lang="fr-BE" baseline="0" dirty="0" err="1" smtClean="0"/>
              <a:t>avond</a:t>
            </a:r>
            <a:r>
              <a:rPr lang="fr-BE" baseline="0" dirty="0" smtClean="0"/>
              <a:t> </a:t>
            </a:r>
            <a:r>
              <a:rPr lang="fr-BE" baseline="0" dirty="0" err="1" smtClean="0"/>
              <a:t>nog</a:t>
            </a:r>
            <a:r>
              <a:rPr lang="fr-BE" baseline="0" dirty="0" smtClean="0"/>
              <a:t>…  </a:t>
            </a:r>
            <a:r>
              <a:rPr lang="fr-BE" baseline="0" dirty="0" err="1" smtClean="0"/>
              <a:t>Meer</a:t>
            </a:r>
            <a:r>
              <a:rPr lang="fr-BE" baseline="0" dirty="0" smtClean="0"/>
              <a:t> </a:t>
            </a:r>
            <a:r>
              <a:rPr lang="fr-BE" baseline="0" dirty="0" err="1" smtClean="0"/>
              <a:t>specifieke</a:t>
            </a:r>
            <a:r>
              <a:rPr lang="fr-BE" baseline="0" dirty="0" smtClean="0"/>
              <a:t> </a:t>
            </a:r>
            <a:r>
              <a:rPr lang="fr-BE" baseline="0" dirty="0" err="1" smtClean="0"/>
              <a:t>uitleg</a:t>
            </a:r>
            <a:r>
              <a:rPr lang="fr-BE" baseline="0" dirty="0" smtClean="0"/>
              <a:t> per component </a:t>
            </a:r>
            <a:r>
              <a:rPr lang="fr-BE" baseline="0" dirty="0" err="1" smtClean="0"/>
              <a:t>is</a:t>
            </a:r>
            <a:r>
              <a:rPr lang="fr-BE" baseline="0" dirty="0" smtClean="0"/>
              <a:t> </a:t>
            </a:r>
            <a:r>
              <a:rPr lang="fr-BE" baseline="0" dirty="0" err="1" smtClean="0"/>
              <a:t>terug</a:t>
            </a:r>
            <a:r>
              <a:rPr lang="fr-BE" baseline="0" dirty="0" smtClean="0"/>
              <a:t> te </a:t>
            </a:r>
            <a:r>
              <a:rPr lang="fr-BE" baseline="0" dirty="0" err="1" smtClean="0"/>
              <a:t>vinden</a:t>
            </a:r>
            <a:r>
              <a:rPr lang="fr-BE" baseline="0" dirty="0" smtClean="0"/>
              <a:t> in </a:t>
            </a:r>
            <a:r>
              <a:rPr lang="fr-BE" baseline="0" dirty="0" err="1" smtClean="0"/>
              <a:t>bijlage</a:t>
            </a:r>
            <a:r>
              <a:rPr lang="fr-BE" baseline="0" dirty="0" smtClean="0"/>
              <a:t> van </a:t>
            </a:r>
            <a:r>
              <a:rPr lang="fr-BE" baseline="0" dirty="0" err="1" smtClean="0"/>
              <a:t>het</a:t>
            </a:r>
            <a:r>
              <a:rPr lang="fr-BE" baseline="0" dirty="0" smtClean="0"/>
              <a:t> Plan. </a:t>
            </a:r>
          </a:p>
          <a:p>
            <a:pPr marL="171450" indent="-171450">
              <a:buFont typeface="Wingdings" panose="05000000000000000000" pitchFamily="2" charset="2"/>
              <a:buChar char="à"/>
            </a:pPr>
            <a:r>
              <a:rPr lang="fr-BE" baseline="0" dirty="0" err="1" smtClean="0"/>
              <a:t>Wel</a:t>
            </a:r>
            <a:r>
              <a:rPr lang="fr-BE" baseline="0" dirty="0" smtClean="0"/>
              <a:t> </a:t>
            </a:r>
            <a:r>
              <a:rPr lang="fr-BE" baseline="0" dirty="0" err="1" smtClean="0"/>
              <a:t>is</a:t>
            </a:r>
            <a:r>
              <a:rPr lang="fr-BE" baseline="0" dirty="0" smtClean="0"/>
              <a:t> </a:t>
            </a:r>
            <a:r>
              <a:rPr lang="fr-BE" baseline="0" dirty="0" err="1" smtClean="0"/>
              <a:t>getracht</a:t>
            </a:r>
            <a:r>
              <a:rPr lang="fr-BE" baseline="0" dirty="0" smtClean="0"/>
              <a:t> om per </a:t>
            </a:r>
            <a:r>
              <a:rPr lang="fr-BE" baseline="0" dirty="0" err="1" smtClean="0"/>
              <a:t>actieniveau</a:t>
            </a:r>
            <a:r>
              <a:rPr lang="fr-BE" baseline="0" dirty="0" smtClean="0"/>
              <a:t> </a:t>
            </a:r>
            <a:r>
              <a:rPr lang="fr-BE" baseline="0" dirty="0" err="1" smtClean="0"/>
              <a:t>telkens</a:t>
            </a:r>
            <a:r>
              <a:rPr lang="fr-BE" baseline="0" dirty="0" smtClean="0"/>
              <a:t> de </a:t>
            </a:r>
            <a:r>
              <a:rPr lang="fr-BE" baseline="0" dirty="0" err="1" smtClean="0"/>
              <a:t>kernboodschappen</a:t>
            </a:r>
            <a:r>
              <a:rPr lang="fr-BE" baseline="0" dirty="0" smtClean="0"/>
              <a:t> </a:t>
            </a:r>
            <a:r>
              <a:rPr lang="fr-BE" baseline="0" dirty="0" err="1" smtClean="0"/>
              <a:t>vanuit</a:t>
            </a:r>
            <a:r>
              <a:rPr lang="fr-BE" baseline="0" dirty="0" smtClean="0"/>
              <a:t> de </a:t>
            </a:r>
            <a:r>
              <a:rPr lang="fr-BE" baseline="0" dirty="0" err="1" smtClean="0"/>
              <a:t>verschillende</a:t>
            </a:r>
            <a:r>
              <a:rPr lang="fr-BE" baseline="0" dirty="0" smtClean="0"/>
              <a:t> </a:t>
            </a:r>
            <a:r>
              <a:rPr lang="fr-BE" baseline="0" dirty="0" err="1" smtClean="0"/>
              <a:t>componenten</a:t>
            </a:r>
            <a:r>
              <a:rPr lang="fr-BE" baseline="0" dirty="0" smtClean="0"/>
              <a:t> die </a:t>
            </a:r>
            <a:r>
              <a:rPr lang="fr-BE" baseline="0" dirty="0" err="1" smtClean="0"/>
              <a:t>hieronder</a:t>
            </a:r>
            <a:r>
              <a:rPr lang="fr-BE" baseline="0" dirty="0" smtClean="0"/>
              <a:t> </a:t>
            </a:r>
            <a:r>
              <a:rPr lang="fr-BE" baseline="0" dirty="0" err="1" smtClean="0"/>
              <a:t>vallen</a:t>
            </a:r>
            <a:r>
              <a:rPr lang="fr-BE" baseline="0" dirty="0" smtClean="0"/>
              <a:t> </a:t>
            </a:r>
            <a:r>
              <a:rPr lang="fr-BE" baseline="0" dirty="0" err="1" smtClean="0"/>
              <a:t>weer</a:t>
            </a:r>
            <a:r>
              <a:rPr lang="fr-BE" baseline="0" dirty="0" smtClean="0"/>
              <a:t> te </a:t>
            </a:r>
            <a:r>
              <a:rPr lang="fr-BE" baseline="0" dirty="0" err="1" smtClean="0"/>
              <a:t>geven</a:t>
            </a:r>
            <a:endParaRPr lang="fr-BE" baseline="0" dirty="0" smtClean="0"/>
          </a:p>
          <a:p>
            <a:pPr marL="0" indent="0">
              <a:buFont typeface="Wingdings" panose="05000000000000000000" pitchFamily="2" charset="2"/>
              <a:buNone/>
            </a:pPr>
            <a:endParaRPr lang="fr-BE" baseline="0" dirty="0" smtClean="0"/>
          </a:p>
          <a:p>
            <a:pPr marL="0" indent="0">
              <a:buFont typeface="Wingdings" panose="05000000000000000000" pitchFamily="2" charset="2"/>
              <a:buNone/>
            </a:pPr>
            <a:r>
              <a:rPr lang="fr-BE" baseline="0" dirty="0" err="1" smtClean="0"/>
              <a:t>Vooreerst</a:t>
            </a:r>
            <a:r>
              <a:rPr lang="fr-BE" baseline="0" dirty="0" smtClean="0"/>
              <a:t> </a:t>
            </a:r>
            <a:r>
              <a:rPr lang="fr-BE" baseline="0" dirty="0" err="1" smtClean="0"/>
              <a:t>zijn</a:t>
            </a:r>
            <a:r>
              <a:rPr lang="fr-BE" baseline="0" dirty="0" smtClean="0"/>
              <a:t> er 4 </a:t>
            </a:r>
            <a:r>
              <a:rPr lang="fr-BE" baseline="0" dirty="0" err="1" smtClean="0"/>
              <a:t>componenten</a:t>
            </a:r>
            <a:r>
              <a:rPr lang="fr-BE" baseline="0" dirty="0" smtClean="0"/>
              <a:t> </a:t>
            </a:r>
            <a:r>
              <a:rPr lang="fr-BE" baseline="0" dirty="0" err="1" smtClean="0"/>
              <a:t>geïdentificeerd</a:t>
            </a:r>
            <a:r>
              <a:rPr lang="fr-BE" baseline="0" dirty="0" smtClean="0"/>
              <a:t> die de focus </a:t>
            </a:r>
            <a:r>
              <a:rPr lang="fr-BE" baseline="0" dirty="0" err="1" smtClean="0"/>
              <a:t>vnl</a:t>
            </a:r>
            <a:r>
              <a:rPr lang="fr-BE" baseline="0" dirty="0" smtClean="0"/>
              <a:t>. </a:t>
            </a:r>
            <a:r>
              <a:rPr lang="fr-BE" baseline="0" dirty="0" err="1" smtClean="0"/>
              <a:t>richten</a:t>
            </a:r>
            <a:r>
              <a:rPr lang="fr-BE" baseline="0" dirty="0" smtClean="0"/>
              <a:t> op de </a:t>
            </a:r>
            <a:r>
              <a:rPr lang="fr-BE" baseline="0" dirty="0" err="1" smtClean="0"/>
              <a:t>patiënt</a:t>
            </a:r>
            <a:r>
              <a:rPr lang="fr-BE" baseline="0" dirty="0" smtClean="0"/>
              <a:t> en </a:t>
            </a:r>
            <a:r>
              <a:rPr lang="fr-BE" baseline="0" dirty="0" err="1" smtClean="0"/>
              <a:t>zijn</a:t>
            </a:r>
            <a:r>
              <a:rPr lang="fr-BE" baseline="0" dirty="0" smtClean="0"/>
              <a:t>/</a:t>
            </a:r>
            <a:r>
              <a:rPr lang="fr-BE" baseline="0" dirty="0" err="1" smtClean="0"/>
              <a:t>haar</a:t>
            </a:r>
            <a:r>
              <a:rPr lang="fr-BE" baseline="0" dirty="0" smtClean="0"/>
              <a:t> </a:t>
            </a:r>
            <a:r>
              <a:rPr lang="fr-BE" baseline="0" dirty="0" err="1" smtClean="0"/>
              <a:t>omgeving</a:t>
            </a:r>
            <a:r>
              <a:rPr lang="fr-BE" baseline="0" dirty="0" smtClean="0"/>
              <a:t>, </a:t>
            </a:r>
            <a:r>
              <a:rPr lang="fr-BE" baseline="0" dirty="0" err="1" smtClean="0"/>
              <a:t>namelijk</a:t>
            </a:r>
            <a:r>
              <a:rPr lang="fr-BE" baseline="0" dirty="0" smtClean="0"/>
              <a:t>:</a:t>
            </a:r>
          </a:p>
          <a:p>
            <a:pPr marL="228600" indent="-228600">
              <a:buFont typeface="Wingdings" panose="05000000000000000000" pitchFamily="2" charset="2"/>
              <a:buAutoNum type="arabicPeriod"/>
            </a:pPr>
            <a:r>
              <a:rPr lang="fr-BE" baseline="0" dirty="0" err="1" smtClean="0"/>
              <a:t>Empowerment</a:t>
            </a:r>
            <a:endParaRPr lang="fr-BE" baseline="0" dirty="0" smtClean="0"/>
          </a:p>
          <a:p>
            <a:pPr marL="228600" indent="-228600">
              <a:buFont typeface="Wingdings" panose="05000000000000000000" pitchFamily="2" charset="2"/>
              <a:buAutoNum type="arabicPeriod"/>
            </a:pPr>
            <a:r>
              <a:rPr lang="fr-BE" baseline="0" dirty="0" err="1" smtClean="0"/>
              <a:t>Ondersteuning</a:t>
            </a:r>
            <a:r>
              <a:rPr lang="fr-BE" baseline="0" dirty="0" smtClean="0"/>
              <a:t> van de </a:t>
            </a:r>
            <a:r>
              <a:rPr lang="fr-BE" baseline="0" dirty="0" err="1" smtClean="0"/>
              <a:t>mantelzorgers</a:t>
            </a:r>
            <a:endParaRPr lang="fr-BE" baseline="0" dirty="0" smtClean="0"/>
          </a:p>
          <a:p>
            <a:pPr marL="228600" indent="-228600">
              <a:buFont typeface="Wingdings" panose="05000000000000000000" pitchFamily="2" charset="2"/>
              <a:buAutoNum type="arabicPeriod"/>
            </a:pPr>
            <a:r>
              <a:rPr lang="fr-BE" baseline="0" dirty="0" smtClean="0"/>
              <a:t>Case management</a:t>
            </a:r>
          </a:p>
          <a:p>
            <a:pPr marL="228600" indent="-228600">
              <a:buFont typeface="Wingdings" panose="05000000000000000000" pitchFamily="2" charset="2"/>
              <a:buAutoNum type="arabicPeriod"/>
            </a:pPr>
            <a:r>
              <a:rPr lang="fr-BE" baseline="0" dirty="0" smtClean="0"/>
              <a:t>En de </a:t>
            </a:r>
            <a:r>
              <a:rPr lang="fr-BE" baseline="0" dirty="0" err="1" smtClean="0"/>
              <a:t>belangrijke</a:t>
            </a:r>
            <a:r>
              <a:rPr lang="fr-BE" baseline="0" dirty="0" smtClean="0"/>
              <a:t> </a:t>
            </a:r>
            <a:r>
              <a:rPr lang="fr-BE" baseline="0" dirty="0" err="1" smtClean="0"/>
              <a:t>pijler</a:t>
            </a:r>
            <a:r>
              <a:rPr lang="fr-BE" baseline="0" dirty="0" smtClean="0"/>
              <a:t> </a:t>
            </a:r>
            <a:r>
              <a:rPr lang="fr-BE" baseline="0" dirty="0" err="1" smtClean="0"/>
              <a:t>werkbehoud</a:t>
            </a:r>
            <a:r>
              <a:rPr lang="fr-BE" baseline="0" dirty="0" smtClean="0"/>
              <a:t> en </a:t>
            </a:r>
            <a:r>
              <a:rPr lang="fr-BE" baseline="0" dirty="0" err="1" smtClean="0"/>
              <a:t>socioprofessionele</a:t>
            </a:r>
            <a:r>
              <a:rPr lang="fr-BE" baseline="0" dirty="0" smtClean="0"/>
              <a:t> (en </a:t>
            </a:r>
            <a:r>
              <a:rPr lang="fr-BE" baseline="0" dirty="0" err="1" smtClean="0"/>
              <a:t>educatieve</a:t>
            </a:r>
            <a:r>
              <a:rPr lang="fr-BE" baseline="0" dirty="0" smtClean="0"/>
              <a:t>) </a:t>
            </a:r>
            <a:r>
              <a:rPr lang="fr-BE" baseline="0" dirty="0" err="1" smtClean="0"/>
              <a:t>re-integratie</a:t>
            </a:r>
            <a:endParaRPr lang="fr-BE" baseline="0" dirty="0" smtClean="0"/>
          </a:p>
          <a:p>
            <a:pPr marL="0" indent="0">
              <a:buFont typeface="Wingdings" panose="05000000000000000000" pitchFamily="2" charset="2"/>
              <a:buNone/>
            </a:pPr>
            <a:endParaRPr lang="fr-BE" baseline="0" dirty="0" smtClean="0"/>
          </a:p>
          <a:p>
            <a:pPr marL="0" indent="0">
              <a:buFont typeface="Wingdings" panose="05000000000000000000" pitchFamily="2" charset="2"/>
              <a:buNone/>
            </a:pPr>
            <a:r>
              <a:rPr lang="fr-BE" baseline="0" dirty="0" smtClean="0"/>
              <a:t>De </a:t>
            </a:r>
            <a:r>
              <a:rPr lang="fr-BE" baseline="0" dirty="0" err="1" smtClean="0"/>
              <a:t>belangrijkste</a:t>
            </a:r>
            <a:r>
              <a:rPr lang="fr-BE" baseline="0" dirty="0" smtClean="0"/>
              <a:t> </a:t>
            </a:r>
            <a:r>
              <a:rPr lang="fr-BE" baseline="0" dirty="0" err="1" smtClean="0"/>
              <a:t>kernboodschappen</a:t>
            </a:r>
            <a:r>
              <a:rPr lang="fr-BE" baseline="0" dirty="0" smtClean="0"/>
              <a:t> </a:t>
            </a:r>
            <a:r>
              <a:rPr lang="fr-BE" baseline="0" dirty="0" err="1" smtClean="0"/>
              <a:t>hierin</a:t>
            </a:r>
            <a:r>
              <a:rPr lang="fr-BE" baseline="0" dirty="0" smtClean="0"/>
              <a:t> </a:t>
            </a:r>
            <a:r>
              <a:rPr lang="fr-BE" baseline="0" dirty="0" err="1" smtClean="0"/>
              <a:t>zijn</a:t>
            </a:r>
            <a:r>
              <a:rPr lang="fr-BE" baseline="0" dirty="0" smtClean="0"/>
              <a:t> </a:t>
            </a:r>
            <a:r>
              <a:rPr lang="fr-BE" baseline="0" dirty="0" err="1" smtClean="0"/>
              <a:t>voornamelijk</a:t>
            </a:r>
            <a:r>
              <a:rPr lang="fr-BE" baseline="0" dirty="0" smtClean="0"/>
              <a:t>:</a:t>
            </a:r>
          </a:p>
          <a:p>
            <a:pPr marL="0" indent="0">
              <a:buFont typeface="Wingdings" panose="05000000000000000000" pitchFamily="2" charset="2"/>
              <a:buNone/>
            </a:pPr>
            <a:endParaRPr lang="fr-BE" baseline="0" dirty="0" smtClean="0"/>
          </a:p>
          <a:p>
            <a:pPr marL="171450" indent="-171450">
              <a:buFontTx/>
              <a:buChar char="-"/>
            </a:pPr>
            <a:r>
              <a:rPr lang="fr-BE" baseline="0" dirty="0" smtClean="0"/>
              <a:t>De </a:t>
            </a:r>
            <a:r>
              <a:rPr lang="fr-BE" baseline="0" dirty="0" err="1" smtClean="0"/>
              <a:t>patënt</a:t>
            </a:r>
            <a:r>
              <a:rPr lang="fr-BE" baseline="0" dirty="0" smtClean="0"/>
              <a:t> </a:t>
            </a:r>
            <a:r>
              <a:rPr lang="fr-BE" baseline="0" dirty="0" err="1" smtClean="0"/>
              <a:t>centraal</a:t>
            </a:r>
            <a:r>
              <a:rPr lang="fr-BE" baseline="0" dirty="0" smtClean="0"/>
              <a:t> </a:t>
            </a:r>
            <a:r>
              <a:rPr lang="fr-BE" baseline="0" dirty="0" err="1" smtClean="0"/>
              <a:t>stellen</a:t>
            </a:r>
            <a:r>
              <a:rPr lang="fr-BE" baseline="0" dirty="0" smtClean="0"/>
              <a:t> en </a:t>
            </a:r>
            <a:r>
              <a:rPr lang="fr-BE" baseline="0" dirty="0" err="1" smtClean="0"/>
              <a:t>een</a:t>
            </a:r>
            <a:r>
              <a:rPr lang="fr-BE" baseline="0" dirty="0" smtClean="0"/>
              <a:t> </a:t>
            </a:r>
            <a:r>
              <a:rPr lang="fr-BE" baseline="0" dirty="0" err="1" smtClean="0"/>
              <a:t>patiëntgerichte</a:t>
            </a:r>
            <a:r>
              <a:rPr lang="fr-BE" baseline="0" dirty="0" smtClean="0"/>
              <a:t> </a:t>
            </a:r>
            <a:r>
              <a:rPr lang="fr-BE" baseline="0" dirty="0" err="1" smtClean="0"/>
              <a:t>aanpak</a:t>
            </a:r>
            <a:r>
              <a:rPr lang="fr-BE" baseline="0" dirty="0" smtClean="0"/>
              <a:t> (</a:t>
            </a:r>
            <a:r>
              <a:rPr lang="fr-BE" baseline="0" dirty="0" err="1" smtClean="0"/>
              <a:t>verder</a:t>
            </a:r>
            <a:r>
              <a:rPr lang="fr-BE" baseline="0" dirty="0" smtClean="0"/>
              <a:t>) </a:t>
            </a:r>
            <a:r>
              <a:rPr lang="fr-BE" baseline="0" dirty="0" err="1" smtClean="0"/>
              <a:t>aanmoedigen</a:t>
            </a:r>
            <a:r>
              <a:rPr lang="fr-BE" baseline="0" dirty="0" smtClean="0"/>
              <a:t>, </a:t>
            </a:r>
            <a:r>
              <a:rPr lang="fr-BE" baseline="0" dirty="0" err="1" smtClean="0"/>
              <a:t>o.a</a:t>
            </a:r>
            <a:r>
              <a:rPr lang="fr-BE" baseline="0" dirty="0" smtClean="0"/>
              <a:t>. </a:t>
            </a:r>
            <a:r>
              <a:rPr lang="fr-BE" baseline="0" dirty="0" err="1" smtClean="0"/>
              <a:t>door</a:t>
            </a:r>
            <a:r>
              <a:rPr lang="fr-BE" baseline="0" dirty="0" smtClean="0"/>
              <a:t> de </a:t>
            </a:r>
            <a:r>
              <a:rPr lang="fr-BE" baseline="0" dirty="0" err="1" smtClean="0"/>
              <a:t>patiënt</a:t>
            </a:r>
            <a:r>
              <a:rPr lang="fr-BE" baseline="0" dirty="0" smtClean="0"/>
              <a:t> </a:t>
            </a:r>
            <a:r>
              <a:rPr lang="fr-BE" baseline="0" dirty="0" err="1" smtClean="0"/>
              <a:t>beter</a:t>
            </a:r>
            <a:r>
              <a:rPr lang="fr-BE" baseline="0" dirty="0" smtClean="0"/>
              <a:t> in </a:t>
            </a:r>
            <a:r>
              <a:rPr lang="fr-BE" baseline="0" dirty="0" err="1" smtClean="0"/>
              <a:t>staat</a:t>
            </a:r>
            <a:r>
              <a:rPr lang="fr-BE" baseline="0" dirty="0" smtClean="0"/>
              <a:t> te </a:t>
            </a:r>
            <a:r>
              <a:rPr lang="fr-BE" baseline="0" dirty="0" err="1" smtClean="0"/>
              <a:t>stellen</a:t>
            </a:r>
            <a:r>
              <a:rPr lang="fr-BE" baseline="0" dirty="0" smtClean="0"/>
              <a:t> om </a:t>
            </a:r>
            <a:r>
              <a:rPr lang="fr-BE" baseline="0" dirty="0" err="1" smtClean="0"/>
              <a:t>een</a:t>
            </a:r>
            <a:r>
              <a:rPr lang="fr-BE" baseline="0" dirty="0" smtClean="0"/>
              <a:t> </a:t>
            </a:r>
            <a:r>
              <a:rPr lang="fr-BE" baseline="0" dirty="0" err="1" smtClean="0"/>
              <a:t>actievere</a:t>
            </a:r>
            <a:r>
              <a:rPr lang="fr-BE" baseline="0" dirty="0" smtClean="0"/>
              <a:t> </a:t>
            </a:r>
            <a:r>
              <a:rPr lang="fr-BE" baseline="0" dirty="0" err="1" smtClean="0"/>
              <a:t>rol</a:t>
            </a:r>
            <a:r>
              <a:rPr lang="fr-BE" baseline="0" dirty="0" smtClean="0"/>
              <a:t> op te </a:t>
            </a:r>
            <a:r>
              <a:rPr lang="fr-BE" baseline="0" dirty="0" err="1" smtClean="0"/>
              <a:t>nemen</a:t>
            </a:r>
            <a:r>
              <a:rPr lang="fr-BE" baseline="0" dirty="0" smtClean="0"/>
              <a:t> in </a:t>
            </a:r>
            <a:r>
              <a:rPr lang="fr-BE" baseline="0" dirty="0" err="1" smtClean="0"/>
              <a:t>zijn</a:t>
            </a:r>
            <a:r>
              <a:rPr lang="fr-BE" baseline="0" dirty="0" smtClean="0"/>
              <a:t>/</a:t>
            </a:r>
            <a:r>
              <a:rPr lang="fr-BE" baseline="0" dirty="0" err="1" smtClean="0"/>
              <a:t>haar</a:t>
            </a:r>
            <a:r>
              <a:rPr lang="fr-BE" baseline="0" dirty="0" smtClean="0"/>
              <a:t> </a:t>
            </a:r>
            <a:r>
              <a:rPr lang="fr-BE" baseline="0" dirty="0" err="1" smtClean="0"/>
              <a:t>eigen</a:t>
            </a:r>
            <a:r>
              <a:rPr lang="fr-BE" baseline="0" dirty="0" smtClean="0"/>
              <a:t> </a:t>
            </a:r>
            <a:r>
              <a:rPr lang="fr-BE" baseline="0" dirty="0" err="1" smtClean="0"/>
              <a:t>zorgproces</a:t>
            </a:r>
            <a:r>
              <a:rPr lang="fr-BE" baseline="0" dirty="0" smtClean="0"/>
              <a:t> en </a:t>
            </a:r>
            <a:r>
              <a:rPr lang="fr-BE" baseline="0" dirty="0" err="1" smtClean="0"/>
              <a:t>leven</a:t>
            </a:r>
            <a:endParaRPr lang="fr-BE" baseline="0" dirty="0" smtClean="0"/>
          </a:p>
          <a:p>
            <a:pPr marL="171450" indent="-171450">
              <a:buFontTx/>
              <a:buChar char="-"/>
            </a:pPr>
            <a:r>
              <a:rPr lang="fr-BE" baseline="0" dirty="0" err="1" smtClean="0"/>
              <a:t>Hiervoor</a:t>
            </a:r>
            <a:r>
              <a:rPr lang="fr-BE" baseline="0" dirty="0" smtClean="0"/>
              <a:t> </a:t>
            </a:r>
            <a:r>
              <a:rPr lang="fr-BE" baseline="0" dirty="0" err="1" smtClean="0"/>
              <a:t>is</a:t>
            </a:r>
            <a:r>
              <a:rPr lang="fr-BE" baseline="0" dirty="0" smtClean="0"/>
              <a:t> dan </a:t>
            </a:r>
            <a:r>
              <a:rPr lang="fr-BE" baseline="0" dirty="0" err="1" smtClean="0"/>
              <a:t>ook</a:t>
            </a:r>
            <a:r>
              <a:rPr lang="fr-BE" baseline="0" dirty="0" smtClean="0"/>
              <a:t> </a:t>
            </a:r>
            <a:r>
              <a:rPr lang="fr-BE" baseline="0" dirty="0" err="1" smtClean="0"/>
              <a:t>een</a:t>
            </a:r>
            <a:r>
              <a:rPr lang="fr-BE" baseline="0" dirty="0" smtClean="0"/>
              <a:t> </a:t>
            </a:r>
            <a:r>
              <a:rPr lang="fr-BE" baseline="0" dirty="0" err="1" smtClean="0"/>
              <a:t>reële</a:t>
            </a:r>
            <a:r>
              <a:rPr lang="fr-BE" baseline="0" dirty="0" smtClean="0"/>
              <a:t> </a:t>
            </a:r>
            <a:r>
              <a:rPr lang="fr-BE" baseline="0" dirty="0" err="1" smtClean="0"/>
              <a:t>betrokkenheid</a:t>
            </a:r>
            <a:r>
              <a:rPr lang="fr-BE" baseline="0" dirty="0" smtClean="0"/>
              <a:t> </a:t>
            </a:r>
            <a:r>
              <a:rPr lang="fr-BE" baseline="0" dirty="0" err="1" smtClean="0"/>
              <a:t>nodig</a:t>
            </a:r>
            <a:r>
              <a:rPr lang="fr-BE" baseline="0" dirty="0" smtClean="0"/>
              <a:t> van </a:t>
            </a:r>
            <a:r>
              <a:rPr lang="fr-BE" baseline="0" dirty="0" err="1" smtClean="0"/>
              <a:t>zowel</a:t>
            </a:r>
            <a:r>
              <a:rPr lang="fr-BE" baseline="0" dirty="0" smtClean="0"/>
              <a:t> de </a:t>
            </a:r>
            <a:r>
              <a:rPr lang="fr-BE" baseline="0" dirty="0" err="1" smtClean="0"/>
              <a:t>patiënt</a:t>
            </a:r>
            <a:r>
              <a:rPr lang="fr-BE" baseline="0" dirty="0" smtClean="0"/>
              <a:t> </a:t>
            </a:r>
            <a:r>
              <a:rPr lang="fr-BE" baseline="0" dirty="0" err="1" smtClean="0"/>
              <a:t>als</a:t>
            </a:r>
            <a:r>
              <a:rPr lang="fr-BE" baseline="0" dirty="0" smtClean="0"/>
              <a:t> de </a:t>
            </a:r>
            <a:r>
              <a:rPr lang="fr-BE" baseline="0" dirty="0" err="1" smtClean="0"/>
              <a:t>mantelzorgers</a:t>
            </a:r>
            <a:r>
              <a:rPr lang="fr-BE" baseline="0" dirty="0" smtClean="0"/>
              <a:t> in </a:t>
            </a:r>
            <a:r>
              <a:rPr lang="fr-BE" baseline="0" dirty="0" err="1" smtClean="0"/>
              <a:t>het</a:t>
            </a:r>
            <a:r>
              <a:rPr lang="fr-BE" baseline="0" dirty="0" smtClean="0"/>
              <a:t> </a:t>
            </a:r>
            <a:r>
              <a:rPr lang="fr-BE" baseline="0" dirty="0" err="1" smtClean="0"/>
              <a:t>zorgproces</a:t>
            </a:r>
            <a:r>
              <a:rPr lang="fr-BE" baseline="0" dirty="0" smtClean="0"/>
              <a:t> en de </a:t>
            </a:r>
            <a:r>
              <a:rPr lang="fr-BE" baseline="0" dirty="0" err="1" smtClean="0"/>
              <a:t>eigen</a:t>
            </a:r>
            <a:r>
              <a:rPr lang="fr-BE" baseline="0" dirty="0" smtClean="0"/>
              <a:t> </a:t>
            </a:r>
            <a:r>
              <a:rPr lang="fr-BE" baseline="0" dirty="0" err="1" smtClean="0"/>
              <a:t>zorgplanning</a:t>
            </a:r>
            <a:r>
              <a:rPr lang="fr-BE" baseline="0" dirty="0" smtClean="0"/>
              <a:t> en dit </a:t>
            </a:r>
            <a:r>
              <a:rPr lang="fr-BE" baseline="0" dirty="0" err="1" smtClean="0"/>
              <a:t>als</a:t>
            </a:r>
            <a:r>
              <a:rPr lang="fr-BE" baseline="0" dirty="0" smtClean="0"/>
              <a:t> </a:t>
            </a:r>
            <a:r>
              <a:rPr lang="fr-BE" baseline="0" dirty="0" err="1" smtClean="0"/>
              <a:t>volwaardige</a:t>
            </a:r>
            <a:r>
              <a:rPr lang="fr-BE" baseline="0" dirty="0" smtClean="0"/>
              <a:t> ‘</a:t>
            </a:r>
            <a:r>
              <a:rPr lang="fr-BE" baseline="0" dirty="0" err="1" smtClean="0"/>
              <a:t>partners</a:t>
            </a:r>
            <a:r>
              <a:rPr lang="fr-BE" baseline="0" dirty="0" smtClean="0"/>
              <a:t> in de </a:t>
            </a:r>
            <a:r>
              <a:rPr lang="fr-BE" baseline="0" dirty="0" err="1" smtClean="0"/>
              <a:t>zorg</a:t>
            </a:r>
            <a:r>
              <a:rPr lang="fr-BE" baseline="0" dirty="0" smtClean="0"/>
              <a:t>’</a:t>
            </a:r>
          </a:p>
          <a:p>
            <a:pPr marL="171450" indent="-171450">
              <a:buFontTx/>
              <a:buChar char="-"/>
            </a:pPr>
            <a:r>
              <a:rPr lang="fr-BE" baseline="0" dirty="0" err="1" smtClean="0"/>
              <a:t>Deze</a:t>
            </a:r>
            <a:r>
              <a:rPr lang="fr-BE" baseline="0" dirty="0" smtClean="0"/>
              <a:t> </a:t>
            </a:r>
            <a:r>
              <a:rPr lang="fr-BE" baseline="0" dirty="0" err="1" smtClean="0"/>
              <a:t>verhoogde</a:t>
            </a:r>
            <a:r>
              <a:rPr lang="fr-BE" baseline="0" dirty="0" smtClean="0"/>
              <a:t> </a:t>
            </a:r>
            <a:r>
              <a:rPr lang="fr-BE" baseline="0" dirty="0" err="1" smtClean="0"/>
              <a:t>betrokkenheid</a:t>
            </a:r>
            <a:r>
              <a:rPr lang="fr-BE" baseline="0" dirty="0" smtClean="0"/>
              <a:t> en </a:t>
            </a:r>
            <a:r>
              <a:rPr lang="fr-BE" baseline="0" dirty="0" err="1" smtClean="0"/>
              <a:t>meer</a:t>
            </a:r>
            <a:r>
              <a:rPr lang="fr-BE" baseline="0" dirty="0" smtClean="0"/>
              <a:t> </a:t>
            </a:r>
            <a:r>
              <a:rPr lang="fr-BE" baseline="0" dirty="0" err="1" smtClean="0"/>
              <a:t>actieve</a:t>
            </a:r>
            <a:r>
              <a:rPr lang="fr-BE" baseline="0" dirty="0" smtClean="0"/>
              <a:t> </a:t>
            </a:r>
            <a:r>
              <a:rPr lang="fr-BE" baseline="0" dirty="0" err="1" smtClean="0"/>
              <a:t>rol</a:t>
            </a:r>
            <a:r>
              <a:rPr lang="fr-BE" baseline="0" dirty="0" smtClean="0"/>
              <a:t> </a:t>
            </a:r>
            <a:r>
              <a:rPr lang="fr-BE" baseline="0" dirty="0" err="1" smtClean="0"/>
              <a:t>alleen</a:t>
            </a:r>
            <a:r>
              <a:rPr lang="fr-BE" baseline="0" dirty="0" smtClean="0"/>
              <a:t> </a:t>
            </a:r>
            <a:r>
              <a:rPr lang="fr-BE" baseline="0" dirty="0" err="1" smtClean="0"/>
              <a:t>mogelijk</a:t>
            </a:r>
            <a:r>
              <a:rPr lang="fr-BE" baseline="0" dirty="0" smtClean="0"/>
              <a:t> indien </a:t>
            </a:r>
            <a:r>
              <a:rPr lang="fr-BE" baseline="0" dirty="0" err="1" smtClean="0"/>
              <a:t>daar</a:t>
            </a:r>
            <a:r>
              <a:rPr lang="fr-BE" baseline="0" dirty="0" smtClean="0"/>
              <a:t> </a:t>
            </a:r>
            <a:r>
              <a:rPr lang="fr-BE" baseline="0" dirty="0" err="1" smtClean="0"/>
              <a:t>ook</a:t>
            </a:r>
            <a:r>
              <a:rPr lang="fr-BE" baseline="0" dirty="0" smtClean="0"/>
              <a:t> </a:t>
            </a:r>
            <a:r>
              <a:rPr lang="fr-BE" baseline="0" dirty="0" err="1" smtClean="0"/>
              <a:t>een</a:t>
            </a:r>
            <a:r>
              <a:rPr lang="fr-BE" baseline="0" dirty="0" smtClean="0"/>
              <a:t> </a:t>
            </a:r>
            <a:r>
              <a:rPr lang="fr-BE" baseline="0" dirty="0" err="1" smtClean="0"/>
              <a:t>adequate</a:t>
            </a:r>
            <a:r>
              <a:rPr lang="fr-BE" baseline="0" dirty="0" smtClean="0"/>
              <a:t> </a:t>
            </a:r>
            <a:r>
              <a:rPr lang="fr-BE" baseline="0" dirty="0" err="1" smtClean="0"/>
              <a:t>ondersteuning</a:t>
            </a:r>
            <a:r>
              <a:rPr lang="fr-BE" baseline="0" dirty="0" smtClean="0"/>
              <a:t> </a:t>
            </a:r>
            <a:r>
              <a:rPr lang="fr-BE" baseline="0" dirty="0" err="1" smtClean="0"/>
              <a:t>tegenover</a:t>
            </a:r>
            <a:r>
              <a:rPr lang="fr-BE" baseline="0" dirty="0" smtClean="0"/>
              <a:t> </a:t>
            </a:r>
            <a:r>
              <a:rPr lang="fr-BE" baseline="0" dirty="0" err="1" smtClean="0"/>
              <a:t>staat</a:t>
            </a:r>
            <a:r>
              <a:rPr lang="fr-BE" baseline="0" dirty="0" smtClean="0"/>
              <a:t> die </a:t>
            </a:r>
            <a:r>
              <a:rPr lang="fr-BE" baseline="0" dirty="0" err="1" smtClean="0"/>
              <a:t>maximaal</a:t>
            </a:r>
            <a:r>
              <a:rPr lang="fr-BE" baseline="0" dirty="0" smtClean="0"/>
              <a:t> </a:t>
            </a:r>
            <a:r>
              <a:rPr lang="fr-BE" baseline="0" dirty="0" err="1" smtClean="0"/>
              <a:t>aangepast</a:t>
            </a:r>
            <a:r>
              <a:rPr lang="fr-BE" baseline="0" dirty="0" smtClean="0"/>
              <a:t> </a:t>
            </a:r>
            <a:r>
              <a:rPr lang="fr-BE" baseline="0" dirty="0" err="1" smtClean="0"/>
              <a:t>is</a:t>
            </a:r>
            <a:r>
              <a:rPr lang="fr-BE" baseline="0" dirty="0" smtClean="0"/>
              <a:t> </a:t>
            </a:r>
            <a:r>
              <a:rPr lang="fr-BE" baseline="0" dirty="0" err="1" smtClean="0"/>
              <a:t>aan</a:t>
            </a:r>
            <a:r>
              <a:rPr lang="fr-BE" baseline="0" dirty="0" smtClean="0"/>
              <a:t> de </a:t>
            </a:r>
            <a:r>
              <a:rPr lang="fr-BE" baseline="0" dirty="0" err="1" smtClean="0"/>
              <a:t>verschillende</a:t>
            </a:r>
            <a:r>
              <a:rPr lang="fr-BE" baseline="0" dirty="0" smtClean="0"/>
              <a:t> </a:t>
            </a:r>
            <a:r>
              <a:rPr lang="fr-BE" baseline="0" dirty="0" err="1" smtClean="0"/>
              <a:t>noden</a:t>
            </a:r>
            <a:r>
              <a:rPr lang="fr-BE" baseline="0" dirty="0" smtClean="0"/>
              <a:t> en </a:t>
            </a:r>
            <a:r>
              <a:rPr lang="fr-BE" baseline="0" dirty="0" err="1" smtClean="0"/>
              <a:t>behoeften</a:t>
            </a:r>
            <a:r>
              <a:rPr lang="fr-BE" baseline="0" dirty="0" smtClean="0"/>
              <a:t> van </a:t>
            </a:r>
            <a:r>
              <a:rPr lang="fr-BE" baseline="0" dirty="0" err="1" smtClean="0"/>
              <a:t>patiënten</a:t>
            </a:r>
            <a:r>
              <a:rPr lang="fr-BE" baseline="0" dirty="0" smtClean="0"/>
              <a:t> en </a:t>
            </a:r>
            <a:r>
              <a:rPr lang="fr-BE" baseline="0" dirty="0" err="1" smtClean="0"/>
              <a:t>mantelzorgers</a:t>
            </a:r>
            <a:r>
              <a:rPr lang="fr-BE" baseline="0" dirty="0" smtClean="0"/>
              <a:t>. Dit </a:t>
            </a:r>
            <a:r>
              <a:rPr lang="fr-BE" baseline="0" dirty="0" err="1" smtClean="0"/>
              <a:t>hangt</a:t>
            </a:r>
            <a:r>
              <a:rPr lang="fr-BE" baseline="0" dirty="0" smtClean="0"/>
              <a:t> dus </a:t>
            </a:r>
            <a:r>
              <a:rPr lang="fr-BE" baseline="0" dirty="0" err="1" smtClean="0"/>
              <a:t>samen</a:t>
            </a:r>
            <a:r>
              <a:rPr lang="fr-BE" baseline="0" dirty="0" smtClean="0"/>
              <a:t> met de </a:t>
            </a:r>
            <a:r>
              <a:rPr lang="fr-BE" baseline="0" dirty="0" err="1" smtClean="0"/>
              <a:t>patiëntgerichte</a:t>
            </a:r>
            <a:r>
              <a:rPr lang="fr-BE" baseline="0" dirty="0" smtClean="0"/>
              <a:t> </a:t>
            </a:r>
            <a:r>
              <a:rPr lang="fr-BE" baseline="0" dirty="0" err="1" smtClean="0"/>
              <a:t>benadering</a:t>
            </a:r>
            <a:r>
              <a:rPr lang="fr-BE" baseline="0" dirty="0" smtClean="0"/>
              <a:t>, </a:t>
            </a:r>
            <a:r>
              <a:rPr lang="fr-BE" baseline="0" dirty="0" err="1" smtClean="0"/>
              <a:t>inclusief</a:t>
            </a:r>
            <a:r>
              <a:rPr lang="fr-BE" baseline="0" dirty="0" smtClean="0"/>
              <a:t> </a:t>
            </a:r>
            <a:r>
              <a:rPr lang="fr-BE" baseline="0" dirty="0" err="1" smtClean="0"/>
              <a:t>zijn</a:t>
            </a:r>
            <a:r>
              <a:rPr lang="fr-BE" baseline="0" dirty="0" smtClean="0"/>
              <a:t>/</a:t>
            </a:r>
            <a:r>
              <a:rPr lang="fr-BE" baseline="0" dirty="0" err="1" smtClean="0"/>
              <a:t>haar</a:t>
            </a:r>
            <a:r>
              <a:rPr lang="fr-BE" baseline="0" dirty="0" smtClean="0"/>
              <a:t> </a:t>
            </a:r>
            <a:r>
              <a:rPr lang="fr-BE" baseline="0" dirty="0" err="1" smtClean="0"/>
              <a:t>omgeving</a:t>
            </a:r>
            <a:endParaRPr lang="fr-BE" baseline="0" dirty="0" smtClean="0"/>
          </a:p>
        </p:txBody>
      </p:sp>
      <p:sp>
        <p:nvSpPr>
          <p:cNvPr id="4" name="Tijdelijke aanduiding voor dianummer 3"/>
          <p:cNvSpPr>
            <a:spLocks noGrp="1"/>
          </p:cNvSpPr>
          <p:nvPr>
            <p:ph type="sldNum" sz="quarter" idx="10"/>
          </p:nvPr>
        </p:nvSpPr>
        <p:spPr/>
        <p:txBody>
          <a:bodyPr/>
          <a:lstStyle/>
          <a:p>
            <a:fld id="{35074C97-AE1D-412D-A282-C35FB4F2AB4A}" type="slidenum">
              <a:rPr lang="nl-NL" smtClean="0"/>
              <a:pPr/>
              <a:t>16</a:t>
            </a:fld>
            <a:endParaRPr lang="nl-NL"/>
          </a:p>
        </p:txBody>
      </p:sp>
    </p:spTree>
    <p:extLst>
      <p:ext uri="{BB962C8B-B14F-4D97-AF65-F5344CB8AC3E}">
        <p14:creationId xmlns:p14="http://schemas.microsoft.com/office/powerpoint/2010/main" val="18313261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66813" y="1241425"/>
            <a:ext cx="4464050" cy="3349625"/>
          </a:xfrm>
        </p:spPr>
      </p:sp>
      <p:sp>
        <p:nvSpPr>
          <p:cNvPr id="3" name="Tijdelijke aanduiding voor notities 2"/>
          <p:cNvSpPr>
            <a:spLocks noGrp="1"/>
          </p:cNvSpPr>
          <p:nvPr>
            <p:ph type="body" idx="1"/>
          </p:nvPr>
        </p:nvSpPr>
        <p:spPr/>
        <p:txBody>
          <a:bodyPr/>
          <a:lstStyle/>
          <a:p>
            <a:r>
              <a:rPr lang="fr-BE" dirty="0" err="1" smtClean="0"/>
              <a:t>Het</a:t>
            </a:r>
            <a:r>
              <a:rPr lang="fr-BE" dirty="0" smtClean="0"/>
              <a:t> </a:t>
            </a:r>
            <a:r>
              <a:rPr lang="fr-BE" dirty="0" err="1" smtClean="0"/>
              <a:t>tweede</a:t>
            </a:r>
            <a:r>
              <a:rPr lang="fr-BE" dirty="0" smtClean="0"/>
              <a:t> </a:t>
            </a:r>
            <a:r>
              <a:rPr lang="fr-BE" dirty="0" err="1" smtClean="0"/>
              <a:t>actieniveau</a:t>
            </a:r>
            <a:r>
              <a:rPr lang="fr-BE" dirty="0" smtClean="0"/>
              <a:t> </a:t>
            </a:r>
            <a:r>
              <a:rPr lang="fr-BE" dirty="0" err="1" smtClean="0"/>
              <a:t>situeert</a:t>
            </a:r>
            <a:r>
              <a:rPr lang="fr-BE" dirty="0" smtClean="0"/>
              <a:t> </a:t>
            </a:r>
            <a:r>
              <a:rPr lang="fr-BE" dirty="0" err="1" smtClean="0"/>
              <a:t>zich</a:t>
            </a:r>
            <a:r>
              <a:rPr lang="fr-BE" dirty="0" smtClean="0"/>
              <a:t> op </a:t>
            </a:r>
            <a:r>
              <a:rPr lang="fr-BE" dirty="0" err="1" smtClean="0"/>
              <a:t>het</a:t>
            </a:r>
            <a:r>
              <a:rPr lang="fr-BE" baseline="0" dirty="0" smtClean="0"/>
              <a:t> niveau van </a:t>
            </a:r>
            <a:r>
              <a:rPr lang="fr-BE" baseline="0" dirty="0" err="1" smtClean="0"/>
              <a:t>én</a:t>
            </a:r>
            <a:r>
              <a:rPr lang="fr-BE" baseline="0" dirty="0" smtClean="0"/>
              <a:t> </a:t>
            </a:r>
            <a:r>
              <a:rPr lang="fr-BE" baseline="0" dirty="0" err="1" smtClean="0"/>
              <a:t>tussen</a:t>
            </a:r>
            <a:r>
              <a:rPr lang="fr-BE" baseline="0" dirty="0" smtClean="0"/>
              <a:t> de </a:t>
            </a:r>
            <a:r>
              <a:rPr lang="fr-BE" baseline="0" dirty="0" err="1" smtClean="0"/>
              <a:t>verschillende</a:t>
            </a:r>
            <a:r>
              <a:rPr lang="fr-BE" baseline="0" dirty="0" smtClean="0"/>
              <a:t> </a:t>
            </a:r>
            <a:r>
              <a:rPr lang="fr-BE" baseline="0" dirty="0" err="1" smtClean="0"/>
              <a:t>terreinactoren</a:t>
            </a:r>
            <a:r>
              <a:rPr lang="fr-BE" baseline="0" dirty="0" smtClean="0"/>
              <a:t>. </a:t>
            </a:r>
            <a:r>
              <a:rPr lang="fr-BE" baseline="0" dirty="0" err="1" smtClean="0"/>
              <a:t>Het</a:t>
            </a:r>
            <a:r>
              <a:rPr lang="fr-BE" baseline="0" dirty="0" smtClean="0"/>
              <a:t> </a:t>
            </a:r>
            <a:r>
              <a:rPr lang="fr-BE" baseline="0" dirty="0" err="1" smtClean="0"/>
              <a:t>gaat</a:t>
            </a:r>
            <a:r>
              <a:rPr lang="fr-BE" baseline="0" dirty="0" smtClean="0"/>
              <a:t> </a:t>
            </a:r>
            <a:r>
              <a:rPr lang="fr-BE" baseline="0" dirty="0" err="1" smtClean="0"/>
              <a:t>hierbij</a:t>
            </a:r>
            <a:r>
              <a:rPr lang="fr-BE" baseline="0" dirty="0" smtClean="0"/>
              <a:t> niet </a:t>
            </a:r>
            <a:r>
              <a:rPr lang="fr-BE" baseline="0" dirty="0" err="1" smtClean="0"/>
              <a:t>alleen</a:t>
            </a:r>
            <a:r>
              <a:rPr lang="fr-BE" baseline="0" dirty="0" smtClean="0"/>
              <a:t> over  </a:t>
            </a:r>
            <a:r>
              <a:rPr lang="fr-BE" baseline="0" dirty="0" err="1" smtClean="0"/>
              <a:t>gezegd</a:t>
            </a:r>
            <a:r>
              <a:rPr lang="fr-BE" baseline="0" dirty="0" smtClean="0"/>
              <a:t> </a:t>
            </a:r>
            <a:r>
              <a:rPr lang="fr-BE" baseline="0" dirty="0" err="1" smtClean="0"/>
              <a:t>gaat</a:t>
            </a:r>
            <a:r>
              <a:rPr lang="fr-BE" baseline="0" dirty="0" smtClean="0"/>
              <a:t> </a:t>
            </a:r>
            <a:r>
              <a:rPr lang="fr-BE" baseline="0" dirty="0" err="1" smtClean="0"/>
              <a:t>het</a:t>
            </a:r>
            <a:r>
              <a:rPr lang="fr-BE" baseline="0" dirty="0" smtClean="0"/>
              <a:t> hier niet </a:t>
            </a:r>
            <a:r>
              <a:rPr lang="fr-BE" baseline="0" dirty="0" err="1" smtClean="0"/>
              <a:t>alleen</a:t>
            </a:r>
            <a:r>
              <a:rPr lang="fr-BE" baseline="0" dirty="0" smtClean="0"/>
              <a:t> over de </a:t>
            </a:r>
            <a:r>
              <a:rPr lang="fr-BE" baseline="0" dirty="0" err="1" smtClean="0"/>
              <a:t>individuele</a:t>
            </a:r>
            <a:r>
              <a:rPr lang="fr-BE" baseline="0" dirty="0" smtClean="0"/>
              <a:t> </a:t>
            </a:r>
            <a:r>
              <a:rPr lang="fr-BE" baseline="0" dirty="0" err="1" smtClean="0"/>
              <a:t>zorg</a:t>
            </a:r>
            <a:r>
              <a:rPr lang="fr-BE" baseline="0" dirty="0" smtClean="0"/>
              <a:t>- en </a:t>
            </a:r>
            <a:r>
              <a:rPr lang="fr-BE" baseline="0" dirty="0" err="1" smtClean="0"/>
              <a:t>hulpverleners</a:t>
            </a:r>
            <a:r>
              <a:rPr lang="fr-BE" baseline="0" dirty="0" smtClean="0"/>
              <a:t>, maar </a:t>
            </a:r>
            <a:r>
              <a:rPr lang="fr-BE" baseline="0" dirty="0" err="1" smtClean="0"/>
              <a:t>ook</a:t>
            </a:r>
            <a:r>
              <a:rPr lang="fr-BE" baseline="0" dirty="0" smtClean="0"/>
              <a:t> over de </a:t>
            </a:r>
            <a:r>
              <a:rPr lang="fr-BE" baseline="0" dirty="0" err="1" smtClean="0"/>
              <a:t>verschillende</a:t>
            </a:r>
            <a:r>
              <a:rPr lang="fr-BE" baseline="0" dirty="0" smtClean="0"/>
              <a:t> </a:t>
            </a:r>
            <a:r>
              <a:rPr lang="fr-BE" baseline="0" dirty="0" err="1" smtClean="0"/>
              <a:t>vormen</a:t>
            </a:r>
            <a:r>
              <a:rPr lang="fr-BE" baseline="0" dirty="0" smtClean="0"/>
              <a:t> van </a:t>
            </a:r>
            <a:r>
              <a:rPr lang="fr-BE" baseline="0" dirty="0" err="1" smtClean="0"/>
              <a:t>samenwerking</a:t>
            </a:r>
            <a:r>
              <a:rPr lang="fr-BE" baseline="0" dirty="0" smtClean="0"/>
              <a:t> </a:t>
            </a:r>
            <a:r>
              <a:rPr lang="fr-BE" baseline="0" dirty="0" err="1" smtClean="0"/>
              <a:t>tussen</a:t>
            </a:r>
            <a:r>
              <a:rPr lang="fr-BE" baseline="0" dirty="0" smtClean="0"/>
              <a:t> </a:t>
            </a:r>
            <a:r>
              <a:rPr lang="fr-BE" baseline="0" dirty="0" err="1" smtClean="0"/>
              <a:t>deze</a:t>
            </a:r>
            <a:r>
              <a:rPr lang="fr-BE" baseline="0" dirty="0" smtClean="0"/>
              <a:t> </a:t>
            </a:r>
            <a:r>
              <a:rPr lang="fr-BE" baseline="0" dirty="0" err="1" smtClean="0"/>
              <a:t>actoren</a:t>
            </a:r>
            <a:r>
              <a:rPr lang="fr-BE" baseline="0" dirty="0" smtClean="0"/>
              <a:t> op (</a:t>
            </a:r>
            <a:r>
              <a:rPr lang="fr-BE" baseline="0" dirty="0" err="1" smtClean="0"/>
              <a:t>zorg</a:t>
            </a:r>
            <a:r>
              <a:rPr lang="fr-BE" baseline="0" dirty="0" smtClean="0"/>
              <a:t>)</a:t>
            </a:r>
            <a:r>
              <a:rPr lang="fr-BE" baseline="0" dirty="0" err="1" smtClean="0"/>
              <a:t>organisatorisch</a:t>
            </a:r>
            <a:r>
              <a:rPr lang="fr-BE" baseline="0" dirty="0" smtClean="0"/>
              <a:t> niveau</a:t>
            </a:r>
          </a:p>
          <a:p>
            <a:endParaRPr lang="fr-BE" baseline="0" dirty="0" smtClean="0"/>
          </a:p>
          <a:p>
            <a:r>
              <a:rPr lang="fr-BE" baseline="0" dirty="0" err="1" smtClean="0"/>
              <a:t>Binnen</a:t>
            </a:r>
            <a:r>
              <a:rPr lang="fr-BE" baseline="0" dirty="0" smtClean="0"/>
              <a:t> dit </a:t>
            </a:r>
            <a:r>
              <a:rPr lang="fr-BE" baseline="0" dirty="0" err="1" smtClean="0"/>
              <a:t>actieniveau</a:t>
            </a:r>
            <a:r>
              <a:rPr lang="fr-BE" baseline="0" dirty="0" smtClean="0"/>
              <a:t> </a:t>
            </a:r>
            <a:r>
              <a:rPr lang="fr-BE" baseline="0" dirty="0" err="1" smtClean="0"/>
              <a:t>zijn</a:t>
            </a:r>
            <a:r>
              <a:rPr lang="fr-BE" baseline="0" dirty="0" smtClean="0"/>
              <a:t> 5 </a:t>
            </a:r>
            <a:r>
              <a:rPr lang="fr-BE" baseline="0" dirty="0" err="1" smtClean="0"/>
              <a:t>componenten</a:t>
            </a:r>
            <a:r>
              <a:rPr lang="fr-BE" baseline="0" dirty="0" smtClean="0"/>
              <a:t> </a:t>
            </a:r>
            <a:r>
              <a:rPr lang="fr-BE" baseline="0" dirty="0" err="1" smtClean="0"/>
              <a:t>geïdentificeerd</a:t>
            </a:r>
            <a:r>
              <a:rPr lang="fr-BE" baseline="0" dirty="0" smtClean="0"/>
              <a:t> die </a:t>
            </a:r>
            <a:r>
              <a:rPr lang="fr-BE" baseline="0" dirty="0" err="1" smtClean="0"/>
              <a:t>inzetten</a:t>
            </a:r>
            <a:r>
              <a:rPr lang="fr-BE" baseline="0" dirty="0" smtClean="0"/>
              <a:t> op </a:t>
            </a:r>
            <a:r>
              <a:rPr lang="fr-BE" baseline="0" dirty="0" err="1" smtClean="0"/>
              <a:t>het</a:t>
            </a:r>
            <a:r>
              <a:rPr lang="fr-BE" baseline="0" dirty="0" smtClean="0"/>
              <a:t> </a:t>
            </a:r>
            <a:r>
              <a:rPr lang="fr-BE" baseline="0" dirty="0" err="1" smtClean="0"/>
              <a:t>verbeteren</a:t>
            </a:r>
            <a:r>
              <a:rPr lang="fr-BE" baseline="0" dirty="0" smtClean="0"/>
              <a:t> van de </a:t>
            </a:r>
            <a:r>
              <a:rPr lang="fr-BE" baseline="0" dirty="0" err="1" smtClean="0"/>
              <a:t>dagelijkse</a:t>
            </a:r>
            <a:r>
              <a:rPr lang="fr-BE" baseline="0" dirty="0" smtClean="0"/>
              <a:t> manier van </a:t>
            </a:r>
            <a:r>
              <a:rPr lang="fr-BE" baseline="0" dirty="0" err="1" smtClean="0"/>
              <a:t>werken</a:t>
            </a:r>
            <a:r>
              <a:rPr lang="fr-BE" baseline="0" dirty="0" smtClean="0"/>
              <a:t> </a:t>
            </a:r>
            <a:r>
              <a:rPr lang="fr-BE" baseline="0" dirty="0" err="1" smtClean="0"/>
              <a:t>én</a:t>
            </a:r>
            <a:r>
              <a:rPr lang="fr-BE" baseline="0" dirty="0" smtClean="0"/>
              <a:t> </a:t>
            </a:r>
            <a:r>
              <a:rPr lang="fr-BE" baseline="0" dirty="0" err="1" smtClean="0"/>
              <a:t>samenwerken</a:t>
            </a:r>
            <a:r>
              <a:rPr lang="fr-BE" baseline="0" dirty="0" smtClean="0"/>
              <a:t> </a:t>
            </a:r>
            <a:r>
              <a:rPr lang="fr-BE" baseline="0" dirty="0" err="1" smtClean="0"/>
              <a:t>tussen</a:t>
            </a:r>
            <a:r>
              <a:rPr lang="fr-BE" baseline="0" dirty="0" smtClean="0"/>
              <a:t> de </a:t>
            </a:r>
            <a:r>
              <a:rPr lang="fr-BE" baseline="0" dirty="0" err="1" smtClean="0"/>
              <a:t>actoren</a:t>
            </a:r>
            <a:r>
              <a:rPr lang="fr-BE" baseline="0" dirty="0" smtClean="0"/>
              <a:t>, </a:t>
            </a:r>
            <a:r>
              <a:rPr lang="fr-BE" baseline="0" dirty="0" err="1" smtClean="0"/>
              <a:t>waaronder</a:t>
            </a:r>
            <a:r>
              <a:rPr lang="fr-BE" baseline="0" dirty="0" smtClean="0"/>
              <a:t> op </a:t>
            </a:r>
            <a:r>
              <a:rPr lang="fr-BE" baseline="0" dirty="0" err="1" smtClean="0"/>
              <a:t>vlak</a:t>
            </a:r>
            <a:r>
              <a:rPr lang="fr-BE" baseline="0" dirty="0" smtClean="0"/>
              <a:t> van </a:t>
            </a:r>
            <a:r>
              <a:rPr lang="fr-BE" baseline="0" dirty="0" err="1" smtClean="0"/>
              <a:t>preventie</a:t>
            </a:r>
            <a:r>
              <a:rPr lang="fr-BE" baseline="0" dirty="0" smtClean="0"/>
              <a:t>, multidisciplinaire </a:t>
            </a:r>
            <a:r>
              <a:rPr lang="fr-BE" baseline="0" dirty="0" err="1" smtClean="0"/>
              <a:t>samenwerking</a:t>
            </a:r>
            <a:r>
              <a:rPr lang="fr-BE" baseline="0" dirty="0" smtClean="0"/>
              <a:t> en </a:t>
            </a:r>
            <a:r>
              <a:rPr lang="fr-BE" baseline="0" dirty="0" err="1" smtClean="0"/>
              <a:t>het</a:t>
            </a:r>
            <a:r>
              <a:rPr lang="fr-BE" baseline="0" dirty="0" smtClean="0"/>
              <a:t> </a:t>
            </a:r>
            <a:r>
              <a:rPr lang="fr-BE" baseline="0" dirty="0" err="1" smtClean="0"/>
              <a:t>garanderen</a:t>
            </a:r>
            <a:r>
              <a:rPr lang="fr-BE" baseline="0" dirty="0" smtClean="0"/>
              <a:t> van </a:t>
            </a:r>
            <a:r>
              <a:rPr lang="fr-BE" baseline="0" dirty="0" err="1" smtClean="0"/>
              <a:t>zorgcontinuïteit</a:t>
            </a:r>
            <a:r>
              <a:rPr lang="fr-BE" baseline="0" dirty="0" smtClean="0"/>
              <a:t> </a:t>
            </a:r>
            <a:r>
              <a:rPr lang="fr-BE" baseline="0" dirty="0" err="1" smtClean="0"/>
              <a:t>voor</a:t>
            </a:r>
            <a:r>
              <a:rPr lang="fr-BE" baseline="0" dirty="0" smtClean="0"/>
              <a:t> de </a:t>
            </a:r>
            <a:r>
              <a:rPr lang="fr-BE" baseline="0" dirty="0" err="1" smtClean="0"/>
              <a:t>patiënt</a:t>
            </a:r>
            <a:endParaRPr lang="fr-BE" baseline="0" dirty="0" smtClean="0"/>
          </a:p>
          <a:p>
            <a:endParaRPr lang="fr-BE" baseline="0" dirty="0" smtClean="0"/>
          </a:p>
          <a:p>
            <a:r>
              <a:rPr lang="fr-BE" baseline="0" dirty="0" smtClean="0"/>
              <a:t>De </a:t>
            </a:r>
            <a:r>
              <a:rPr lang="fr-BE" baseline="0" dirty="0" err="1" smtClean="0"/>
              <a:t>verschillende</a:t>
            </a:r>
            <a:r>
              <a:rPr lang="fr-BE" baseline="0" dirty="0" smtClean="0"/>
              <a:t> </a:t>
            </a:r>
            <a:r>
              <a:rPr lang="fr-BE" baseline="0" dirty="0" err="1" smtClean="0"/>
              <a:t>kernboodschappen</a:t>
            </a:r>
            <a:r>
              <a:rPr lang="fr-BE" baseline="0" dirty="0" smtClean="0"/>
              <a:t> </a:t>
            </a:r>
            <a:r>
              <a:rPr lang="fr-BE" baseline="0" dirty="0" err="1" smtClean="0"/>
              <a:t>hangen</a:t>
            </a:r>
            <a:r>
              <a:rPr lang="fr-BE" baseline="0" dirty="0" smtClean="0"/>
              <a:t> dan </a:t>
            </a:r>
            <a:r>
              <a:rPr lang="fr-BE" baseline="0" dirty="0" err="1" smtClean="0"/>
              <a:t>ook</a:t>
            </a:r>
            <a:r>
              <a:rPr lang="fr-BE" baseline="0" dirty="0" smtClean="0"/>
              <a:t> </a:t>
            </a:r>
            <a:r>
              <a:rPr lang="fr-BE" baseline="0" dirty="0" err="1" smtClean="0"/>
              <a:t>nauw</a:t>
            </a:r>
            <a:r>
              <a:rPr lang="fr-BE" baseline="0" dirty="0" smtClean="0"/>
              <a:t> </a:t>
            </a:r>
            <a:r>
              <a:rPr lang="fr-BE" baseline="0" dirty="0" err="1" smtClean="0"/>
              <a:t>samen</a:t>
            </a:r>
            <a:r>
              <a:rPr lang="fr-BE" baseline="0" dirty="0" smtClean="0"/>
              <a:t> </a:t>
            </a:r>
            <a:r>
              <a:rPr lang="fr-BE" baseline="0" dirty="0" err="1" smtClean="0"/>
              <a:t>deze</a:t>
            </a:r>
            <a:r>
              <a:rPr lang="fr-BE" baseline="0" dirty="0" smtClean="0"/>
              <a:t> </a:t>
            </a:r>
            <a:r>
              <a:rPr lang="fr-BE" baseline="0" dirty="0" err="1" smtClean="0"/>
              <a:t>componenten</a:t>
            </a:r>
            <a:r>
              <a:rPr lang="fr-BE" baseline="0" dirty="0" smtClean="0"/>
              <a:t> en </a:t>
            </a:r>
            <a:r>
              <a:rPr lang="fr-BE" baseline="0" dirty="0" err="1" smtClean="0"/>
              <a:t>leggen</a:t>
            </a:r>
            <a:r>
              <a:rPr lang="fr-BE" baseline="0" dirty="0" smtClean="0"/>
              <a:t> de </a:t>
            </a:r>
            <a:r>
              <a:rPr lang="fr-BE" baseline="0" dirty="0" err="1" smtClean="0"/>
              <a:t>nadruk</a:t>
            </a:r>
            <a:r>
              <a:rPr lang="fr-BE" baseline="0" dirty="0" smtClean="0"/>
              <a:t> op </a:t>
            </a:r>
            <a:r>
              <a:rPr lang="fr-BE" baseline="0" dirty="0" err="1" smtClean="0"/>
              <a:t>het</a:t>
            </a:r>
            <a:r>
              <a:rPr lang="fr-BE" baseline="0" dirty="0" smtClean="0"/>
              <a:t> </a:t>
            </a:r>
            <a:r>
              <a:rPr lang="fr-BE" baseline="0" dirty="0" err="1" smtClean="0"/>
              <a:t>initiëren</a:t>
            </a:r>
            <a:r>
              <a:rPr lang="fr-BE" baseline="0" dirty="0" smtClean="0"/>
              <a:t> van </a:t>
            </a:r>
            <a:r>
              <a:rPr lang="fr-BE" baseline="0" dirty="0" err="1" smtClean="0"/>
              <a:t>vernieuwde</a:t>
            </a:r>
            <a:r>
              <a:rPr lang="fr-BE" baseline="0" dirty="0" smtClean="0"/>
              <a:t>, </a:t>
            </a:r>
            <a:r>
              <a:rPr lang="fr-BE" baseline="0" dirty="0" err="1" smtClean="0"/>
              <a:t>efficiënte</a:t>
            </a:r>
            <a:r>
              <a:rPr lang="fr-BE" baseline="0" dirty="0" smtClean="0"/>
              <a:t> </a:t>
            </a:r>
            <a:r>
              <a:rPr lang="fr-BE" baseline="0" dirty="0" err="1" smtClean="0"/>
              <a:t>vormen</a:t>
            </a:r>
            <a:r>
              <a:rPr lang="fr-BE" baseline="0" dirty="0" smtClean="0"/>
              <a:t> van </a:t>
            </a:r>
            <a:r>
              <a:rPr lang="fr-BE" baseline="0" dirty="0" err="1" smtClean="0"/>
              <a:t>samenwerking</a:t>
            </a:r>
            <a:r>
              <a:rPr lang="fr-BE" baseline="0" dirty="0" smtClean="0"/>
              <a:t> en </a:t>
            </a:r>
            <a:r>
              <a:rPr lang="fr-BE" baseline="0" dirty="0" err="1" smtClean="0"/>
              <a:t>overleg</a:t>
            </a:r>
            <a:r>
              <a:rPr lang="fr-BE" baseline="0" dirty="0" smtClean="0"/>
              <a:t>. Op die manier </a:t>
            </a:r>
            <a:r>
              <a:rPr lang="fr-BE" baseline="0" dirty="0" err="1" smtClean="0"/>
              <a:t>kunnen</a:t>
            </a:r>
            <a:r>
              <a:rPr lang="fr-BE" baseline="0" dirty="0" smtClean="0"/>
              <a:t> de </a:t>
            </a:r>
            <a:r>
              <a:rPr lang="fr-BE" baseline="0" dirty="0" err="1" smtClean="0"/>
              <a:t>klassieke</a:t>
            </a:r>
            <a:r>
              <a:rPr lang="fr-BE" baseline="0" dirty="0" smtClean="0"/>
              <a:t> « </a:t>
            </a:r>
            <a:r>
              <a:rPr lang="fr-BE" baseline="0" dirty="0" err="1" smtClean="0"/>
              <a:t>muren</a:t>
            </a:r>
            <a:r>
              <a:rPr lang="fr-BE" baseline="0" dirty="0" smtClean="0"/>
              <a:t> of </a:t>
            </a:r>
            <a:r>
              <a:rPr lang="fr-BE" baseline="0" dirty="0" err="1" smtClean="0"/>
              <a:t>silo’s</a:t>
            </a:r>
            <a:r>
              <a:rPr lang="fr-BE" baseline="0" dirty="0" smtClean="0"/>
              <a:t> » </a:t>
            </a:r>
            <a:r>
              <a:rPr lang="fr-BE" baseline="0" dirty="0" err="1" smtClean="0"/>
              <a:t>tussen</a:t>
            </a:r>
            <a:r>
              <a:rPr lang="fr-BE" baseline="0" dirty="0" smtClean="0"/>
              <a:t> de </a:t>
            </a:r>
            <a:r>
              <a:rPr lang="fr-BE" baseline="0" dirty="0" err="1" smtClean="0"/>
              <a:t>verschillende</a:t>
            </a:r>
            <a:r>
              <a:rPr lang="fr-BE" baseline="0" dirty="0" smtClean="0"/>
              <a:t> </a:t>
            </a:r>
            <a:r>
              <a:rPr lang="fr-BE" baseline="0" dirty="0" err="1" smtClean="0"/>
              <a:t>zorg’lijnen</a:t>
            </a:r>
            <a:r>
              <a:rPr lang="fr-BE" baseline="0" dirty="0" smtClean="0"/>
              <a:t>’ </a:t>
            </a:r>
            <a:r>
              <a:rPr lang="fr-BE" baseline="0" dirty="0" err="1" smtClean="0"/>
              <a:t>verder</a:t>
            </a:r>
            <a:r>
              <a:rPr lang="fr-BE" baseline="0" dirty="0" smtClean="0"/>
              <a:t> </a:t>
            </a:r>
            <a:r>
              <a:rPr lang="fr-BE" baseline="0" dirty="0" err="1" smtClean="0"/>
              <a:t>afbrokkelen</a:t>
            </a:r>
            <a:r>
              <a:rPr lang="fr-BE" baseline="0" dirty="0" smtClean="0"/>
              <a:t> en kan </a:t>
            </a:r>
            <a:r>
              <a:rPr lang="fr-BE" baseline="0" dirty="0" err="1" smtClean="0"/>
              <a:t>een</a:t>
            </a:r>
            <a:r>
              <a:rPr lang="fr-BE" baseline="0" dirty="0" smtClean="0"/>
              <a:t> </a:t>
            </a:r>
            <a:r>
              <a:rPr lang="fr-BE" baseline="0" dirty="0" err="1" smtClean="0"/>
              <a:t>naadloze</a:t>
            </a:r>
            <a:r>
              <a:rPr lang="fr-BE" baseline="0" dirty="0" smtClean="0"/>
              <a:t> </a:t>
            </a:r>
            <a:r>
              <a:rPr lang="fr-BE" baseline="0" dirty="0" err="1" smtClean="0"/>
              <a:t>zorg</a:t>
            </a:r>
            <a:r>
              <a:rPr lang="fr-BE" baseline="0" dirty="0" smtClean="0"/>
              <a:t> (van </a:t>
            </a:r>
            <a:r>
              <a:rPr lang="fr-BE" baseline="0" dirty="0" err="1" smtClean="0"/>
              <a:t>het</a:t>
            </a:r>
            <a:r>
              <a:rPr lang="fr-BE" baseline="0" dirty="0" smtClean="0"/>
              <a:t> </a:t>
            </a:r>
            <a:r>
              <a:rPr lang="fr-BE" baseline="0" dirty="0" err="1" smtClean="0"/>
              <a:t>ziekenhuis</a:t>
            </a:r>
            <a:r>
              <a:rPr lang="fr-BE" baseline="0" dirty="0" smtClean="0"/>
              <a:t> </a:t>
            </a:r>
            <a:r>
              <a:rPr lang="fr-BE" baseline="0" dirty="0" err="1" smtClean="0"/>
              <a:t>tot</a:t>
            </a:r>
            <a:r>
              <a:rPr lang="fr-BE" baseline="0" dirty="0" smtClean="0"/>
              <a:t> de </a:t>
            </a:r>
            <a:r>
              <a:rPr lang="fr-BE" baseline="0" dirty="0" err="1" smtClean="0"/>
              <a:t>thuiszorg</a:t>
            </a:r>
            <a:r>
              <a:rPr lang="fr-BE" baseline="0" dirty="0" smtClean="0"/>
              <a:t>) </a:t>
            </a:r>
            <a:r>
              <a:rPr lang="fr-BE" baseline="0" dirty="0" err="1" smtClean="0"/>
              <a:t>voor</a:t>
            </a:r>
            <a:r>
              <a:rPr lang="fr-BE" baseline="0" dirty="0" smtClean="0"/>
              <a:t> de </a:t>
            </a:r>
            <a:r>
              <a:rPr lang="fr-BE" baseline="0" dirty="0" err="1" smtClean="0"/>
              <a:t>patiënt</a:t>
            </a:r>
            <a:r>
              <a:rPr lang="fr-BE" baseline="0" dirty="0" smtClean="0"/>
              <a:t> </a:t>
            </a:r>
            <a:r>
              <a:rPr lang="fr-BE" baseline="0" dirty="0" err="1" smtClean="0"/>
              <a:t>gerealiseerd</a:t>
            </a:r>
            <a:r>
              <a:rPr lang="fr-BE" baseline="0" dirty="0" smtClean="0"/>
              <a:t> </a:t>
            </a:r>
            <a:r>
              <a:rPr lang="fr-BE" baseline="0" dirty="0" err="1" smtClean="0"/>
              <a:t>worden</a:t>
            </a:r>
            <a:r>
              <a:rPr lang="fr-BE" baseline="0" dirty="0" smtClean="0"/>
              <a:t>. </a:t>
            </a:r>
            <a:r>
              <a:rPr lang="fr-BE" baseline="0" dirty="0" err="1" smtClean="0"/>
              <a:t>Belangrijke</a:t>
            </a:r>
            <a:r>
              <a:rPr lang="fr-BE" baseline="0" dirty="0" smtClean="0"/>
              <a:t> </a:t>
            </a:r>
            <a:r>
              <a:rPr lang="fr-BE" baseline="0" dirty="0" err="1" smtClean="0"/>
              <a:t>randvoorwaarde</a:t>
            </a:r>
            <a:r>
              <a:rPr lang="fr-BE" baseline="0" dirty="0" smtClean="0"/>
              <a:t> </a:t>
            </a:r>
            <a:r>
              <a:rPr lang="fr-BE" baseline="0" dirty="0" err="1" smtClean="0"/>
              <a:t>hierbij</a:t>
            </a:r>
            <a:r>
              <a:rPr lang="fr-BE" baseline="0" dirty="0" smtClean="0"/>
              <a:t> </a:t>
            </a:r>
            <a:r>
              <a:rPr lang="fr-BE" baseline="0" dirty="0" err="1" smtClean="0"/>
              <a:t>is</a:t>
            </a:r>
            <a:r>
              <a:rPr lang="fr-BE" baseline="0" dirty="0" smtClean="0"/>
              <a:t> </a:t>
            </a:r>
            <a:r>
              <a:rPr lang="fr-BE" baseline="0" dirty="0" err="1" smtClean="0"/>
              <a:t>uiteraard</a:t>
            </a:r>
            <a:r>
              <a:rPr lang="fr-BE" baseline="0" dirty="0" smtClean="0"/>
              <a:t> </a:t>
            </a:r>
            <a:r>
              <a:rPr lang="fr-BE" baseline="0" dirty="0" err="1" smtClean="0"/>
              <a:t>dat</a:t>
            </a:r>
            <a:r>
              <a:rPr lang="fr-BE" baseline="0" dirty="0" smtClean="0"/>
              <a:t> </a:t>
            </a:r>
            <a:r>
              <a:rPr lang="fr-BE" baseline="0" dirty="0" err="1" smtClean="0"/>
              <a:t>een</a:t>
            </a:r>
            <a:r>
              <a:rPr lang="fr-BE" baseline="0" dirty="0" smtClean="0"/>
              <a:t> </a:t>
            </a:r>
            <a:r>
              <a:rPr lang="fr-BE" baseline="0" dirty="0" err="1" smtClean="0"/>
              <a:t>vlotte</a:t>
            </a:r>
            <a:r>
              <a:rPr lang="fr-BE" baseline="0" dirty="0" smtClean="0"/>
              <a:t> </a:t>
            </a:r>
            <a:r>
              <a:rPr lang="fr-BE" baseline="0" dirty="0" err="1" smtClean="0"/>
              <a:t>communicatie</a:t>
            </a:r>
            <a:r>
              <a:rPr lang="fr-BE" baseline="0" dirty="0" smtClean="0"/>
              <a:t> en </a:t>
            </a:r>
            <a:r>
              <a:rPr lang="fr-BE" baseline="0" dirty="0" err="1" smtClean="0"/>
              <a:t>informatie-uitwisseling</a:t>
            </a:r>
            <a:r>
              <a:rPr lang="fr-BE" baseline="0" dirty="0" smtClean="0"/>
              <a:t> </a:t>
            </a:r>
            <a:r>
              <a:rPr lang="fr-BE" baseline="0" dirty="0" err="1" smtClean="0"/>
              <a:t>tussen</a:t>
            </a:r>
            <a:r>
              <a:rPr lang="fr-BE" baseline="0" dirty="0" smtClean="0"/>
              <a:t> de </a:t>
            </a:r>
            <a:r>
              <a:rPr lang="fr-BE" baseline="0" dirty="0" err="1" smtClean="0"/>
              <a:t>actoren</a:t>
            </a:r>
            <a:r>
              <a:rPr lang="fr-BE" baseline="0" dirty="0" smtClean="0"/>
              <a:t> </a:t>
            </a:r>
            <a:r>
              <a:rPr lang="fr-BE" baseline="0" dirty="0" err="1" smtClean="0"/>
              <a:t>mogelijk</a:t>
            </a:r>
            <a:r>
              <a:rPr lang="fr-BE" baseline="0" dirty="0" smtClean="0"/>
              <a:t> </a:t>
            </a:r>
            <a:r>
              <a:rPr lang="fr-BE" baseline="0" dirty="0" err="1" smtClean="0"/>
              <a:t>is</a:t>
            </a:r>
            <a:r>
              <a:rPr lang="fr-BE" baseline="0" dirty="0" smtClean="0"/>
              <a:t>, </a:t>
            </a:r>
            <a:r>
              <a:rPr lang="fr-BE" baseline="0" dirty="0" err="1" smtClean="0"/>
              <a:t>onder</a:t>
            </a:r>
            <a:r>
              <a:rPr lang="fr-BE" baseline="0" dirty="0" smtClean="0"/>
              <a:t> </a:t>
            </a:r>
            <a:r>
              <a:rPr lang="fr-BE" baseline="0" dirty="0" err="1" smtClean="0"/>
              <a:t>andere</a:t>
            </a:r>
            <a:r>
              <a:rPr lang="fr-BE" baseline="0" dirty="0" smtClean="0"/>
              <a:t> op </a:t>
            </a:r>
            <a:r>
              <a:rPr lang="fr-BE" baseline="0" dirty="0" err="1" smtClean="0"/>
              <a:t>vlak</a:t>
            </a:r>
            <a:r>
              <a:rPr lang="fr-BE" baseline="0" dirty="0" smtClean="0"/>
              <a:t> van ICT in </a:t>
            </a:r>
            <a:r>
              <a:rPr lang="fr-BE" baseline="0" dirty="0" err="1" smtClean="0"/>
              <a:t>het</a:t>
            </a:r>
            <a:r>
              <a:rPr lang="fr-BE" baseline="0" dirty="0" smtClean="0"/>
              <a:t> </a:t>
            </a:r>
            <a:r>
              <a:rPr lang="fr-BE" baseline="0" dirty="0" err="1" smtClean="0"/>
              <a:t>kader</a:t>
            </a:r>
            <a:r>
              <a:rPr lang="fr-BE" baseline="0" dirty="0" smtClean="0"/>
              <a:t> van </a:t>
            </a:r>
            <a:r>
              <a:rPr lang="fr-BE" baseline="0" dirty="0" err="1" smtClean="0"/>
              <a:t>het</a:t>
            </a:r>
            <a:r>
              <a:rPr lang="fr-BE" baseline="0" dirty="0" smtClean="0"/>
              <a:t> </a:t>
            </a:r>
            <a:r>
              <a:rPr lang="fr-BE" baseline="0" dirty="0" err="1" smtClean="0"/>
              <a:t>elektronisch</a:t>
            </a:r>
            <a:r>
              <a:rPr lang="fr-BE" baseline="0" dirty="0" smtClean="0"/>
              <a:t> </a:t>
            </a:r>
            <a:r>
              <a:rPr lang="fr-BE" baseline="0" dirty="0" err="1" smtClean="0"/>
              <a:t>patiëntendossier</a:t>
            </a:r>
            <a:endParaRPr lang="nl-NL" dirty="0"/>
          </a:p>
        </p:txBody>
      </p:sp>
      <p:sp>
        <p:nvSpPr>
          <p:cNvPr id="4" name="Tijdelijke aanduiding voor dianummer 3"/>
          <p:cNvSpPr>
            <a:spLocks noGrp="1"/>
          </p:cNvSpPr>
          <p:nvPr>
            <p:ph type="sldNum" sz="quarter" idx="10"/>
          </p:nvPr>
        </p:nvSpPr>
        <p:spPr/>
        <p:txBody>
          <a:bodyPr/>
          <a:lstStyle/>
          <a:p>
            <a:fld id="{35074C97-AE1D-412D-A282-C35FB4F2AB4A}" type="slidenum">
              <a:rPr lang="nl-NL" smtClean="0"/>
              <a:pPr/>
              <a:t>17</a:t>
            </a:fld>
            <a:endParaRPr lang="nl-NL"/>
          </a:p>
        </p:txBody>
      </p:sp>
    </p:spTree>
    <p:extLst>
      <p:ext uri="{BB962C8B-B14F-4D97-AF65-F5344CB8AC3E}">
        <p14:creationId xmlns:p14="http://schemas.microsoft.com/office/powerpoint/2010/main" val="21209139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66813" y="1241425"/>
            <a:ext cx="4464050" cy="3349625"/>
          </a:xfrm>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baseline="0" dirty="0" err="1" smtClean="0"/>
              <a:t>Een</a:t>
            </a:r>
            <a:r>
              <a:rPr lang="fr-BE" baseline="0" dirty="0" smtClean="0"/>
              <a:t> </a:t>
            </a:r>
            <a:r>
              <a:rPr lang="fr-BE" baseline="0" dirty="0" err="1" smtClean="0"/>
              <a:t>derde</a:t>
            </a:r>
            <a:r>
              <a:rPr lang="fr-BE" baseline="0" dirty="0" smtClean="0"/>
              <a:t> </a:t>
            </a:r>
            <a:r>
              <a:rPr lang="fr-BE" baseline="0" dirty="0" err="1" smtClean="0"/>
              <a:t>actieniveau</a:t>
            </a:r>
            <a:r>
              <a:rPr lang="fr-BE" baseline="0" dirty="0" smtClean="0"/>
              <a:t> </a:t>
            </a:r>
            <a:r>
              <a:rPr lang="fr-BE" baseline="0" dirty="0" err="1" smtClean="0"/>
              <a:t>legt</a:t>
            </a:r>
            <a:r>
              <a:rPr lang="fr-BE" baseline="0" dirty="0" smtClean="0"/>
              <a:t> de focus op </a:t>
            </a:r>
            <a:r>
              <a:rPr lang="fr-BE" baseline="0" dirty="0" err="1" smtClean="0"/>
              <a:t>ons</a:t>
            </a:r>
            <a:r>
              <a:rPr lang="fr-BE" baseline="0" dirty="0" smtClean="0"/>
              <a:t> </a:t>
            </a:r>
            <a:r>
              <a:rPr lang="fr-BE" baseline="0" dirty="0" err="1" smtClean="0"/>
              <a:t>zorg</a:t>
            </a:r>
            <a:r>
              <a:rPr lang="fr-BE" baseline="0" dirty="0" smtClean="0"/>
              <a:t>- en </a:t>
            </a:r>
            <a:r>
              <a:rPr lang="fr-BE" baseline="0" dirty="0" err="1" smtClean="0"/>
              <a:t>welzijnssysteem</a:t>
            </a:r>
            <a:r>
              <a:rPr lang="fr-BE" baseline="0" dirty="0" smtClean="0"/>
              <a:t> in </a:t>
            </a:r>
            <a:r>
              <a:rPr lang="fr-BE" baseline="0" dirty="0" err="1" smtClean="0"/>
              <a:t>zijn</a:t>
            </a:r>
            <a:r>
              <a:rPr lang="fr-BE" baseline="0" dirty="0" smtClean="0"/>
              <a:t> </a:t>
            </a:r>
            <a:r>
              <a:rPr lang="fr-BE" baseline="0" dirty="0" err="1" smtClean="0"/>
              <a:t>geheel</a:t>
            </a:r>
            <a:r>
              <a:rPr lang="fr-BE" baseline="0" dirty="0" smtClean="0"/>
              <a:t>. </a:t>
            </a:r>
            <a:r>
              <a:rPr lang="fr-BE" baseline="0" dirty="0" err="1" smtClean="0"/>
              <a:t>Hierbij</a:t>
            </a:r>
            <a:r>
              <a:rPr lang="fr-BE" baseline="0" dirty="0" smtClean="0"/>
              <a:t> </a:t>
            </a:r>
            <a:r>
              <a:rPr lang="fr-BE" baseline="0" dirty="0" err="1" smtClean="0"/>
              <a:t>zijn</a:t>
            </a:r>
            <a:r>
              <a:rPr lang="fr-BE" baseline="0" dirty="0" smtClean="0"/>
              <a:t> </a:t>
            </a:r>
            <a:r>
              <a:rPr lang="fr-BE" baseline="0" dirty="0" err="1" smtClean="0"/>
              <a:t>een</a:t>
            </a:r>
            <a:r>
              <a:rPr lang="fr-BE" baseline="0" dirty="0" smtClean="0"/>
              <a:t> 4-tal </a:t>
            </a:r>
            <a:r>
              <a:rPr lang="fr-BE" baseline="0" dirty="0" err="1" smtClean="0"/>
              <a:t>componenten</a:t>
            </a:r>
            <a:r>
              <a:rPr lang="fr-BE" baseline="0" dirty="0" smtClean="0"/>
              <a:t> </a:t>
            </a:r>
            <a:r>
              <a:rPr lang="fr-BE" baseline="0" dirty="0" err="1" smtClean="0"/>
              <a:t>geïdentificeerd</a:t>
            </a:r>
            <a:r>
              <a:rPr lang="fr-BE" baseline="0" dirty="0" smtClean="0"/>
              <a:t> die </a:t>
            </a:r>
            <a:r>
              <a:rPr lang="fr-BE" baseline="0" dirty="0" err="1" smtClean="0"/>
              <a:t>moeten</a:t>
            </a:r>
            <a:r>
              <a:rPr lang="fr-BE" baseline="0" dirty="0" smtClean="0"/>
              <a:t> </a:t>
            </a:r>
            <a:r>
              <a:rPr lang="fr-BE" baseline="0" dirty="0" err="1" smtClean="0"/>
              <a:t>bijdragen</a:t>
            </a:r>
            <a:r>
              <a:rPr lang="fr-BE" baseline="0" dirty="0" smtClean="0"/>
              <a:t> </a:t>
            </a:r>
            <a:r>
              <a:rPr lang="fr-BE" baseline="0" dirty="0" err="1" smtClean="0"/>
              <a:t>tot</a:t>
            </a:r>
            <a:r>
              <a:rPr lang="fr-BE" baseline="0" dirty="0" smtClean="0"/>
              <a:t> </a:t>
            </a:r>
            <a:r>
              <a:rPr lang="fr-BE" baseline="0" dirty="0" err="1" smtClean="0"/>
              <a:t>een</a:t>
            </a:r>
            <a:r>
              <a:rPr lang="fr-BE" baseline="0" dirty="0" smtClean="0"/>
              <a:t> </a:t>
            </a:r>
            <a:r>
              <a:rPr lang="fr-BE" baseline="0" dirty="0" err="1" smtClean="0"/>
              <a:t>vernieuwde</a:t>
            </a:r>
            <a:r>
              <a:rPr lang="fr-BE" baseline="0" dirty="0" smtClean="0"/>
              <a:t>, ‘</a:t>
            </a:r>
            <a:r>
              <a:rPr lang="fr-BE" baseline="0" dirty="0" err="1" smtClean="0"/>
              <a:t>geïntegreerde</a:t>
            </a:r>
            <a:r>
              <a:rPr lang="fr-BE" baseline="0" dirty="0" smtClean="0"/>
              <a:t>’ </a:t>
            </a:r>
            <a:r>
              <a:rPr lang="fr-BE" baseline="0" dirty="0" err="1" smtClean="0"/>
              <a:t>kijk</a:t>
            </a:r>
            <a:r>
              <a:rPr lang="fr-BE" baseline="0" dirty="0" smtClean="0"/>
              <a:t> op </a:t>
            </a:r>
            <a:r>
              <a:rPr lang="fr-BE" baseline="0" dirty="0" err="1" smtClean="0"/>
              <a:t>ons</a:t>
            </a:r>
            <a:r>
              <a:rPr lang="fr-BE" baseline="0" dirty="0" smtClean="0"/>
              <a:t> </a:t>
            </a:r>
            <a:r>
              <a:rPr lang="fr-BE" baseline="0" dirty="0" err="1" smtClean="0"/>
              <a:t>systeem</a:t>
            </a:r>
            <a:r>
              <a:rPr lang="fr-BE" baseline="0" dirty="0" smtClean="0"/>
              <a:t>, </a:t>
            </a:r>
            <a:r>
              <a:rPr lang="fr-BE" baseline="0" dirty="0" err="1" smtClean="0"/>
              <a:t>namelijk</a:t>
            </a:r>
            <a:r>
              <a:rPr lang="fr-BE"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fr-BE" baseline="0" dirty="0" smtClean="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fr-BE" sz="1000" baseline="0" dirty="0" smtClean="0"/>
              <a:t>De </a:t>
            </a:r>
            <a:r>
              <a:rPr lang="fr-BE" sz="1000" baseline="0" dirty="0" err="1" smtClean="0"/>
              <a:t>geleidelijke</a:t>
            </a:r>
            <a:r>
              <a:rPr lang="fr-BE" sz="1000" baseline="0" dirty="0" smtClean="0"/>
              <a:t> </a:t>
            </a:r>
            <a:r>
              <a:rPr lang="fr-BE" sz="1000" baseline="0" dirty="0" err="1" smtClean="0"/>
              <a:t>ontwikkeling</a:t>
            </a:r>
            <a:r>
              <a:rPr lang="fr-BE" sz="1000" baseline="0" dirty="0" smtClean="0"/>
              <a:t> van </a:t>
            </a:r>
            <a:r>
              <a:rPr lang="fr-BE" sz="1000" baseline="0" dirty="0" err="1" smtClean="0"/>
              <a:t>een</a:t>
            </a:r>
            <a:r>
              <a:rPr lang="fr-BE" sz="1000" baseline="0" dirty="0" smtClean="0"/>
              <a:t> </a:t>
            </a:r>
            <a:r>
              <a:rPr lang="fr-BE" sz="1000" baseline="0" dirty="0" err="1" smtClean="0"/>
              <a:t>breed</a:t>
            </a:r>
            <a:r>
              <a:rPr lang="fr-BE" sz="1000" baseline="0" dirty="0" smtClean="0"/>
              <a:t> </a:t>
            </a:r>
            <a:r>
              <a:rPr lang="fr-BE" sz="1000" baseline="0" dirty="0" err="1" smtClean="0"/>
              <a:t>gedragen</a:t>
            </a:r>
            <a:r>
              <a:rPr lang="fr-BE" sz="1000" baseline="0" dirty="0" smtClean="0"/>
              <a:t> </a:t>
            </a:r>
            <a:r>
              <a:rPr lang="fr-BE" sz="1000" baseline="0" dirty="0" err="1" smtClean="0"/>
              <a:t>kwaliteits’cultuur</a:t>
            </a:r>
            <a:r>
              <a:rPr lang="fr-BE" sz="1000" baseline="0" dirty="0" smtClean="0"/>
              <a:t>’, en dit op </a:t>
            </a:r>
            <a:r>
              <a:rPr lang="fr-BE" sz="1000" baseline="0" dirty="0" err="1" smtClean="0"/>
              <a:t>alle</a:t>
            </a:r>
            <a:r>
              <a:rPr lang="fr-BE" sz="1000" baseline="0" dirty="0" smtClean="0"/>
              <a:t> </a:t>
            </a:r>
            <a:r>
              <a:rPr lang="fr-BE" sz="1000" baseline="0" dirty="0" err="1" smtClean="0"/>
              <a:t>niveaus</a:t>
            </a:r>
            <a:r>
              <a:rPr lang="fr-BE" sz="1000" baseline="0" dirty="0" smtClean="0"/>
              <a:t> (</a:t>
            </a:r>
            <a:r>
              <a:rPr lang="fr-BE" sz="1000" baseline="0" dirty="0" err="1" smtClean="0"/>
              <a:t>zowel</a:t>
            </a:r>
            <a:r>
              <a:rPr lang="fr-BE" sz="1000" baseline="0" dirty="0" smtClean="0"/>
              <a:t> </a:t>
            </a:r>
            <a:r>
              <a:rPr lang="fr-BE" sz="1000" baseline="0" dirty="0" err="1" smtClean="0"/>
              <a:t>beleid</a:t>
            </a:r>
            <a:r>
              <a:rPr lang="fr-BE" sz="1000" baseline="0" dirty="0" smtClean="0"/>
              <a:t>, </a:t>
            </a:r>
            <a:r>
              <a:rPr lang="fr-BE" sz="1000" baseline="0" dirty="0" err="1" smtClean="0"/>
              <a:t>terrein</a:t>
            </a:r>
            <a:r>
              <a:rPr lang="fr-BE" sz="1000" baseline="0" dirty="0" smtClean="0"/>
              <a:t> </a:t>
            </a:r>
            <a:r>
              <a:rPr lang="fr-BE" sz="1000" baseline="0" dirty="0" err="1" smtClean="0"/>
              <a:t>als</a:t>
            </a:r>
            <a:r>
              <a:rPr lang="fr-BE" sz="1000" baseline="0" dirty="0" smtClean="0"/>
              <a:t> </a:t>
            </a:r>
            <a:r>
              <a:rPr lang="fr-BE" sz="1000" baseline="0" dirty="0" err="1" smtClean="0"/>
              <a:t>patiënt</a:t>
            </a:r>
            <a:r>
              <a:rPr lang="fr-BE" sz="1000" baseline="0" dirty="0" smtClean="0"/>
              <a:t>). </a:t>
            </a:r>
            <a:r>
              <a:rPr lang="fr-BE" sz="1000" baseline="0" dirty="0" err="1" smtClean="0"/>
              <a:t>Vermits</a:t>
            </a:r>
            <a:r>
              <a:rPr lang="fr-BE" sz="1000" baseline="0" dirty="0" smtClean="0"/>
              <a:t> </a:t>
            </a:r>
            <a:r>
              <a:rPr lang="fr-BE" sz="1000" baseline="0" dirty="0" err="1" smtClean="0"/>
              <a:t>we</a:t>
            </a:r>
            <a:r>
              <a:rPr lang="fr-BE" sz="1000" baseline="0" dirty="0" smtClean="0"/>
              <a:t> hier </a:t>
            </a:r>
            <a:r>
              <a:rPr lang="fr-BE" sz="1000" baseline="0" dirty="0" err="1" smtClean="0"/>
              <a:t>spreken</a:t>
            </a:r>
            <a:r>
              <a:rPr lang="fr-BE" sz="1000" baseline="0" dirty="0" smtClean="0"/>
              <a:t> over </a:t>
            </a:r>
            <a:r>
              <a:rPr lang="fr-BE" sz="1000" baseline="0" dirty="0" err="1" smtClean="0"/>
              <a:t>een</a:t>
            </a:r>
            <a:r>
              <a:rPr lang="fr-BE" sz="1000" baseline="0" dirty="0" smtClean="0"/>
              <a:t> ‘</a:t>
            </a:r>
            <a:r>
              <a:rPr lang="fr-BE" sz="1000" baseline="0" dirty="0" err="1" smtClean="0"/>
              <a:t>cultuur</a:t>
            </a:r>
            <a:r>
              <a:rPr lang="fr-BE" sz="1000" baseline="0" dirty="0" smtClean="0"/>
              <a:t>’ </a:t>
            </a:r>
            <a:r>
              <a:rPr lang="fr-BE" sz="1000" baseline="0" dirty="0" err="1" smtClean="0"/>
              <a:t>gaat</a:t>
            </a:r>
            <a:r>
              <a:rPr lang="fr-BE" sz="1000" baseline="0" dirty="0" smtClean="0"/>
              <a:t> </a:t>
            </a:r>
            <a:r>
              <a:rPr lang="fr-BE" sz="1000" baseline="0" dirty="0" err="1" smtClean="0"/>
              <a:t>het</a:t>
            </a:r>
            <a:r>
              <a:rPr lang="fr-BE" sz="1000" baseline="0" dirty="0" smtClean="0"/>
              <a:t> </a:t>
            </a:r>
            <a:r>
              <a:rPr lang="fr-BE" sz="1000" baseline="0" dirty="0" err="1" smtClean="0"/>
              <a:t>hierbij</a:t>
            </a:r>
            <a:r>
              <a:rPr lang="fr-BE" sz="1000" baseline="0" dirty="0" smtClean="0"/>
              <a:t> </a:t>
            </a:r>
            <a:r>
              <a:rPr lang="fr-BE" sz="1000" baseline="0" dirty="0" err="1" smtClean="0"/>
              <a:t>vooral</a:t>
            </a:r>
            <a:r>
              <a:rPr lang="fr-BE" sz="1000" baseline="0" dirty="0" smtClean="0"/>
              <a:t> over </a:t>
            </a:r>
            <a:r>
              <a:rPr lang="fr-BE" sz="1000" baseline="0" dirty="0" err="1" smtClean="0"/>
              <a:t>een</a:t>
            </a:r>
            <a:r>
              <a:rPr lang="fr-BE" sz="1000" baseline="0" dirty="0" smtClean="0"/>
              <a:t> continue </a:t>
            </a:r>
            <a:r>
              <a:rPr lang="fr-BE" sz="1000" baseline="0" dirty="0" err="1" smtClean="0"/>
              <a:t>proces</a:t>
            </a:r>
            <a:r>
              <a:rPr lang="fr-BE" sz="1000" baseline="0" dirty="0" smtClean="0"/>
              <a:t> van </a:t>
            </a:r>
            <a:r>
              <a:rPr lang="fr-BE" sz="1000" baseline="0" dirty="0" err="1" smtClean="0"/>
              <a:t>evalueren</a:t>
            </a:r>
            <a:r>
              <a:rPr lang="fr-BE" sz="1000" baseline="0" dirty="0" smtClean="0"/>
              <a:t>, </a:t>
            </a:r>
            <a:r>
              <a:rPr lang="fr-BE" sz="1000" baseline="0" dirty="0" err="1" smtClean="0"/>
              <a:t>leren</a:t>
            </a:r>
            <a:r>
              <a:rPr lang="fr-BE" sz="1000" baseline="0" dirty="0" smtClean="0"/>
              <a:t> en </a:t>
            </a:r>
            <a:r>
              <a:rPr lang="fr-BE" sz="1000" baseline="0" dirty="0" err="1" smtClean="0"/>
              <a:t>verbeteren</a:t>
            </a:r>
            <a:r>
              <a:rPr lang="fr-BE" sz="1000" baseline="0" dirty="0" smtClean="0"/>
              <a:t> in </a:t>
            </a:r>
            <a:r>
              <a:rPr lang="fr-BE" sz="1000" baseline="0" dirty="0" err="1" smtClean="0"/>
              <a:t>functie</a:t>
            </a:r>
            <a:r>
              <a:rPr lang="fr-BE" sz="1000" baseline="0" dirty="0" smtClean="0"/>
              <a:t> van </a:t>
            </a:r>
            <a:r>
              <a:rPr lang="fr-BE" sz="1000" baseline="0" dirty="0" err="1" smtClean="0"/>
              <a:t>kwaliteitsverbetering</a:t>
            </a:r>
            <a:endParaRPr lang="fr-BE"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fr-BE" sz="1000" baseline="0" dirty="0" smtClean="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fr-BE" sz="1000" baseline="0" dirty="0" err="1" smtClean="0"/>
              <a:t>Daarnaast</a:t>
            </a:r>
            <a:r>
              <a:rPr lang="fr-BE" sz="1000" baseline="0" dirty="0" smtClean="0"/>
              <a:t> </a:t>
            </a:r>
            <a:r>
              <a:rPr lang="fr-BE" sz="1000" baseline="0" dirty="0" err="1" smtClean="0"/>
              <a:t>is</a:t>
            </a:r>
            <a:r>
              <a:rPr lang="fr-BE" sz="1000" baseline="0" dirty="0" smtClean="0"/>
              <a:t> er </a:t>
            </a:r>
            <a:r>
              <a:rPr lang="fr-BE" sz="1000" baseline="0" dirty="0" err="1" smtClean="0"/>
              <a:t>nood</a:t>
            </a:r>
            <a:r>
              <a:rPr lang="fr-BE" sz="1000" baseline="0" dirty="0" smtClean="0"/>
              <a:t> </a:t>
            </a:r>
            <a:r>
              <a:rPr lang="fr-BE" sz="1000" baseline="0" dirty="0" err="1" smtClean="0"/>
              <a:t>aan</a:t>
            </a:r>
            <a:r>
              <a:rPr lang="fr-BE" sz="1000" baseline="0" dirty="0" smtClean="0"/>
              <a:t> </a:t>
            </a:r>
            <a:r>
              <a:rPr lang="fr-BE" sz="1000" baseline="0" dirty="0" err="1" smtClean="0"/>
              <a:t>afgelijnde</a:t>
            </a:r>
            <a:r>
              <a:rPr lang="fr-BE" sz="1000" baseline="0" dirty="0" smtClean="0"/>
              <a:t> </a:t>
            </a:r>
            <a:r>
              <a:rPr lang="fr-BE" sz="1000" baseline="0" dirty="0" err="1" smtClean="0"/>
              <a:t>financieringstechnieken</a:t>
            </a:r>
            <a:r>
              <a:rPr lang="fr-BE" sz="1000" baseline="0" dirty="0" smtClean="0"/>
              <a:t> en </a:t>
            </a:r>
            <a:r>
              <a:rPr lang="fr-BE" sz="1000" baseline="0" dirty="0" err="1" smtClean="0"/>
              <a:t>andere</a:t>
            </a:r>
            <a:r>
              <a:rPr lang="fr-BE" sz="1000" baseline="0" dirty="0" smtClean="0"/>
              <a:t> </a:t>
            </a:r>
            <a:r>
              <a:rPr lang="fr-BE" sz="1000" baseline="0" dirty="0" err="1" smtClean="0"/>
              <a:t>incentives</a:t>
            </a:r>
            <a:r>
              <a:rPr lang="fr-BE" sz="1000" baseline="0" dirty="0" smtClean="0"/>
              <a:t> die </a:t>
            </a:r>
            <a:r>
              <a:rPr lang="fr-BE" sz="1000" baseline="0" dirty="0" err="1" smtClean="0"/>
              <a:t>bijdragen</a:t>
            </a:r>
            <a:r>
              <a:rPr lang="fr-BE" sz="1000" baseline="0" dirty="0" smtClean="0"/>
              <a:t> </a:t>
            </a:r>
            <a:r>
              <a:rPr lang="fr-BE" sz="1000" baseline="0" dirty="0" err="1" smtClean="0"/>
              <a:t>tot</a:t>
            </a:r>
            <a:r>
              <a:rPr lang="fr-BE" sz="1000" baseline="0" dirty="0" smtClean="0"/>
              <a:t> de </a:t>
            </a:r>
            <a:r>
              <a:rPr lang="fr-BE" sz="1000" baseline="0" dirty="0" err="1" smtClean="0"/>
              <a:t>geïntegreerde</a:t>
            </a:r>
            <a:r>
              <a:rPr lang="fr-BE" sz="1000" baseline="0" dirty="0" smtClean="0"/>
              <a:t> </a:t>
            </a:r>
            <a:r>
              <a:rPr lang="fr-BE" sz="1000" baseline="0" dirty="0" err="1" smtClean="0"/>
              <a:t>benadering</a:t>
            </a:r>
            <a:r>
              <a:rPr lang="fr-BE" sz="1000" baseline="0" dirty="0" smtClean="0"/>
              <a:t> en de Triple </a:t>
            </a:r>
            <a:r>
              <a:rPr lang="fr-BE" sz="1000" baseline="0" dirty="0" err="1" smtClean="0"/>
              <a:t>Aim</a:t>
            </a:r>
            <a:r>
              <a:rPr lang="fr-BE" sz="1000" baseline="0" dirty="0" smtClean="0"/>
              <a:t> </a:t>
            </a:r>
            <a:r>
              <a:rPr lang="fr-BE" sz="1000" baseline="0" dirty="0" err="1" smtClean="0"/>
              <a:t>doelstellingen</a:t>
            </a:r>
            <a:r>
              <a:rPr lang="fr-BE" sz="1000"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fr-BE" sz="1000" baseline="0" dirty="0" smtClean="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fr-BE" sz="1000" baseline="0" dirty="0" err="1" smtClean="0"/>
              <a:t>Binnen</a:t>
            </a:r>
            <a:r>
              <a:rPr lang="fr-BE" sz="1000" baseline="0" dirty="0" smtClean="0"/>
              <a:t> de </a:t>
            </a:r>
            <a:r>
              <a:rPr lang="fr-BE" sz="1000" baseline="0" dirty="0" err="1" smtClean="0"/>
              <a:t>geïntegreerde</a:t>
            </a:r>
            <a:r>
              <a:rPr lang="fr-BE" sz="1000" baseline="0" dirty="0" smtClean="0"/>
              <a:t> </a:t>
            </a:r>
            <a:r>
              <a:rPr lang="fr-BE" sz="1000" baseline="0" dirty="0" err="1" smtClean="0"/>
              <a:t>benadering</a:t>
            </a:r>
            <a:r>
              <a:rPr lang="fr-BE" sz="1000" baseline="0" dirty="0" smtClean="0"/>
              <a:t> </a:t>
            </a:r>
            <a:r>
              <a:rPr lang="fr-BE" sz="1000" baseline="0" dirty="0" err="1" smtClean="0"/>
              <a:t>staat</a:t>
            </a:r>
            <a:r>
              <a:rPr lang="fr-BE" sz="1000" baseline="0" dirty="0" smtClean="0"/>
              <a:t> </a:t>
            </a:r>
            <a:r>
              <a:rPr lang="fr-BE" sz="1000" baseline="0" dirty="0" err="1" smtClean="0"/>
              <a:t>een</a:t>
            </a:r>
            <a:r>
              <a:rPr lang="fr-BE" sz="1000" baseline="0" dirty="0" smtClean="0"/>
              <a:t> </a:t>
            </a:r>
            <a:r>
              <a:rPr lang="fr-BE" sz="1000" baseline="0" dirty="0" err="1" smtClean="0"/>
              <a:t>populatiegerichte</a:t>
            </a:r>
            <a:r>
              <a:rPr lang="fr-BE" sz="1000" baseline="0" dirty="0" smtClean="0"/>
              <a:t> </a:t>
            </a:r>
            <a:r>
              <a:rPr lang="fr-BE" sz="1000" baseline="0" dirty="0" err="1" smtClean="0"/>
              <a:t>aanpak</a:t>
            </a:r>
            <a:r>
              <a:rPr lang="fr-BE" sz="1000" baseline="0" dirty="0" smtClean="0"/>
              <a:t> </a:t>
            </a:r>
            <a:r>
              <a:rPr lang="fr-BE" sz="1000" baseline="0" dirty="0" err="1" smtClean="0"/>
              <a:t>centraal</a:t>
            </a:r>
            <a:r>
              <a:rPr lang="fr-BE" sz="1000" baseline="0" dirty="0" smtClean="0"/>
              <a:t> </a:t>
            </a:r>
            <a:r>
              <a:rPr lang="fr-BE" sz="1000" baseline="0" dirty="0" err="1" smtClean="0"/>
              <a:t>waarbij</a:t>
            </a:r>
            <a:r>
              <a:rPr lang="fr-BE" sz="1000" baseline="0" dirty="0" smtClean="0"/>
              <a:t> </a:t>
            </a:r>
            <a:r>
              <a:rPr lang="fr-BE" sz="1000" baseline="0" dirty="0" err="1" smtClean="0"/>
              <a:t>het</a:t>
            </a:r>
            <a:r>
              <a:rPr lang="fr-BE" sz="1000" baseline="0" dirty="0" smtClean="0"/>
              <a:t> </a:t>
            </a:r>
            <a:r>
              <a:rPr lang="fr-BE" sz="1000" baseline="0" dirty="0" err="1" smtClean="0"/>
              <a:t>zorgsysteem</a:t>
            </a:r>
            <a:r>
              <a:rPr lang="fr-BE" sz="1000" baseline="0" dirty="0" smtClean="0"/>
              <a:t> </a:t>
            </a:r>
            <a:r>
              <a:rPr lang="fr-BE" sz="1000" baseline="0" dirty="0" err="1" smtClean="0"/>
              <a:t>maximaal</a:t>
            </a:r>
            <a:r>
              <a:rPr lang="fr-BE" sz="1000" baseline="0" dirty="0" smtClean="0"/>
              <a:t> </a:t>
            </a:r>
            <a:r>
              <a:rPr lang="fr-BE" sz="1000" baseline="0" dirty="0" err="1" smtClean="0"/>
              <a:t>afgestemd</a:t>
            </a:r>
            <a:r>
              <a:rPr lang="fr-BE" sz="1000" baseline="0" dirty="0" smtClean="0"/>
              <a:t> </a:t>
            </a:r>
            <a:r>
              <a:rPr lang="fr-BE" sz="1000" baseline="0" dirty="0" err="1" smtClean="0"/>
              <a:t>worden</a:t>
            </a:r>
            <a:r>
              <a:rPr lang="fr-BE" sz="1000" baseline="0" dirty="0" smtClean="0"/>
              <a:t> op de </a:t>
            </a:r>
            <a:r>
              <a:rPr lang="fr-BE" sz="1000" baseline="0" dirty="0" err="1" smtClean="0"/>
              <a:t>noden</a:t>
            </a:r>
            <a:r>
              <a:rPr lang="fr-BE" sz="1000" baseline="0" dirty="0" smtClean="0"/>
              <a:t>, </a:t>
            </a:r>
            <a:r>
              <a:rPr lang="fr-BE" sz="1000" baseline="0" dirty="0" err="1" smtClean="0"/>
              <a:t>behoeften</a:t>
            </a:r>
            <a:r>
              <a:rPr lang="fr-BE" sz="1000" baseline="0" dirty="0" smtClean="0"/>
              <a:t> en </a:t>
            </a:r>
            <a:r>
              <a:rPr lang="fr-BE" sz="1000" baseline="0" dirty="0" err="1" smtClean="0"/>
              <a:t>middelen</a:t>
            </a:r>
            <a:r>
              <a:rPr lang="fr-BE" sz="1000" baseline="0" dirty="0" smtClean="0"/>
              <a:t> van de </a:t>
            </a:r>
            <a:r>
              <a:rPr lang="fr-BE" sz="1000" baseline="0" dirty="0" err="1" smtClean="0"/>
              <a:t>regio</a:t>
            </a:r>
            <a:r>
              <a:rPr lang="fr-BE" sz="1000" baseline="0" dirty="0" smtClean="0"/>
              <a:t>. </a:t>
            </a:r>
            <a:r>
              <a:rPr lang="fr-BE" sz="1000" baseline="0" dirty="0" err="1" smtClean="0"/>
              <a:t>Hiervoor</a:t>
            </a:r>
            <a:r>
              <a:rPr lang="fr-BE" sz="1000" baseline="0" dirty="0" smtClean="0"/>
              <a:t> </a:t>
            </a:r>
            <a:r>
              <a:rPr lang="fr-BE" sz="1000" baseline="0" dirty="0" err="1" smtClean="0"/>
              <a:t>is</a:t>
            </a:r>
            <a:r>
              <a:rPr lang="fr-BE" sz="1000" baseline="0" dirty="0" smtClean="0"/>
              <a:t> </a:t>
            </a:r>
            <a:r>
              <a:rPr lang="fr-BE" sz="1000" baseline="0" dirty="0" err="1" smtClean="0"/>
              <a:t>een</a:t>
            </a:r>
            <a:r>
              <a:rPr lang="fr-BE" sz="1000" baseline="0" dirty="0" smtClean="0"/>
              <a:t> analyse (of </a:t>
            </a:r>
            <a:r>
              <a:rPr lang="fr-BE" sz="1000" baseline="0" dirty="0" err="1" smtClean="0"/>
              <a:t>stratificatie</a:t>
            </a:r>
            <a:r>
              <a:rPr lang="fr-BE" sz="1000" baseline="0" dirty="0" smtClean="0"/>
              <a:t>) van de </a:t>
            </a:r>
            <a:r>
              <a:rPr lang="fr-BE" sz="1000" baseline="0" dirty="0" err="1" smtClean="0"/>
              <a:t>risico’s</a:t>
            </a:r>
            <a:r>
              <a:rPr lang="fr-BE" sz="1000" baseline="0" dirty="0" smtClean="0"/>
              <a:t> </a:t>
            </a:r>
            <a:r>
              <a:rPr lang="fr-BE" sz="1000" baseline="0" dirty="0" err="1" smtClean="0"/>
              <a:t>binnen</a:t>
            </a:r>
            <a:r>
              <a:rPr lang="fr-BE" sz="1000" baseline="0" dirty="0" smtClean="0"/>
              <a:t> de </a:t>
            </a:r>
            <a:r>
              <a:rPr lang="fr-BE" sz="1000" baseline="0" dirty="0" err="1" smtClean="0"/>
              <a:t>lokale</a:t>
            </a:r>
            <a:r>
              <a:rPr lang="fr-BE" sz="1000" baseline="0" dirty="0" smtClean="0"/>
              <a:t> </a:t>
            </a:r>
            <a:r>
              <a:rPr lang="fr-BE" sz="1000" baseline="0" dirty="0" err="1" smtClean="0"/>
              <a:t>bevolking</a:t>
            </a:r>
            <a:r>
              <a:rPr lang="fr-BE" sz="1000" baseline="0" dirty="0" smtClean="0"/>
              <a:t> (en niet </a:t>
            </a:r>
            <a:r>
              <a:rPr lang="fr-BE" sz="1000" baseline="0" dirty="0" err="1" smtClean="0"/>
              <a:t>alleen</a:t>
            </a:r>
            <a:r>
              <a:rPr lang="fr-BE" sz="1000" baseline="0" dirty="0" smtClean="0"/>
              <a:t> op </a:t>
            </a:r>
            <a:r>
              <a:rPr lang="fr-BE" sz="1000" baseline="0" dirty="0" err="1" smtClean="0"/>
              <a:t>vlak</a:t>
            </a:r>
            <a:r>
              <a:rPr lang="fr-BE" sz="1000" baseline="0" dirty="0" smtClean="0"/>
              <a:t> van </a:t>
            </a:r>
            <a:r>
              <a:rPr lang="fr-BE" sz="1000" baseline="0" dirty="0" err="1" smtClean="0"/>
              <a:t>gezondheid</a:t>
            </a:r>
            <a:r>
              <a:rPr lang="fr-BE" sz="1000" baseline="0" dirty="0" smtClean="0"/>
              <a:t>) </a:t>
            </a:r>
            <a:r>
              <a:rPr lang="fr-BE" sz="1000" baseline="0" dirty="0" err="1" smtClean="0"/>
              <a:t>noodzakelijk</a:t>
            </a:r>
            <a:r>
              <a:rPr lang="fr-BE" sz="1000" baseline="0" dirty="0" smtClean="0"/>
              <a:t>, net </a:t>
            </a:r>
            <a:r>
              <a:rPr lang="fr-BE" sz="1000" baseline="0" dirty="0" err="1" smtClean="0"/>
              <a:t>als</a:t>
            </a:r>
            <a:r>
              <a:rPr lang="fr-BE" sz="1000" baseline="0" dirty="0" smtClean="0"/>
              <a:t> </a:t>
            </a:r>
            <a:r>
              <a:rPr lang="fr-BE" sz="1000" baseline="0" dirty="0" err="1" smtClean="0"/>
              <a:t>het</a:t>
            </a:r>
            <a:r>
              <a:rPr lang="fr-BE" sz="1000" baseline="0" dirty="0" smtClean="0"/>
              <a:t> in </a:t>
            </a:r>
            <a:r>
              <a:rPr lang="fr-BE" sz="1000" baseline="0" dirty="0" err="1" smtClean="0"/>
              <a:t>kaart</a:t>
            </a:r>
            <a:r>
              <a:rPr lang="fr-BE" sz="1000" baseline="0" dirty="0" smtClean="0"/>
              <a:t> </a:t>
            </a:r>
            <a:r>
              <a:rPr lang="fr-BE" sz="1000" baseline="0" dirty="0" err="1" smtClean="0"/>
              <a:t>brengen</a:t>
            </a:r>
            <a:r>
              <a:rPr lang="fr-BE" sz="1000" baseline="0" dirty="0" smtClean="0"/>
              <a:t> van de </a:t>
            </a:r>
            <a:r>
              <a:rPr lang="fr-BE" sz="1000" baseline="0" dirty="0" err="1" smtClean="0"/>
              <a:t>verschillende</a:t>
            </a:r>
            <a:r>
              <a:rPr lang="fr-BE" sz="1000" baseline="0" dirty="0" smtClean="0"/>
              <a:t> </a:t>
            </a:r>
            <a:r>
              <a:rPr lang="fr-BE" sz="1000" baseline="0" dirty="0" err="1" smtClean="0"/>
              <a:t>middelen</a:t>
            </a:r>
            <a:r>
              <a:rPr lang="fr-BE" sz="1000" baseline="0" dirty="0" smtClean="0"/>
              <a:t> op </a:t>
            </a:r>
            <a:r>
              <a:rPr lang="fr-BE" sz="1000" baseline="0" dirty="0" err="1" smtClean="0"/>
              <a:t>lokaal</a:t>
            </a:r>
            <a:r>
              <a:rPr lang="fr-BE" sz="1000" baseline="0" dirty="0" smtClean="0"/>
              <a:t> niveau (</a:t>
            </a:r>
            <a:r>
              <a:rPr lang="fr-BE" sz="1000" baseline="0" dirty="0" err="1" smtClean="0"/>
              <a:t>zowel</a:t>
            </a:r>
            <a:r>
              <a:rPr lang="fr-BE" sz="1000" baseline="0" dirty="0" smtClean="0"/>
              <a:t> qua </a:t>
            </a:r>
            <a:r>
              <a:rPr lang="fr-BE" sz="1000" baseline="0" dirty="0" err="1" smtClean="0"/>
              <a:t>infrastructuur</a:t>
            </a:r>
            <a:r>
              <a:rPr lang="fr-BE" sz="1000" baseline="0" dirty="0" smtClean="0"/>
              <a:t>, </a:t>
            </a:r>
            <a:r>
              <a:rPr lang="fr-BE" sz="1000" baseline="0" dirty="0" err="1" smtClean="0"/>
              <a:t>dienstverlening</a:t>
            </a:r>
            <a:r>
              <a:rPr lang="fr-BE" sz="1000" baseline="0" dirty="0" smtClean="0"/>
              <a:t> </a:t>
            </a:r>
            <a:r>
              <a:rPr lang="fr-BE" sz="1000" baseline="0" dirty="0" err="1" smtClean="0"/>
              <a:t>als</a:t>
            </a:r>
            <a:r>
              <a:rPr lang="fr-BE" sz="1000" baseline="0" dirty="0" smtClean="0"/>
              <a:t> op </a:t>
            </a:r>
            <a:r>
              <a:rPr lang="fr-BE" sz="1000" baseline="0" dirty="0" err="1" smtClean="0"/>
              <a:t>gebied</a:t>
            </a:r>
            <a:r>
              <a:rPr lang="fr-BE" sz="1000" baseline="0" dirty="0" smtClean="0"/>
              <a:t> van ‘</a:t>
            </a:r>
            <a:r>
              <a:rPr lang="fr-BE" sz="1000" baseline="0" dirty="0" err="1" smtClean="0"/>
              <a:t>human</a:t>
            </a:r>
            <a:r>
              <a:rPr lang="fr-BE" sz="1000" baseline="0" dirty="0" smtClean="0"/>
              <a:t> </a:t>
            </a:r>
            <a:r>
              <a:rPr lang="fr-BE" sz="1000" baseline="0" dirty="0" err="1" smtClean="0"/>
              <a:t>resources</a:t>
            </a:r>
            <a:r>
              <a:rPr lang="fr-BE" sz="1000"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fr-BE" sz="1000" baseline="0" dirty="0" smtClean="0"/>
              <a:t>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fr-BE" sz="1000" baseline="0" dirty="0" err="1" smtClean="0"/>
              <a:t>Tot</a:t>
            </a:r>
            <a:r>
              <a:rPr lang="fr-BE" sz="1000" baseline="0" dirty="0" smtClean="0"/>
              <a:t> slot </a:t>
            </a:r>
            <a:r>
              <a:rPr lang="fr-BE" sz="1000" baseline="0" dirty="0" err="1" smtClean="0"/>
              <a:t>is</a:t>
            </a:r>
            <a:r>
              <a:rPr lang="fr-BE" sz="1000" baseline="0" dirty="0" smtClean="0"/>
              <a:t> </a:t>
            </a:r>
            <a:r>
              <a:rPr lang="fr-BE" sz="1000" baseline="0" dirty="0" err="1" smtClean="0"/>
              <a:t>een</a:t>
            </a:r>
            <a:r>
              <a:rPr lang="fr-BE" sz="1000" baseline="0" dirty="0" smtClean="0"/>
              <a:t> </a:t>
            </a:r>
            <a:r>
              <a:rPr lang="fr-BE" sz="1000" baseline="0" dirty="0" err="1" smtClean="0"/>
              <a:t>heel</a:t>
            </a:r>
            <a:r>
              <a:rPr lang="fr-BE" sz="1000" baseline="0" dirty="0" smtClean="0"/>
              <a:t> </a:t>
            </a:r>
            <a:r>
              <a:rPr lang="fr-BE" sz="1000" baseline="0" dirty="0" err="1" smtClean="0"/>
              <a:t>belangrijke</a:t>
            </a:r>
            <a:r>
              <a:rPr lang="fr-BE" sz="1000" baseline="0" dirty="0" smtClean="0"/>
              <a:t> </a:t>
            </a:r>
            <a:r>
              <a:rPr lang="fr-BE" sz="1000" baseline="0" dirty="0" err="1" smtClean="0"/>
              <a:t>rol</a:t>
            </a:r>
            <a:r>
              <a:rPr lang="fr-BE" sz="1000" baseline="0" dirty="0" smtClean="0"/>
              <a:t> </a:t>
            </a:r>
            <a:r>
              <a:rPr lang="fr-BE" sz="1000" baseline="0" dirty="0" err="1" smtClean="0"/>
              <a:t>weggelegd</a:t>
            </a:r>
            <a:r>
              <a:rPr lang="fr-BE" sz="1000" baseline="0" dirty="0" smtClean="0"/>
              <a:t> </a:t>
            </a:r>
            <a:r>
              <a:rPr lang="fr-BE" sz="1000" baseline="0" dirty="0" err="1" smtClean="0"/>
              <a:t>voor</a:t>
            </a:r>
            <a:r>
              <a:rPr lang="fr-BE" sz="1000" baseline="0" dirty="0" smtClean="0"/>
              <a:t> </a:t>
            </a:r>
            <a:r>
              <a:rPr lang="fr-BE" sz="1000" baseline="0" dirty="0" err="1" smtClean="0"/>
              <a:t>het</a:t>
            </a:r>
            <a:r>
              <a:rPr lang="fr-BE" sz="1000" baseline="0" dirty="0" smtClean="0"/>
              <a:t> aspect van change management. </a:t>
            </a:r>
            <a:r>
              <a:rPr lang="fr-BE" sz="1000" baseline="0" dirty="0" err="1" smtClean="0"/>
              <a:t>Een</a:t>
            </a:r>
            <a:r>
              <a:rPr lang="fr-BE" sz="1000" baseline="0" dirty="0" smtClean="0"/>
              <a:t> </a:t>
            </a:r>
            <a:r>
              <a:rPr lang="fr-BE" sz="1000" baseline="0" dirty="0" err="1" smtClean="0"/>
              <a:t>systeem</a:t>
            </a:r>
            <a:r>
              <a:rPr lang="fr-BE" sz="1000" baseline="0" dirty="0" smtClean="0"/>
              <a:t> </a:t>
            </a:r>
            <a:r>
              <a:rPr lang="fr-BE" sz="1000" baseline="0" dirty="0" err="1" smtClean="0"/>
              <a:t>veranderen</a:t>
            </a:r>
            <a:r>
              <a:rPr lang="fr-BE" sz="1000" baseline="0" dirty="0" smtClean="0"/>
              <a:t> </a:t>
            </a:r>
            <a:r>
              <a:rPr lang="fr-BE" sz="1000" baseline="0" dirty="0" err="1" smtClean="0"/>
              <a:t>is</a:t>
            </a:r>
            <a:r>
              <a:rPr lang="fr-BE" sz="1000" baseline="0" dirty="0" smtClean="0"/>
              <a:t> </a:t>
            </a:r>
            <a:r>
              <a:rPr lang="fr-BE" sz="1000" baseline="0" dirty="0" err="1" smtClean="0"/>
              <a:t>immers</a:t>
            </a:r>
            <a:r>
              <a:rPr lang="fr-BE" sz="1000" baseline="0" dirty="0" smtClean="0"/>
              <a:t> niet </a:t>
            </a:r>
            <a:r>
              <a:rPr lang="fr-BE" sz="1000" baseline="0" dirty="0" err="1" smtClean="0"/>
              <a:t>eenvoudig</a:t>
            </a:r>
            <a:r>
              <a:rPr lang="fr-BE" sz="1000" baseline="0" dirty="0" smtClean="0"/>
              <a:t>. </a:t>
            </a:r>
            <a:r>
              <a:rPr lang="fr-BE" sz="1000" baseline="0" dirty="0" err="1" smtClean="0"/>
              <a:t>Door</a:t>
            </a:r>
            <a:r>
              <a:rPr lang="fr-BE" sz="1000" baseline="0" dirty="0" smtClean="0"/>
              <a:t> de </a:t>
            </a:r>
            <a:r>
              <a:rPr lang="fr-BE" sz="1000" baseline="0" dirty="0" err="1" smtClean="0"/>
              <a:t>nadruk</a:t>
            </a:r>
            <a:r>
              <a:rPr lang="fr-BE" sz="1000" baseline="0" dirty="0" smtClean="0"/>
              <a:t> te </a:t>
            </a:r>
            <a:r>
              <a:rPr lang="fr-BE" sz="1000" baseline="0" dirty="0" err="1" smtClean="0"/>
              <a:t>leggen</a:t>
            </a:r>
            <a:r>
              <a:rPr lang="fr-BE" sz="1000" baseline="0" dirty="0" smtClean="0"/>
              <a:t> op </a:t>
            </a:r>
            <a:r>
              <a:rPr lang="fr-BE" sz="1000" baseline="0" dirty="0" err="1" smtClean="0"/>
              <a:t>co-creatie</a:t>
            </a:r>
            <a:r>
              <a:rPr lang="fr-BE" sz="1000" baseline="0" dirty="0" smtClean="0"/>
              <a:t>, </a:t>
            </a:r>
            <a:r>
              <a:rPr lang="fr-BE" sz="1000" baseline="0" dirty="0" err="1" smtClean="0"/>
              <a:t>waarbij</a:t>
            </a:r>
            <a:r>
              <a:rPr lang="fr-BE" sz="1000" baseline="0" dirty="0" smtClean="0"/>
              <a:t> </a:t>
            </a:r>
            <a:r>
              <a:rPr lang="fr-BE" sz="1000" baseline="0" dirty="0" err="1" smtClean="0"/>
              <a:t>het</a:t>
            </a:r>
            <a:r>
              <a:rPr lang="fr-BE" sz="1000" baseline="0" dirty="0" smtClean="0"/>
              <a:t> </a:t>
            </a:r>
            <a:r>
              <a:rPr lang="fr-BE" sz="1000" baseline="0" dirty="0" err="1" smtClean="0"/>
              <a:t>samen</a:t>
            </a:r>
            <a:r>
              <a:rPr lang="fr-BE" sz="1000" baseline="0" dirty="0" smtClean="0"/>
              <a:t> </a:t>
            </a:r>
            <a:r>
              <a:rPr lang="fr-BE" sz="1000" baseline="0" dirty="0" err="1" smtClean="0"/>
              <a:t>realiseren</a:t>
            </a:r>
            <a:r>
              <a:rPr lang="fr-BE" sz="1000" baseline="0" dirty="0" smtClean="0"/>
              <a:t> (</a:t>
            </a:r>
            <a:r>
              <a:rPr lang="fr-BE" sz="1000" baseline="0" dirty="0" err="1" smtClean="0"/>
              <a:t>zowel</a:t>
            </a:r>
            <a:r>
              <a:rPr lang="fr-BE" sz="1000" baseline="0" dirty="0" smtClean="0"/>
              <a:t> </a:t>
            </a:r>
            <a:r>
              <a:rPr lang="fr-BE" sz="1000" baseline="0" dirty="0" err="1" smtClean="0"/>
              <a:t>overheden</a:t>
            </a:r>
            <a:r>
              <a:rPr lang="fr-BE" sz="1000" baseline="0" dirty="0" smtClean="0"/>
              <a:t> </a:t>
            </a:r>
            <a:r>
              <a:rPr lang="fr-BE" sz="1000" baseline="0" dirty="0" err="1" smtClean="0"/>
              <a:t>als</a:t>
            </a:r>
            <a:r>
              <a:rPr lang="fr-BE" sz="1000" baseline="0" dirty="0" smtClean="0"/>
              <a:t> </a:t>
            </a:r>
            <a:r>
              <a:rPr lang="fr-BE" sz="1000" baseline="0" dirty="0" err="1" smtClean="0"/>
              <a:t>terrein</a:t>
            </a:r>
            <a:r>
              <a:rPr lang="fr-BE" sz="1000" baseline="0" dirty="0" smtClean="0"/>
              <a:t>) </a:t>
            </a:r>
            <a:r>
              <a:rPr lang="fr-BE" sz="1000" baseline="0" dirty="0" err="1" smtClean="0"/>
              <a:t>centraal</a:t>
            </a:r>
            <a:r>
              <a:rPr lang="fr-BE" sz="1000" baseline="0" dirty="0" smtClean="0"/>
              <a:t> </a:t>
            </a:r>
            <a:r>
              <a:rPr lang="fr-BE" sz="1000" baseline="0" dirty="0" err="1" smtClean="0"/>
              <a:t>staat</a:t>
            </a:r>
            <a:r>
              <a:rPr lang="fr-BE" sz="1000" baseline="0" dirty="0" smtClean="0"/>
              <a:t>, </a:t>
            </a:r>
            <a:r>
              <a:rPr lang="fr-BE" sz="1000" baseline="0" dirty="0" err="1" smtClean="0"/>
              <a:t>willen</a:t>
            </a:r>
            <a:r>
              <a:rPr lang="fr-BE" sz="1000" baseline="0" dirty="0" smtClean="0"/>
              <a:t> de dit </a:t>
            </a:r>
            <a:r>
              <a:rPr lang="fr-BE" sz="1000" baseline="0" dirty="0" err="1" smtClean="0"/>
              <a:t>veranderingsproces</a:t>
            </a:r>
            <a:r>
              <a:rPr lang="fr-BE" sz="1000" baseline="0" dirty="0" smtClean="0"/>
              <a:t> </a:t>
            </a:r>
            <a:r>
              <a:rPr lang="fr-BE" sz="1000" baseline="0" dirty="0" err="1" smtClean="0"/>
              <a:t>succesvol</a:t>
            </a:r>
            <a:r>
              <a:rPr lang="fr-BE" sz="1000" baseline="0" dirty="0" smtClean="0"/>
              <a:t> </a:t>
            </a:r>
            <a:r>
              <a:rPr lang="fr-BE" sz="1000" baseline="0" dirty="0" err="1" smtClean="0"/>
              <a:t>aangaan</a:t>
            </a:r>
            <a:r>
              <a:rPr lang="fr-BE" sz="1000" baseline="0" dirty="0" smtClean="0"/>
              <a:t>! </a:t>
            </a:r>
            <a:r>
              <a:rPr lang="fr-BE" sz="1000" baseline="0" dirty="0" err="1" smtClean="0"/>
              <a:t>We</a:t>
            </a:r>
            <a:r>
              <a:rPr lang="fr-BE" sz="1000" baseline="0" dirty="0" smtClean="0"/>
              <a:t> </a:t>
            </a:r>
            <a:r>
              <a:rPr lang="fr-BE" sz="1000" baseline="0" dirty="0" err="1" smtClean="0"/>
              <a:t>komen</a:t>
            </a:r>
            <a:r>
              <a:rPr lang="fr-BE" sz="1000" baseline="0" dirty="0" smtClean="0"/>
              <a:t> op dit aspect </a:t>
            </a:r>
            <a:r>
              <a:rPr lang="fr-BE" sz="1000" baseline="0" dirty="0" err="1" smtClean="0"/>
              <a:t>nog</a:t>
            </a:r>
            <a:r>
              <a:rPr lang="fr-BE" sz="1000" baseline="0" dirty="0" smtClean="0"/>
              <a:t> </a:t>
            </a:r>
            <a:r>
              <a:rPr lang="fr-BE" sz="1000" baseline="0" dirty="0" err="1" smtClean="0"/>
              <a:t>later</a:t>
            </a:r>
            <a:r>
              <a:rPr lang="fr-BE" sz="1000" baseline="0" dirty="0" smtClean="0"/>
              <a:t> </a:t>
            </a:r>
            <a:r>
              <a:rPr lang="fr-BE" sz="1000" baseline="0" dirty="0" err="1" smtClean="0"/>
              <a:t>terug</a:t>
            </a:r>
            <a:endParaRPr lang="fr-BE" sz="1000" baseline="0" dirty="0" smtClean="0"/>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fr-BE"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fr-BE" sz="1000" baseline="0" dirty="0" smtClean="0"/>
          </a:p>
          <a:p>
            <a:endParaRPr lang="nl-NL" sz="1000" dirty="0"/>
          </a:p>
        </p:txBody>
      </p:sp>
      <p:sp>
        <p:nvSpPr>
          <p:cNvPr id="4" name="Tijdelijke aanduiding voor dianummer 3"/>
          <p:cNvSpPr>
            <a:spLocks noGrp="1"/>
          </p:cNvSpPr>
          <p:nvPr>
            <p:ph type="sldNum" sz="quarter" idx="10"/>
          </p:nvPr>
        </p:nvSpPr>
        <p:spPr/>
        <p:txBody>
          <a:bodyPr/>
          <a:lstStyle/>
          <a:p>
            <a:fld id="{35074C97-AE1D-412D-A282-C35FB4F2AB4A}" type="slidenum">
              <a:rPr lang="nl-NL" smtClean="0"/>
              <a:pPr/>
              <a:t>18</a:t>
            </a:fld>
            <a:endParaRPr lang="nl-NL"/>
          </a:p>
        </p:txBody>
      </p:sp>
    </p:spTree>
    <p:extLst>
      <p:ext uri="{BB962C8B-B14F-4D97-AF65-F5344CB8AC3E}">
        <p14:creationId xmlns:p14="http://schemas.microsoft.com/office/powerpoint/2010/main" val="19556993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66813" y="1241425"/>
            <a:ext cx="4464050" cy="3349625"/>
          </a:xfrm>
        </p:spPr>
      </p:sp>
      <p:sp>
        <p:nvSpPr>
          <p:cNvPr id="3" name="Tijdelijke aanduiding voor notities 2"/>
          <p:cNvSpPr>
            <a:spLocks noGrp="1"/>
          </p:cNvSpPr>
          <p:nvPr>
            <p:ph type="body" idx="1"/>
          </p:nvPr>
        </p:nvSpPr>
        <p:spPr/>
        <p:txBody>
          <a:bodyPr/>
          <a:lstStyle/>
          <a:p>
            <a:r>
              <a:rPr lang="fr-BE" dirty="0" err="1" smtClean="0"/>
              <a:t>Tot</a:t>
            </a:r>
            <a:r>
              <a:rPr lang="fr-BE" dirty="0" smtClean="0"/>
              <a:t> slot </a:t>
            </a:r>
            <a:r>
              <a:rPr lang="fr-BE" dirty="0" err="1" smtClean="0"/>
              <a:t>zijn</a:t>
            </a:r>
            <a:r>
              <a:rPr lang="fr-BE" dirty="0" smtClean="0"/>
              <a:t> e</a:t>
            </a:r>
            <a:r>
              <a:rPr lang="fr-BE" baseline="0" dirty="0" smtClean="0"/>
              <a:t>r </a:t>
            </a:r>
            <a:r>
              <a:rPr lang="fr-BE" baseline="0" dirty="0" err="1" smtClean="0"/>
              <a:t>zoals</a:t>
            </a:r>
            <a:r>
              <a:rPr lang="fr-BE" baseline="0" dirty="0" smtClean="0"/>
              <a:t> </a:t>
            </a:r>
            <a:r>
              <a:rPr lang="fr-BE" baseline="0" dirty="0" err="1" smtClean="0"/>
              <a:t>gezegd</a:t>
            </a:r>
            <a:r>
              <a:rPr lang="fr-BE" baseline="0" dirty="0" smtClean="0"/>
              <a:t> </a:t>
            </a:r>
            <a:r>
              <a:rPr lang="fr-BE" baseline="0" dirty="0" err="1" smtClean="0"/>
              <a:t>ook</a:t>
            </a:r>
            <a:r>
              <a:rPr lang="fr-BE" baseline="0" dirty="0" smtClean="0"/>
              <a:t> </a:t>
            </a:r>
            <a:r>
              <a:rPr lang="fr-BE" baseline="0" dirty="0" err="1" smtClean="0"/>
              <a:t>nog</a:t>
            </a:r>
            <a:r>
              <a:rPr lang="fr-BE" baseline="0" dirty="0" smtClean="0"/>
              <a:t> </a:t>
            </a:r>
            <a:r>
              <a:rPr lang="fr-BE" baseline="0" dirty="0" err="1" smtClean="0"/>
              <a:t>een</a:t>
            </a:r>
            <a:r>
              <a:rPr lang="fr-BE" baseline="0" dirty="0" smtClean="0"/>
              <a:t> </a:t>
            </a:r>
            <a:r>
              <a:rPr lang="fr-BE" baseline="0" dirty="0" err="1" smtClean="0"/>
              <a:t>aantal</a:t>
            </a:r>
            <a:r>
              <a:rPr lang="fr-BE" baseline="0" dirty="0" smtClean="0"/>
              <a:t> </a:t>
            </a:r>
            <a:r>
              <a:rPr lang="fr-BE" baseline="0" dirty="0" err="1" smtClean="0"/>
              <a:t>componenten</a:t>
            </a:r>
            <a:r>
              <a:rPr lang="fr-BE" baseline="0" dirty="0" smtClean="0"/>
              <a:t> </a:t>
            </a:r>
            <a:r>
              <a:rPr lang="fr-BE" baseline="0" dirty="0" err="1" smtClean="0"/>
              <a:t>binnen</a:t>
            </a:r>
            <a:r>
              <a:rPr lang="fr-BE" baseline="0" dirty="0" smtClean="0"/>
              <a:t> </a:t>
            </a:r>
            <a:r>
              <a:rPr lang="fr-BE" baseline="0" dirty="0" err="1" smtClean="0"/>
              <a:t>ons</a:t>
            </a:r>
            <a:r>
              <a:rPr lang="fr-BE" baseline="0" dirty="0" smtClean="0"/>
              <a:t> model die </a:t>
            </a:r>
            <a:r>
              <a:rPr lang="fr-BE" baseline="0" dirty="0" err="1" smtClean="0"/>
              <a:t>specifieke</a:t>
            </a:r>
            <a:r>
              <a:rPr lang="fr-BE" baseline="0" dirty="0" smtClean="0"/>
              <a:t> </a:t>
            </a:r>
            <a:r>
              <a:rPr lang="fr-BE" baseline="0" dirty="0" err="1" smtClean="0"/>
              <a:t>beleidsaandacht</a:t>
            </a:r>
            <a:r>
              <a:rPr lang="fr-BE" baseline="0" dirty="0" smtClean="0"/>
              <a:t> </a:t>
            </a:r>
            <a:r>
              <a:rPr lang="fr-BE" baseline="0" dirty="0" err="1" smtClean="0"/>
              <a:t>vragen</a:t>
            </a:r>
            <a:r>
              <a:rPr lang="fr-BE" baseline="0" dirty="0" smtClean="0"/>
              <a:t> en niet </a:t>
            </a:r>
            <a:r>
              <a:rPr lang="fr-BE" baseline="0" dirty="0" err="1" smtClean="0"/>
              <a:t>noodzakelijk</a:t>
            </a:r>
            <a:r>
              <a:rPr lang="fr-BE" baseline="0" dirty="0" smtClean="0"/>
              <a:t> </a:t>
            </a:r>
            <a:r>
              <a:rPr lang="fr-BE" baseline="0" dirty="0" err="1" smtClean="0"/>
              <a:t>uitgetest</a:t>
            </a:r>
            <a:r>
              <a:rPr lang="fr-BE" baseline="0" dirty="0" smtClean="0"/>
              <a:t> </a:t>
            </a:r>
            <a:r>
              <a:rPr lang="fr-BE" baseline="0" dirty="0" err="1" smtClean="0"/>
              <a:t>zullen</a:t>
            </a:r>
            <a:r>
              <a:rPr lang="fr-BE" baseline="0" dirty="0" smtClean="0"/>
              <a:t> </a:t>
            </a:r>
            <a:r>
              <a:rPr lang="fr-BE" baseline="0" dirty="0" err="1" smtClean="0"/>
              <a:t>worden</a:t>
            </a:r>
            <a:r>
              <a:rPr lang="fr-BE" baseline="0" dirty="0" smtClean="0"/>
              <a:t> op niveau van de </a:t>
            </a:r>
            <a:r>
              <a:rPr lang="fr-BE" baseline="0" dirty="0" err="1" smtClean="0"/>
              <a:t>pilootprojecten</a:t>
            </a:r>
            <a:r>
              <a:rPr lang="fr-BE" baseline="0" dirty="0" smtClean="0"/>
              <a:t>.</a:t>
            </a:r>
          </a:p>
          <a:p>
            <a:endParaRPr lang="fr-BE" baseline="0" dirty="0" smtClean="0"/>
          </a:p>
          <a:p>
            <a:r>
              <a:rPr lang="fr-BE" baseline="0" dirty="0" err="1" smtClean="0"/>
              <a:t>Het</a:t>
            </a:r>
            <a:r>
              <a:rPr lang="fr-BE" baseline="0" dirty="0" smtClean="0"/>
              <a:t> </a:t>
            </a:r>
            <a:r>
              <a:rPr lang="fr-BE" baseline="0" dirty="0" err="1" smtClean="0"/>
              <a:t>gaat</a:t>
            </a:r>
            <a:r>
              <a:rPr lang="fr-BE" baseline="0" dirty="0" smtClean="0"/>
              <a:t> </a:t>
            </a:r>
            <a:r>
              <a:rPr lang="fr-BE" baseline="0" dirty="0" err="1" smtClean="0"/>
              <a:t>hierbij</a:t>
            </a:r>
            <a:r>
              <a:rPr lang="fr-BE" baseline="0" dirty="0" smtClean="0"/>
              <a:t> </a:t>
            </a:r>
            <a:r>
              <a:rPr lang="fr-BE" baseline="0" dirty="0" err="1" smtClean="0"/>
              <a:t>vooral</a:t>
            </a:r>
            <a:r>
              <a:rPr lang="fr-BE" baseline="0" dirty="0" smtClean="0"/>
              <a:t> over de </a:t>
            </a:r>
            <a:r>
              <a:rPr lang="fr-BE" baseline="0" dirty="0" err="1" smtClean="0"/>
              <a:t>domeinen</a:t>
            </a:r>
            <a:r>
              <a:rPr lang="fr-BE" baseline="0" dirty="0" smtClean="0"/>
              <a:t> van </a:t>
            </a:r>
            <a:r>
              <a:rPr lang="fr-BE" baseline="0" dirty="0" err="1" smtClean="0"/>
              <a:t>opleiding</a:t>
            </a:r>
            <a:r>
              <a:rPr lang="fr-BE" baseline="0" dirty="0" smtClean="0"/>
              <a:t> en </a:t>
            </a:r>
            <a:r>
              <a:rPr lang="fr-BE" baseline="0" dirty="0" err="1" smtClean="0"/>
              <a:t>onderwijs</a:t>
            </a:r>
            <a:r>
              <a:rPr lang="fr-BE" baseline="0" dirty="0" smtClean="0"/>
              <a:t>, </a:t>
            </a:r>
            <a:r>
              <a:rPr lang="fr-BE" baseline="0" dirty="0" err="1" smtClean="0"/>
              <a:t>waarvoor</a:t>
            </a:r>
            <a:r>
              <a:rPr lang="fr-BE" baseline="0" dirty="0" smtClean="0"/>
              <a:t> </a:t>
            </a:r>
            <a:r>
              <a:rPr lang="fr-BE" baseline="0" dirty="0" err="1" smtClean="0"/>
              <a:t>synergiën</a:t>
            </a:r>
            <a:r>
              <a:rPr lang="fr-BE" baseline="0" dirty="0" smtClean="0"/>
              <a:t> </a:t>
            </a:r>
            <a:r>
              <a:rPr lang="fr-BE" baseline="0" dirty="0" err="1" smtClean="0"/>
              <a:t>nodig</a:t>
            </a:r>
            <a:r>
              <a:rPr lang="fr-BE" baseline="0" dirty="0" smtClean="0"/>
              <a:t> </a:t>
            </a:r>
            <a:r>
              <a:rPr lang="fr-BE" baseline="0" dirty="0" err="1" smtClean="0"/>
              <a:t>zijn</a:t>
            </a:r>
            <a:r>
              <a:rPr lang="fr-BE" baseline="0" dirty="0" smtClean="0"/>
              <a:t> met </a:t>
            </a:r>
            <a:r>
              <a:rPr lang="fr-BE" baseline="0" dirty="0" err="1" smtClean="0"/>
              <a:t>belendende</a:t>
            </a:r>
            <a:r>
              <a:rPr lang="fr-BE" baseline="0" dirty="0" smtClean="0"/>
              <a:t> </a:t>
            </a:r>
            <a:r>
              <a:rPr lang="fr-BE" baseline="0" dirty="0" err="1" smtClean="0"/>
              <a:t>beleidssectoren</a:t>
            </a:r>
            <a:r>
              <a:rPr lang="fr-BE" baseline="0" dirty="0" smtClean="0"/>
              <a:t> </a:t>
            </a:r>
            <a:r>
              <a:rPr lang="fr-BE" baseline="0" dirty="0" err="1" smtClean="0"/>
              <a:t>zoals</a:t>
            </a:r>
            <a:r>
              <a:rPr lang="fr-BE" baseline="0" dirty="0" smtClean="0"/>
              <a:t> </a:t>
            </a:r>
            <a:r>
              <a:rPr lang="fr-BE" baseline="0" dirty="0" err="1" smtClean="0"/>
              <a:t>werken</a:t>
            </a:r>
            <a:r>
              <a:rPr lang="fr-BE" baseline="0" dirty="0" smtClean="0"/>
              <a:t> en </a:t>
            </a:r>
            <a:r>
              <a:rPr lang="fr-BE" baseline="0" dirty="0" err="1" smtClean="0"/>
              <a:t>onderwijs</a:t>
            </a:r>
            <a:endParaRPr lang="fr-BE" baseline="0" dirty="0" smtClean="0"/>
          </a:p>
          <a:p>
            <a:endParaRPr lang="fr-BE" baseline="0" dirty="0" smtClean="0"/>
          </a:p>
          <a:p>
            <a:r>
              <a:rPr lang="fr-BE" baseline="0" dirty="0" err="1" smtClean="0"/>
              <a:t>Daarnaast</a:t>
            </a:r>
            <a:r>
              <a:rPr lang="fr-BE" baseline="0" dirty="0" smtClean="0"/>
              <a:t> </a:t>
            </a:r>
            <a:r>
              <a:rPr lang="fr-BE" baseline="0" dirty="0" err="1" smtClean="0"/>
              <a:t>zit</a:t>
            </a:r>
            <a:r>
              <a:rPr lang="fr-BE" baseline="0" dirty="0" smtClean="0"/>
              <a:t> </a:t>
            </a:r>
            <a:r>
              <a:rPr lang="fr-BE" baseline="0" dirty="0" err="1" smtClean="0"/>
              <a:t>hierin</a:t>
            </a:r>
            <a:r>
              <a:rPr lang="fr-BE" baseline="0" dirty="0" smtClean="0"/>
              <a:t> </a:t>
            </a:r>
            <a:r>
              <a:rPr lang="fr-BE" baseline="0" dirty="0" err="1" smtClean="0"/>
              <a:t>ook</a:t>
            </a:r>
            <a:r>
              <a:rPr lang="fr-BE" baseline="0" dirty="0" smtClean="0"/>
              <a:t> </a:t>
            </a:r>
            <a:r>
              <a:rPr lang="fr-BE" baseline="0" dirty="0" err="1" smtClean="0"/>
              <a:t>een</a:t>
            </a:r>
            <a:r>
              <a:rPr lang="fr-BE" baseline="0" dirty="0" smtClean="0"/>
              <a:t> </a:t>
            </a:r>
            <a:r>
              <a:rPr lang="fr-BE" baseline="0" dirty="0" err="1" smtClean="0"/>
              <a:t>zeer</a:t>
            </a:r>
            <a:r>
              <a:rPr lang="fr-BE" baseline="0" dirty="0" smtClean="0"/>
              <a:t> </a:t>
            </a:r>
            <a:r>
              <a:rPr lang="fr-BE" baseline="0" dirty="0" err="1" smtClean="0"/>
              <a:t>belangrijke</a:t>
            </a:r>
            <a:r>
              <a:rPr lang="fr-BE" baseline="0" dirty="0" smtClean="0"/>
              <a:t> </a:t>
            </a:r>
            <a:r>
              <a:rPr lang="fr-BE" baseline="0" dirty="0" err="1" smtClean="0"/>
              <a:t>pijler</a:t>
            </a:r>
            <a:r>
              <a:rPr lang="fr-BE" baseline="0" dirty="0" smtClean="0"/>
              <a:t> </a:t>
            </a:r>
            <a:r>
              <a:rPr lang="fr-BE" baseline="0" dirty="0" err="1" smtClean="0"/>
              <a:t>vervat</a:t>
            </a:r>
            <a:r>
              <a:rPr lang="fr-BE" baseline="0" dirty="0" smtClean="0"/>
              <a:t> van </a:t>
            </a:r>
            <a:r>
              <a:rPr lang="fr-BE" baseline="0" dirty="0" err="1" smtClean="0"/>
              <a:t>het</a:t>
            </a:r>
            <a:r>
              <a:rPr lang="fr-BE" baseline="0" dirty="0" smtClean="0"/>
              <a:t> </a:t>
            </a:r>
            <a:r>
              <a:rPr lang="fr-BE" baseline="0" dirty="0" err="1" smtClean="0"/>
              <a:t>versterken</a:t>
            </a:r>
            <a:r>
              <a:rPr lang="fr-BE" baseline="0" dirty="0" smtClean="0"/>
              <a:t> van de </a:t>
            </a:r>
            <a:r>
              <a:rPr lang="fr-BE" baseline="0" dirty="0" err="1" smtClean="0"/>
              <a:t>beroepsattractiviteit</a:t>
            </a:r>
            <a:r>
              <a:rPr lang="fr-BE" baseline="0" dirty="0" smtClean="0"/>
              <a:t> </a:t>
            </a:r>
            <a:r>
              <a:rPr lang="fr-BE" baseline="0" dirty="0" err="1" smtClean="0"/>
              <a:t>voor</a:t>
            </a:r>
            <a:r>
              <a:rPr lang="fr-BE" baseline="0" dirty="0" smtClean="0"/>
              <a:t> </a:t>
            </a:r>
            <a:r>
              <a:rPr lang="fr-BE" baseline="0" dirty="0" err="1" smtClean="0"/>
              <a:t>alle</a:t>
            </a:r>
            <a:r>
              <a:rPr lang="fr-BE" baseline="0" dirty="0" smtClean="0"/>
              <a:t> </a:t>
            </a:r>
            <a:r>
              <a:rPr lang="fr-BE" baseline="0" dirty="0" err="1" smtClean="0"/>
              <a:t>zorgactoren</a:t>
            </a:r>
            <a:r>
              <a:rPr lang="fr-BE" baseline="0" dirty="0" smtClean="0"/>
              <a:t>  </a:t>
            </a:r>
            <a:endParaRPr lang="fr-BE" dirty="0" smtClean="0"/>
          </a:p>
          <a:p>
            <a:endParaRPr lang="fr-BE" dirty="0" smtClean="0"/>
          </a:p>
          <a:p>
            <a:r>
              <a:rPr lang="fr-BE" dirty="0" smtClean="0"/>
              <a:t>! Let</a:t>
            </a:r>
            <a:r>
              <a:rPr lang="fr-BE" baseline="0" dirty="0" smtClean="0"/>
              <a:t> </a:t>
            </a:r>
            <a:r>
              <a:rPr lang="fr-BE" baseline="0" dirty="0" err="1" smtClean="0"/>
              <a:t>wel</a:t>
            </a:r>
            <a:r>
              <a:rPr lang="fr-BE" baseline="0" dirty="0" smtClean="0"/>
              <a:t>, </a:t>
            </a:r>
            <a:r>
              <a:rPr lang="fr-BE" baseline="0" dirty="0" err="1" smtClean="0"/>
              <a:t>het</a:t>
            </a:r>
            <a:r>
              <a:rPr lang="fr-BE" baseline="0" dirty="0" smtClean="0"/>
              <a:t> </a:t>
            </a:r>
            <a:r>
              <a:rPr lang="fr-BE" baseline="0" dirty="0" err="1" smtClean="0"/>
              <a:t>is</a:t>
            </a:r>
            <a:r>
              <a:rPr lang="fr-BE" baseline="0" dirty="0" smtClean="0"/>
              <a:t> niet </a:t>
            </a:r>
            <a:r>
              <a:rPr lang="fr-BE" baseline="0" dirty="0" err="1" smtClean="0"/>
              <a:t>omdat</a:t>
            </a:r>
            <a:r>
              <a:rPr lang="fr-BE" baseline="0" dirty="0" smtClean="0"/>
              <a:t> </a:t>
            </a:r>
            <a:r>
              <a:rPr lang="fr-BE" baseline="0" dirty="0" err="1" smtClean="0"/>
              <a:t>deze</a:t>
            </a:r>
            <a:r>
              <a:rPr lang="fr-BE" baseline="0" dirty="0" smtClean="0"/>
              <a:t> </a:t>
            </a:r>
            <a:r>
              <a:rPr lang="fr-BE" baseline="0" dirty="0" err="1" smtClean="0"/>
              <a:t>componenten</a:t>
            </a:r>
            <a:r>
              <a:rPr lang="fr-BE" baseline="0" dirty="0" smtClean="0"/>
              <a:t> </a:t>
            </a:r>
            <a:r>
              <a:rPr lang="fr-BE" baseline="0" dirty="0" err="1" smtClean="0"/>
              <a:t>zich</a:t>
            </a:r>
            <a:r>
              <a:rPr lang="fr-BE" baseline="0" dirty="0" smtClean="0"/>
              <a:t> qua </a:t>
            </a:r>
            <a:r>
              <a:rPr lang="fr-BE" baseline="0" dirty="0" err="1" smtClean="0"/>
              <a:t>actieniveau</a:t>
            </a:r>
            <a:r>
              <a:rPr lang="fr-BE" baseline="0" dirty="0" smtClean="0"/>
              <a:t> </a:t>
            </a:r>
            <a:r>
              <a:rPr lang="fr-BE" baseline="0" dirty="0" err="1" smtClean="0"/>
              <a:t>situeren</a:t>
            </a:r>
            <a:r>
              <a:rPr lang="fr-BE" baseline="0" dirty="0" smtClean="0"/>
              <a:t> op niveau van </a:t>
            </a:r>
            <a:r>
              <a:rPr lang="fr-BE" baseline="0" dirty="0" err="1" smtClean="0"/>
              <a:t>het</a:t>
            </a:r>
            <a:r>
              <a:rPr lang="fr-BE" baseline="0" dirty="0" smtClean="0"/>
              <a:t> </a:t>
            </a:r>
            <a:r>
              <a:rPr lang="fr-BE" baseline="0" dirty="0" err="1" smtClean="0"/>
              <a:t>beleid</a:t>
            </a:r>
            <a:r>
              <a:rPr lang="fr-BE" baseline="0" dirty="0" smtClean="0"/>
              <a:t>, </a:t>
            </a:r>
            <a:r>
              <a:rPr lang="fr-BE" baseline="0" dirty="0" err="1" smtClean="0"/>
              <a:t>dat</a:t>
            </a:r>
            <a:r>
              <a:rPr lang="fr-BE" baseline="0" dirty="0" smtClean="0"/>
              <a:t> </a:t>
            </a:r>
            <a:r>
              <a:rPr lang="fr-BE" baseline="0" dirty="0" err="1" smtClean="0"/>
              <a:t>binnen</a:t>
            </a:r>
            <a:r>
              <a:rPr lang="fr-BE" baseline="0" dirty="0" smtClean="0"/>
              <a:t> de </a:t>
            </a:r>
            <a:r>
              <a:rPr lang="fr-BE" baseline="0" dirty="0" err="1" smtClean="0"/>
              <a:t>pilootprojecten</a:t>
            </a:r>
            <a:r>
              <a:rPr lang="fr-BE" baseline="0" dirty="0" smtClean="0"/>
              <a:t> </a:t>
            </a:r>
            <a:r>
              <a:rPr lang="fr-BE" baseline="0" dirty="0" err="1" smtClean="0"/>
              <a:t>geen</a:t>
            </a:r>
            <a:r>
              <a:rPr lang="fr-BE" baseline="0" dirty="0" smtClean="0"/>
              <a:t> </a:t>
            </a:r>
            <a:r>
              <a:rPr lang="fr-BE" baseline="0" dirty="0" err="1" smtClean="0"/>
              <a:t>aandacht</a:t>
            </a:r>
            <a:r>
              <a:rPr lang="fr-BE" baseline="0" dirty="0" smtClean="0"/>
              <a:t> kan </a:t>
            </a:r>
            <a:r>
              <a:rPr lang="fr-BE" baseline="0" dirty="0" err="1" smtClean="0"/>
              <a:t>besteed</a:t>
            </a:r>
            <a:r>
              <a:rPr lang="fr-BE" baseline="0" dirty="0" smtClean="0"/>
              <a:t> </a:t>
            </a:r>
            <a:r>
              <a:rPr lang="fr-BE" baseline="0" dirty="0" err="1" smtClean="0"/>
              <a:t>worden</a:t>
            </a:r>
            <a:r>
              <a:rPr lang="fr-BE" baseline="0" dirty="0" smtClean="0"/>
              <a:t> </a:t>
            </a:r>
            <a:r>
              <a:rPr lang="fr-BE" baseline="0" dirty="0" err="1" smtClean="0"/>
              <a:t>aan</a:t>
            </a:r>
            <a:r>
              <a:rPr lang="fr-BE" baseline="0" dirty="0" smtClean="0"/>
              <a:t> de </a:t>
            </a:r>
            <a:r>
              <a:rPr lang="fr-BE" baseline="0" dirty="0" err="1" smtClean="0"/>
              <a:t>ontwikkeling</a:t>
            </a:r>
            <a:r>
              <a:rPr lang="fr-BE" baseline="0" dirty="0" smtClean="0"/>
              <a:t> van </a:t>
            </a:r>
            <a:r>
              <a:rPr lang="fr-BE" baseline="0" dirty="0" err="1" smtClean="0"/>
              <a:t>deze</a:t>
            </a:r>
            <a:r>
              <a:rPr lang="fr-BE" baseline="0" dirty="0" smtClean="0"/>
              <a:t> </a:t>
            </a:r>
            <a:r>
              <a:rPr lang="fr-BE" baseline="0" dirty="0" err="1" smtClean="0"/>
              <a:t>componenten</a:t>
            </a:r>
            <a:r>
              <a:rPr lang="fr-BE" baseline="0" dirty="0" smtClean="0"/>
              <a:t>. </a:t>
            </a:r>
            <a:r>
              <a:rPr lang="fr-BE" baseline="0" dirty="0" err="1" smtClean="0"/>
              <a:t>Deze</a:t>
            </a:r>
            <a:r>
              <a:rPr lang="fr-BE" baseline="0" dirty="0" smtClean="0"/>
              <a:t> </a:t>
            </a:r>
            <a:r>
              <a:rPr lang="fr-BE" baseline="0" dirty="0" err="1" smtClean="0"/>
              <a:t>componenten</a:t>
            </a:r>
            <a:r>
              <a:rPr lang="fr-BE" baseline="0" dirty="0" smtClean="0"/>
              <a:t> </a:t>
            </a:r>
            <a:r>
              <a:rPr lang="fr-BE" baseline="0" dirty="0" err="1" smtClean="0"/>
              <a:t>dragen</a:t>
            </a:r>
            <a:r>
              <a:rPr lang="fr-BE" baseline="0" dirty="0" smtClean="0"/>
              <a:t> </a:t>
            </a:r>
            <a:r>
              <a:rPr lang="fr-BE" baseline="0" dirty="0" err="1" smtClean="0"/>
              <a:t>immes</a:t>
            </a:r>
            <a:r>
              <a:rPr lang="fr-BE" baseline="0" dirty="0" smtClean="0"/>
              <a:t> </a:t>
            </a:r>
            <a:r>
              <a:rPr lang="fr-BE" baseline="0" dirty="0" err="1" smtClean="0"/>
              <a:t>evengoed</a:t>
            </a:r>
            <a:r>
              <a:rPr lang="fr-BE" baseline="0" dirty="0" smtClean="0"/>
              <a:t> </a:t>
            </a:r>
            <a:r>
              <a:rPr lang="fr-BE" baseline="0" dirty="0" err="1" smtClean="0"/>
              <a:t>bij</a:t>
            </a:r>
            <a:r>
              <a:rPr lang="fr-BE" baseline="0" dirty="0" smtClean="0"/>
              <a:t> </a:t>
            </a:r>
            <a:r>
              <a:rPr lang="fr-BE" baseline="0" dirty="0" err="1" smtClean="0"/>
              <a:t>tot</a:t>
            </a:r>
            <a:r>
              <a:rPr lang="fr-BE" baseline="0" dirty="0" smtClean="0"/>
              <a:t> de </a:t>
            </a:r>
            <a:r>
              <a:rPr lang="fr-BE" baseline="0" dirty="0" err="1" smtClean="0"/>
              <a:t>ontwikkeling</a:t>
            </a:r>
            <a:r>
              <a:rPr lang="fr-BE" baseline="0" dirty="0" smtClean="0"/>
              <a:t> van </a:t>
            </a:r>
            <a:r>
              <a:rPr lang="fr-BE" baseline="0" dirty="0" err="1" smtClean="0"/>
              <a:t>een</a:t>
            </a:r>
            <a:r>
              <a:rPr lang="fr-BE" baseline="0" dirty="0" smtClean="0"/>
              <a:t> </a:t>
            </a:r>
            <a:r>
              <a:rPr lang="fr-BE" baseline="0" dirty="0" err="1" smtClean="0"/>
              <a:t>volwaardig</a:t>
            </a:r>
            <a:r>
              <a:rPr lang="fr-BE" baseline="0" dirty="0" smtClean="0"/>
              <a:t> </a:t>
            </a:r>
            <a:r>
              <a:rPr lang="fr-BE" baseline="0" dirty="0" err="1" smtClean="0"/>
              <a:t>geïntegreerde</a:t>
            </a:r>
            <a:r>
              <a:rPr lang="fr-BE" baseline="0" dirty="0" smtClean="0"/>
              <a:t> </a:t>
            </a:r>
            <a:r>
              <a:rPr lang="fr-BE" baseline="0" dirty="0" err="1" smtClean="0"/>
              <a:t>zorgsysteem</a:t>
            </a:r>
            <a:endParaRPr lang="nl-NL" dirty="0"/>
          </a:p>
        </p:txBody>
      </p:sp>
      <p:sp>
        <p:nvSpPr>
          <p:cNvPr id="4" name="Tijdelijke aanduiding voor dianummer 3"/>
          <p:cNvSpPr>
            <a:spLocks noGrp="1"/>
          </p:cNvSpPr>
          <p:nvPr>
            <p:ph type="sldNum" sz="quarter" idx="10"/>
          </p:nvPr>
        </p:nvSpPr>
        <p:spPr/>
        <p:txBody>
          <a:bodyPr/>
          <a:lstStyle/>
          <a:p>
            <a:fld id="{35074C97-AE1D-412D-A282-C35FB4F2AB4A}" type="slidenum">
              <a:rPr lang="nl-NL" smtClean="0"/>
              <a:pPr/>
              <a:t>19</a:t>
            </a:fld>
            <a:endParaRPr lang="nl-NL"/>
          </a:p>
        </p:txBody>
      </p:sp>
    </p:spTree>
    <p:extLst>
      <p:ext uri="{BB962C8B-B14F-4D97-AF65-F5344CB8AC3E}">
        <p14:creationId xmlns:p14="http://schemas.microsoft.com/office/powerpoint/2010/main" val="2644843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5074C97-AE1D-412D-A282-C35FB4F2AB4A}" type="slidenum">
              <a:rPr lang="nl-NL" smtClean="0"/>
              <a:pPr/>
              <a:t>2</a:t>
            </a:fld>
            <a:endParaRPr lang="nl-NL"/>
          </a:p>
        </p:txBody>
      </p:sp>
    </p:spTree>
    <p:extLst>
      <p:ext uri="{BB962C8B-B14F-4D97-AF65-F5344CB8AC3E}">
        <p14:creationId xmlns:p14="http://schemas.microsoft.com/office/powerpoint/2010/main" val="12751243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66813" y="1241425"/>
            <a:ext cx="4464050" cy="3349625"/>
          </a:xfrm>
        </p:spPr>
      </p:sp>
      <p:sp>
        <p:nvSpPr>
          <p:cNvPr id="3" name="Tijdelijke aanduiding voor notities 2"/>
          <p:cNvSpPr>
            <a:spLocks noGrp="1"/>
          </p:cNvSpPr>
          <p:nvPr>
            <p:ph type="body" idx="1"/>
          </p:nvPr>
        </p:nvSpPr>
        <p:spPr/>
        <p:txBody>
          <a:bodyPr/>
          <a:lstStyle/>
          <a:p>
            <a:r>
              <a:rPr lang="fr-BE" dirty="0" err="1" smtClean="0"/>
              <a:t>Ziezo</a:t>
            </a:r>
            <a:r>
              <a:rPr lang="fr-BE" dirty="0" smtClean="0"/>
              <a:t>, nu </a:t>
            </a:r>
            <a:r>
              <a:rPr lang="fr-BE" dirty="0" err="1" smtClean="0"/>
              <a:t>kunnen</a:t>
            </a:r>
            <a:r>
              <a:rPr lang="fr-BE" dirty="0" smtClean="0"/>
              <a:t> </a:t>
            </a:r>
            <a:r>
              <a:rPr lang="fr-BE" dirty="0" err="1" smtClean="0"/>
              <a:t>we</a:t>
            </a:r>
            <a:r>
              <a:rPr lang="fr-BE" dirty="0" smtClean="0"/>
              <a:t> </a:t>
            </a:r>
            <a:r>
              <a:rPr lang="fr-BE" dirty="0" err="1" smtClean="0"/>
              <a:t>allemaal</a:t>
            </a:r>
            <a:r>
              <a:rPr lang="fr-BE" dirty="0" smtClean="0"/>
              <a:t> </a:t>
            </a:r>
            <a:r>
              <a:rPr lang="fr-BE" dirty="0" err="1" smtClean="0"/>
              <a:t>even</a:t>
            </a:r>
            <a:r>
              <a:rPr lang="fr-BE" dirty="0" smtClean="0"/>
              <a:t> </a:t>
            </a:r>
            <a:r>
              <a:rPr lang="fr-BE" dirty="0" err="1" smtClean="0"/>
              <a:t>rustig</a:t>
            </a:r>
            <a:r>
              <a:rPr lang="fr-BE" dirty="0" smtClean="0"/>
              <a:t> </a:t>
            </a:r>
            <a:r>
              <a:rPr lang="fr-BE" dirty="0" err="1" smtClean="0"/>
              <a:t>ademhalen</a:t>
            </a:r>
            <a:r>
              <a:rPr lang="fr-BE" dirty="0" smtClean="0"/>
              <a:t>, </a:t>
            </a:r>
            <a:r>
              <a:rPr lang="fr-BE" dirty="0" err="1" smtClean="0"/>
              <a:t>inclusief</a:t>
            </a:r>
            <a:r>
              <a:rPr lang="fr-BE" dirty="0" smtClean="0"/>
              <a:t> </a:t>
            </a:r>
            <a:r>
              <a:rPr lang="fr-BE" dirty="0" err="1" smtClean="0"/>
              <a:t>mezelf</a:t>
            </a:r>
            <a:r>
              <a:rPr lang="fr-BE" dirty="0" smtClean="0"/>
              <a:t>,</a:t>
            </a:r>
            <a:r>
              <a:rPr lang="fr-BE" baseline="0" dirty="0" smtClean="0"/>
              <a:t> en </a:t>
            </a:r>
            <a:r>
              <a:rPr lang="fr-BE" baseline="0" dirty="0" err="1" smtClean="0"/>
              <a:t>kunnen</a:t>
            </a:r>
            <a:r>
              <a:rPr lang="fr-BE" baseline="0" dirty="0" smtClean="0"/>
              <a:t> </a:t>
            </a:r>
            <a:r>
              <a:rPr lang="fr-BE" baseline="0" dirty="0" err="1" smtClean="0"/>
              <a:t>we</a:t>
            </a:r>
            <a:r>
              <a:rPr lang="fr-BE" baseline="0" dirty="0" smtClean="0"/>
              <a:t> </a:t>
            </a:r>
            <a:r>
              <a:rPr lang="fr-BE" baseline="0" dirty="0" err="1" smtClean="0"/>
              <a:t>overgaan</a:t>
            </a:r>
            <a:r>
              <a:rPr lang="fr-BE" baseline="0" dirty="0" smtClean="0"/>
              <a:t> </a:t>
            </a:r>
            <a:r>
              <a:rPr lang="fr-BE" baseline="0" dirty="0" err="1" smtClean="0"/>
              <a:t>tot</a:t>
            </a:r>
            <a:r>
              <a:rPr lang="fr-BE" baseline="0" dirty="0" smtClean="0"/>
              <a:t> </a:t>
            </a:r>
            <a:r>
              <a:rPr lang="fr-BE" baseline="0" dirty="0" err="1" smtClean="0"/>
              <a:t>een</a:t>
            </a:r>
            <a:r>
              <a:rPr lang="fr-BE" baseline="0" dirty="0" smtClean="0"/>
              <a:t> </a:t>
            </a:r>
            <a:r>
              <a:rPr lang="fr-BE" baseline="0" dirty="0" err="1" smtClean="0"/>
              <a:t>korte</a:t>
            </a:r>
            <a:r>
              <a:rPr lang="fr-BE" baseline="0" dirty="0" smtClean="0"/>
              <a:t> </a:t>
            </a:r>
            <a:r>
              <a:rPr lang="fr-BE" baseline="0" dirty="0" err="1" smtClean="0"/>
              <a:t>bespreking</a:t>
            </a:r>
            <a:r>
              <a:rPr lang="fr-BE" baseline="0" dirty="0" smtClean="0"/>
              <a:t> van de </a:t>
            </a:r>
            <a:r>
              <a:rPr lang="fr-BE" baseline="0" dirty="0" err="1" smtClean="0"/>
              <a:t>verschillende</a:t>
            </a:r>
            <a:r>
              <a:rPr lang="fr-BE" baseline="0" dirty="0" smtClean="0"/>
              <a:t> </a:t>
            </a:r>
            <a:r>
              <a:rPr lang="fr-BE" baseline="0" dirty="0" err="1" smtClean="0"/>
              <a:t>overkoepelende</a:t>
            </a:r>
            <a:r>
              <a:rPr lang="fr-BE" baseline="0" dirty="0" smtClean="0"/>
              <a:t> </a:t>
            </a:r>
            <a:r>
              <a:rPr lang="fr-BE" baseline="0" dirty="0" err="1" smtClean="0"/>
              <a:t>actielijnen</a:t>
            </a:r>
            <a:r>
              <a:rPr lang="fr-BE" baseline="0" dirty="0" smtClean="0"/>
              <a:t> </a:t>
            </a:r>
            <a:r>
              <a:rPr lang="fr-BE" baseline="0" dirty="0" err="1" smtClean="0"/>
              <a:t>binnen</a:t>
            </a:r>
            <a:r>
              <a:rPr lang="fr-BE" baseline="0" dirty="0" smtClean="0"/>
              <a:t> </a:t>
            </a:r>
            <a:r>
              <a:rPr lang="fr-BE" baseline="0" dirty="0" err="1" smtClean="0"/>
              <a:t>ons</a:t>
            </a:r>
            <a:r>
              <a:rPr lang="fr-BE" baseline="0" dirty="0" smtClean="0"/>
              <a:t> model van </a:t>
            </a:r>
            <a:r>
              <a:rPr lang="fr-BE" baseline="0" dirty="0" err="1" smtClean="0"/>
              <a:t>geïntegreerde</a:t>
            </a:r>
            <a:r>
              <a:rPr lang="fr-BE" baseline="0" dirty="0" smtClean="0"/>
              <a:t> </a:t>
            </a:r>
            <a:r>
              <a:rPr lang="fr-BE" baseline="0" dirty="0" err="1" smtClean="0"/>
              <a:t>zorg</a:t>
            </a:r>
            <a:r>
              <a:rPr lang="fr-BE" baseline="0" dirty="0" smtClean="0"/>
              <a:t>.</a:t>
            </a:r>
          </a:p>
          <a:p>
            <a:endParaRPr lang="fr-BE" baseline="0" dirty="0" smtClean="0"/>
          </a:p>
          <a:p>
            <a:r>
              <a:rPr lang="fr-BE" baseline="0" dirty="0" err="1" smtClean="0"/>
              <a:t>Zoals</a:t>
            </a:r>
            <a:r>
              <a:rPr lang="fr-BE" baseline="0" dirty="0" smtClean="0"/>
              <a:t> </a:t>
            </a:r>
            <a:r>
              <a:rPr lang="fr-BE" baseline="0" dirty="0" err="1" smtClean="0"/>
              <a:t>gezegd</a:t>
            </a:r>
            <a:r>
              <a:rPr lang="fr-BE" baseline="0" dirty="0" smtClean="0"/>
              <a:t> </a:t>
            </a:r>
            <a:r>
              <a:rPr lang="fr-BE" baseline="0" dirty="0" err="1" smtClean="0"/>
              <a:t>dienen</a:t>
            </a:r>
            <a:r>
              <a:rPr lang="fr-BE" baseline="0" dirty="0" smtClean="0"/>
              <a:t> </a:t>
            </a:r>
            <a:r>
              <a:rPr lang="fr-BE" baseline="0" dirty="0" err="1" smtClean="0"/>
              <a:t>deze</a:t>
            </a:r>
            <a:r>
              <a:rPr lang="fr-BE" baseline="0" dirty="0" smtClean="0"/>
              <a:t> dus ter </a:t>
            </a:r>
            <a:r>
              <a:rPr lang="fr-BE" baseline="0" dirty="0" err="1" smtClean="0"/>
              <a:t>ondersteuning</a:t>
            </a:r>
            <a:r>
              <a:rPr lang="fr-BE" baseline="0" dirty="0" smtClean="0"/>
              <a:t> van de </a:t>
            </a:r>
            <a:r>
              <a:rPr lang="fr-BE" baseline="0" dirty="0" err="1" smtClean="0"/>
              <a:t>implementatie</a:t>
            </a:r>
            <a:r>
              <a:rPr lang="fr-BE" baseline="0" dirty="0" smtClean="0"/>
              <a:t> van de </a:t>
            </a:r>
            <a:r>
              <a:rPr lang="fr-BE" baseline="0" dirty="0" err="1" smtClean="0"/>
              <a:t>verschillende</a:t>
            </a:r>
            <a:r>
              <a:rPr lang="fr-BE" baseline="0" dirty="0" smtClean="0"/>
              <a:t> </a:t>
            </a:r>
            <a:r>
              <a:rPr lang="fr-BE" baseline="0" dirty="0" err="1" smtClean="0"/>
              <a:t>componenten</a:t>
            </a:r>
            <a:r>
              <a:rPr lang="fr-BE" baseline="0" dirty="0" smtClean="0"/>
              <a:t>. </a:t>
            </a:r>
            <a:r>
              <a:rPr lang="fr-BE" baseline="0" dirty="0" err="1" smtClean="0"/>
              <a:t>We</a:t>
            </a:r>
            <a:r>
              <a:rPr lang="fr-BE" baseline="0" dirty="0" smtClean="0"/>
              <a:t> </a:t>
            </a:r>
            <a:r>
              <a:rPr lang="fr-BE" baseline="0" dirty="0" err="1" smtClean="0"/>
              <a:t>vestigen</a:t>
            </a:r>
            <a:r>
              <a:rPr lang="fr-BE" baseline="0" dirty="0" smtClean="0"/>
              <a:t> nu </a:t>
            </a:r>
            <a:r>
              <a:rPr lang="fr-BE" baseline="0" dirty="0" err="1" smtClean="0"/>
              <a:t>kort</a:t>
            </a:r>
            <a:r>
              <a:rPr lang="fr-BE" baseline="0" dirty="0" smtClean="0"/>
              <a:t> </a:t>
            </a:r>
            <a:r>
              <a:rPr lang="fr-BE" baseline="0" dirty="0" err="1" smtClean="0"/>
              <a:t>even</a:t>
            </a:r>
            <a:r>
              <a:rPr lang="fr-BE" baseline="0" dirty="0" smtClean="0"/>
              <a:t> de </a:t>
            </a:r>
            <a:r>
              <a:rPr lang="fr-BE" baseline="0" dirty="0" err="1" smtClean="0"/>
              <a:t>aandacht</a:t>
            </a:r>
            <a:r>
              <a:rPr lang="fr-BE" baseline="0" dirty="0" smtClean="0"/>
              <a:t> op 3 </a:t>
            </a:r>
            <a:r>
              <a:rPr lang="fr-BE" baseline="0" dirty="0" err="1" smtClean="0"/>
              <a:t>actielijnen</a:t>
            </a:r>
            <a:r>
              <a:rPr lang="fr-BE" baseline="0" dirty="0" smtClean="0"/>
              <a:t>, </a:t>
            </a:r>
            <a:r>
              <a:rPr lang="fr-BE" baseline="0" dirty="0" err="1" smtClean="0"/>
              <a:t>namelijk</a:t>
            </a:r>
            <a:r>
              <a:rPr lang="fr-BE" baseline="0" dirty="0" smtClean="0"/>
              <a:t>:</a:t>
            </a:r>
          </a:p>
          <a:p>
            <a:endParaRPr lang="fr-BE" baseline="0" dirty="0" smtClean="0"/>
          </a:p>
          <a:p>
            <a:pPr marL="171450" indent="-171450">
              <a:buFontTx/>
              <a:buChar char="-"/>
            </a:pPr>
            <a:r>
              <a:rPr lang="fr-BE" baseline="0" dirty="0" smtClean="0"/>
              <a:t>AL2</a:t>
            </a:r>
          </a:p>
          <a:p>
            <a:pPr marL="171450" indent="-171450">
              <a:buFontTx/>
              <a:buChar char="-"/>
            </a:pPr>
            <a:r>
              <a:rPr lang="fr-BE" baseline="0" dirty="0" smtClean="0"/>
              <a:t>AL3</a:t>
            </a:r>
          </a:p>
          <a:p>
            <a:pPr marL="171450" indent="-171450">
              <a:buFontTx/>
              <a:buChar char="-"/>
            </a:pPr>
            <a:r>
              <a:rPr lang="fr-BE" baseline="0" dirty="0" smtClean="0"/>
              <a:t>En AL4</a:t>
            </a:r>
          </a:p>
          <a:p>
            <a:pPr marL="0" indent="0">
              <a:buFontTx/>
              <a:buNone/>
            </a:pPr>
            <a:endParaRPr lang="fr-BE" baseline="0" dirty="0" smtClean="0"/>
          </a:p>
          <a:p>
            <a:pPr marL="0" indent="0">
              <a:buFontTx/>
              <a:buNone/>
            </a:pPr>
            <a:r>
              <a:rPr lang="fr-BE" baseline="0" dirty="0" smtClean="0"/>
              <a:t>AL1, </a:t>
            </a:r>
            <a:r>
              <a:rPr lang="fr-BE" baseline="0" dirty="0" err="1" smtClean="0"/>
              <a:t>namelijk</a:t>
            </a:r>
            <a:r>
              <a:rPr lang="fr-BE" baseline="0" dirty="0" smtClean="0"/>
              <a:t> de </a:t>
            </a:r>
            <a:r>
              <a:rPr lang="fr-BE" baseline="0" dirty="0" err="1" smtClean="0"/>
              <a:t>pilootprojecten</a:t>
            </a:r>
            <a:r>
              <a:rPr lang="fr-BE" baseline="0" dirty="0" smtClean="0"/>
              <a:t> </a:t>
            </a:r>
            <a:r>
              <a:rPr lang="fr-BE" baseline="0" dirty="0" err="1" smtClean="0"/>
              <a:t>geïntegreerde</a:t>
            </a:r>
            <a:r>
              <a:rPr lang="fr-BE" baseline="0" dirty="0" smtClean="0"/>
              <a:t> </a:t>
            </a:r>
            <a:r>
              <a:rPr lang="fr-BE" baseline="0" dirty="0" err="1" smtClean="0"/>
              <a:t>zorg</a:t>
            </a:r>
            <a:r>
              <a:rPr lang="fr-BE" baseline="0" dirty="0" smtClean="0"/>
              <a:t>, </a:t>
            </a:r>
            <a:r>
              <a:rPr lang="fr-BE" baseline="0" dirty="0" err="1" smtClean="0"/>
              <a:t>behandelen</a:t>
            </a:r>
            <a:r>
              <a:rPr lang="fr-BE" baseline="0" dirty="0" smtClean="0"/>
              <a:t> </a:t>
            </a:r>
            <a:r>
              <a:rPr lang="fr-BE" baseline="0" dirty="0" err="1" smtClean="0"/>
              <a:t>we</a:t>
            </a:r>
            <a:r>
              <a:rPr lang="fr-BE" baseline="0" dirty="0" smtClean="0"/>
              <a:t> dan </a:t>
            </a:r>
            <a:r>
              <a:rPr lang="fr-BE" baseline="0" dirty="0" err="1" smtClean="0"/>
              <a:t>meer</a:t>
            </a:r>
            <a:r>
              <a:rPr lang="fr-BE" baseline="0" dirty="0" smtClean="0"/>
              <a:t> </a:t>
            </a:r>
            <a:r>
              <a:rPr lang="fr-BE" baseline="0" dirty="0" err="1" smtClean="0"/>
              <a:t>uitgebreid</a:t>
            </a:r>
            <a:r>
              <a:rPr lang="fr-BE" baseline="0" dirty="0" smtClean="0"/>
              <a:t> in </a:t>
            </a:r>
            <a:r>
              <a:rPr lang="fr-BE" baseline="0" dirty="0" err="1" smtClean="0"/>
              <a:t>een</a:t>
            </a:r>
            <a:r>
              <a:rPr lang="fr-BE" baseline="0" dirty="0" smtClean="0"/>
              <a:t> </a:t>
            </a:r>
            <a:r>
              <a:rPr lang="fr-BE" baseline="0" dirty="0" err="1" smtClean="0"/>
              <a:t>apart</a:t>
            </a:r>
            <a:r>
              <a:rPr lang="fr-BE" baseline="0" dirty="0" smtClean="0"/>
              <a:t> </a:t>
            </a:r>
            <a:r>
              <a:rPr lang="fr-BE" baseline="0" dirty="0" err="1" smtClean="0"/>
              <a:t>stuk</a:t>
            </a:r>
            <a:r>
              <a:rPr lang="fr-BE" baseline="0" dirty="0" smtClean="0"/>
              <a:t> in </a:t>
            </a:r>
            <a:r>
              <a:rPr lang="fr-BE" baseline="0" dirty="0" err="1" smtClean="0"/>
              <a:t>het</a:t>
            </a:r>
            <a:r>
              <a:rPr lang="fr-BE" baseline="0" dirty="0" smtClean="0"/>
              <a:t> 2de </a:t>
            </a:r>
            <a:r>
              <a:rPr lang="fr-BE" baseline="0" dirty="0" err="1" smtClean="0"/>
              <a:t>deel</a:t>
            </a:r>
            <a:r>
              <a:rPr lang="fr-BE" baseline="0" dirty="0" smtClean="0"/>
              <a:t> van </a:t>
            </a:r>
            <a:r>
              <a:rPr lang="fr-BE" baseline="0" dirty="0" err="1" smtClean="0"/>
              <a:t>deze</a:t>
            </a:r>
            <a:r>
              <a:rPr lang="fr-BE" baseline="0" dirty="0" smtClean="0"/>
              <a:t> </a:t>
            </a:r>
            <a:r>
              <a:rPr lang="fr-BE" baseline="0" dirty="0" err="1" smtClean="0"/>
              <a:t>presentatie</a:t>
            </a:r>
            <a:endParaRPr lang="nl-NL" dirty="0"/>
          </a:p>
        </p:txBody>
      </p:sp>
      <p:sp>
        <p:nvSpPr>
          <p:cNvPr id="4" name="Tijdelijke aanduiding voor dianummer 3"/>
          <p:cNvSpPr>
            <a:spLocks noGrp="1"/>
          </p:cNvSpPr>
          <p:nvPr>
            <p:ph type="sldNum" sz="quarter" idx="10"/>
          </p:nvPr>
        </p:nvSpPr>
        <p:spPr/>
        <p:txBody>
          <a:bodyPr/>
          <a:lstStyle/>
          <a:p>
            <a:fld id="{35074C97-AE1D-412D-A282-C35FB4F2AB4A}" type="slidenum">
              <a:rPr lang="nl-NL" smtClean="0"/>
              <a:pPr/>
              <a:t>20</a:t>
            </a:fld>
            <a:endParaRPr lang="nl-NL"/>
          </a:p>
        </p:txBody>
      </p:sp>
    </p:spTree>
    <p:extLst>
      <p:ext uri="{BB962C8B-B14F-4D97-AF65-F5344CB8AC3E}">
        <p14:creationId xmlns:p14="http://schemas.microsoft.com/office/powerpoint/2010/main" val="276993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66813" y="1241425"/>
            <a:ext cx="4464050" cy="3349625"/>
          </a:xfrm>
        </p:spPr>
      </p:sp>
      <p:sp>
        <p:nvSpPr>
          <p:cNvPr id="3" name="Tijdelijke aanduiding voor notities 2"/>
          <p:cNvSpPr>
            <a:spLocks noGrp="1"/>
          </p:cNvSpPr>
          <p:nvPr>
            <p:ph type="body" idx="1"/>
          </p:nvPr>
        </p:nvSpPr>
        <p:spPr/>
        <p:txBody>
          <a:bodyPr/>
          <a:lstStyle/>
          <a:p>
            <a:r>
              <a:rPr lang="fr-BE" dirty="0" err="1" smtClean="0"/>
              <a:t>Vooreerst</a:t>
            </a:r>
            <a:r>
              <a:rPr lang="fr-BE" baseline="0" dirty="0" smtClean="0"/>
              <a:t> </a:t>
            </a:r>
            <a:r>
              <a:rPr lang="fr-BE" baseline="0" dirty="0" err="1" smtClean="0"/>
              <a:t>vestigen</a:t>
            </a:r>
            <a:r>
              <a:rPr lang="fr-BE" baseline="0" dirty="0" smtClean="0"/>
              <a:t> </a:t>
            </a:r>
            <a:r>
              <a:rPr lang="fr-BE" baseline="0" dirty="0" err="1" smtClean="0"/>
              <a:t>we</a:t>
            </a:r>
            <a:r>
              <a:rPr lang="fr-BE" baseline="0" dirty="0" smtClean="0"/>
              <a:t> dus de </a:t>
            </a:r>
            <a:r>
              <a:rPr lang="fr-BE" baseline="0" dirty="0" err="1" smtClean="0"/>
              <a:t>aandacht</a:t>
            </a:r>
            <a:r>
              <a:rPr lang="fr-BE" baseline="0" dirty="0" smtClean="0"/>
              <a:t> op </a:t>
            </a:r>
            <a:r>
              <a:rPr lang="fr-BE" baseline="0" dirty="0" err="1" smtClean="0"/>
              <a:t>actielijn</a:t>
            </a:r>
            <a:r>
              <a:rPr lang="fr-BE" baseline="0" dirty="0" smtClean="0"/>
              <a:t> 2, </a:t>
            </a:r>
            <a:r>
              <a:rPr lang="fr-BE" baseline="0" dirty="0" err="1" smtClean="0"/>
              <a:t>namelijk</a:t>
            </a:r>
            <a:r>
              <a:rPr lang="fr-BE" baseline="0" dirty="0" smtClean="0"/>
              <a:t> de </a:t>
            </a:r>
            <a:r>
              <a:rPr lang="fr-BE" baseline="0" dirty="0" err="1" smtClean="0"/>
              <a:t>methodologische</a:t>
            </a:r>
            <a:r>
              <a:rPr lang="fr-BE" baseline="0" dirty="0" smtClean="0"/>
              <a:t> </a:t>
            </a:r>
            <a:r>
              <a:rPr lang="fr-BE" baseline="0" dirty="0" err="1" smtClean="0"/>
              <a:t>wetenschappelijke</a:t>
            </a:r>
            <a:r>
              <a:rPr lang="fr-BE" baseline="0" dirty="0" smtClean="0"/>
              <a:t> en </a:t>
            </a:r>
            <a:r>
              <a:rPr lang="fr-BE" baseline="0" dirty="0" err="1" smtClean="0"/>
              <a:t>technische</a:t>
            </a:r>
            <a:r>
              <a:rPr lang="fr-BE" baseline="0" dirty="0" smtClean="0"/>
              <a:t> </a:t>
            </a:r>
            <a:r>
              <a:rPr lang="fr-BE" baseline="0" dirty="0" err="1" smtClean="0"/>
              <a:t>ondersteuning</a:t>
            </a:r>
            <a:r>
              <a:rPr lang="fr-BE" baseline="0" dirty="0" smtClean="0"/>
              <a:t> die </a:t>
            </a:r>
            <a:r>
              <a:rPr lang="fr-BE" baseline="0" dirty="0" err="1" smtClean="0"/>
              <a:t>is</a:t>
            </a:r>
            <a:r>
              <a:rPr lang="fr-BE" baseline="0" dirty="0" smtClean="0"/>
              <a:t> </a:t>
            </a:r>
            <a:r>
              <a:rPr lang="fr-BE" baseline="0" dirty="0" err="1" smtClean="0"/>
              <a:t>voorzien</a:t>
            </a:r>
            <a:r>
              <a:rPr lang="fr-BE" baseline="0" dirty="0" smtClean="0"/>
              <a:t>. Om de </a:t>
            </a:r>
            <a:r>
              <a:rPr lang="fr-BE" baseline="0" dirty="0" err="1" smtClean="0"/>
              <a:t>ambities</a:t>
            </a:r>
            <a:r>
              <a:rPr lang="fr-BE" baseline="0" dirty="0" smtClean="0"/>
              <a:t> van </a:t>
            </a:r>
            <a:r>
              <a:rPr lang="fr-BE" baseline="0" dirty="0" err="1" smtClean="0"/>
              <a:t>geïntegreerde</a:t>
            </a:r>
            <a:r>
              <a:rPr lang="fr-BE" baseline="0" dirty="0" smtClean="0"/>
              <a:t> </a:t>
            </a:r>
            <a:r>
              <a:rPr lang="fr-BE" baseline="0" dirty="0" err="1" smtClean="0"/>
              <a:t>zorg</a:t>
            </a:r>
            <a:r>
              <a:rPr lang="fr-BE" baseline="0" dirty="0" smtClean="0"/>
              <a:t> </a:t>
            </a:r>
            <a:r>
              <a:rPr lang="fr-BE" baseline="0" dirty="0" err="1" smtClean="0"/>
              <a:t>waar</a:t>
            </a:r>
            <a:r>
              <a:rPr lang="fr-BE" baseline="0" dirty="0" smtClean="0"/>
              <a:t> te </a:t>
            </a:r>
            <a:r>
              <a:rPr lang="fr-BE" baseline="0" dirty="0" err="1" smtClean="0"/>
              <a:t>maken</a:t>
            </a:r>
            <a:r>
              <a:rPr lang="fr-BE" baseline="0" dirty="0" smtClean="0"/>
              <a:t> </a:t>
            </a:r>
            <a:r>
              <a:rPr lang="fr-BE" baseline="0" dirty="0" err="1" smtClean="0"/>
              <a:t>zal</a:t>
            </a:r>
            <a:r>
              <a:rPr lang="fr-BE" baseline="0" dirty="0" smtClean="0"/>
              <a:t> er </a:t>
            </a:r>
            <a:r>
              <a:rPr lang="fr-BE" baseline="0" dirty="0" err="1" smtClean="0"/>
              <a:t>immers</a:t>
            </a:r>
            <a:r>
              <a:rPr lang="fr-BE" baseline="0" dirty="0" smtClean="0"/>
              <a:t> </a:t>
            </a:r>
            <a:r>
              <a:rPr lang="fr-BE" baseline="0" dirty="0" err="1" smtClean="0"/>
              <a:t>nood</a:t>
            </a:r>
            <a:r>
              <a:rPr lang="fr-BE" baseline="0" dirty="0" smtClean="0"/>
              <a:t> </a:t>
            </a:r>
            <a:r>
              <a:rPr lang="fr-BE" baseline="0" dirty="0" err="1" smtClean="0"/>
              <a:t>zijn</a:t>
            </a:r>
            <a:r>
              <a:rPr lang="fr-BE" baseline="0" dirty="0" smtClean="0"/>
              <a:t> </a:t>
            </a:r>
            <a:r>
              <a:rPr lang="fr-BE" baseline="0" dirty="0" err="1" smtClean="0"/>
              <a:t>aan</a:t>
            </a:r>
            <a:r>
              <a:rPr lang="fr-BE" baseline="0" dirty="0" smtClean="0"/>
              <a:t> </a:t>
            </a:r>
            <a:r>
              <a:rPr lang="fr-BE" baseline="0" dirty="0" err="1" smtClean="0"/>
              <a:t>een</a:t>
            </a:r>
            <a:r>
              <a:rPr lang="fr-BE" baseline="0" dirty="0" smtClean="0"/>
              <a:t> </a:t>
            </a:r>
            <a:r>
              <a:rPr lang="fr-BE" baseline="0" dirty="0" err="1" smtClean="0"/>
              <a:t>adqueate</a:t>
            </a:r>
            <a:r>
              <a:rPr lang="fr-BE" baseline="0" dirty="0" smtClean="0"/>
              <a:t> </a:t>
            </a:r>
            <a:r>
              <a:rPr lang="fr-BE" baseline="0" dirty="0" err="1" smtClean="0"/>
              <a:t>ondersteuning</a:t>
            </a:r>
            <a:r>
              <a:rPr lang="fr-BE" baseline="0" dirty="0" smtClean="0"/>
              <a:t> en </a:t>
            </a:r>
            <a:r>
              <a:rPr lang="fr-BE" baseline="0" dirty="0" err="1" smtClean="0"/>
              <a:t>begeleiding</a:t>
            </a:r>
            <a:endParaRPr lang="nl-NL" dirty="0"/>
          </a:p>
        </p:txBody>
      </p:sp>
      <p:sp>
        <p:nvSpPr>
          <p:cNvPr id="4" name="Tijdelijke aanduiding voor dianummer 3"/>
          <p:cNvSpPr>
            <a:spLocks noGrp="1"/>
          </p:cNvSpPr>
          <p:nvPr>
            <p:ph type="sldNum" sz="quarter" idx="10"/>
          </p:nvPr>
        </p:nvSpPr>
        <p:spPr/>
        <p:txBody>
          <a:bodyPr/>
          <a:lstStyle/>
          <a:p>
            <a:fld id="{35074C97-AE1D-412D-A282-C35FB4F2AB4A}" type="slidenum">
              <a:rPr lang="nl-NL" smtClean="0"/>
              <a:pPr/>
              <a:t>21</a:t>
            </a:fld>
            <a:endParaRPr lang="nl-NL"/>
          </a:p>
        </p:txBody>
      </p:sp>
    </p:spTree>
    <p:extLst>
      <p:ext uri="{BB962C8B-B14F-4D97-AF65-F5344CB8AC3E}">
        <p14:creationId xmlns:p14="http://schemas.microsoft.com/office/powerpoint/2010/main" val="36587067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66813" y="1241425"/>
            <a:ext cx="4464050" cy="3349625"/>
          </a:xfrm>
        </p:spPr>
      </p:sp>
      <p:sp>
        <p:nvSpPr>
          <p:cNvPr id="3" name="Tijdelijke aanduiding voor notities 2"/>
          <p:cNvSpPr>
            <a:spLocks noGrp="1"/>
          </p:cNvSpPr>
          <p:nvPr>
            <p:ph type="body" idx="1"/>
          </p:nvPr>
        </p:nvSpPr>
        <p:spPr/>
        <p:txBody>
          <a:bodyPr/>
          <a:lstStyle/>
          <a:p>
            <a:pPr>
              <a:spcAft>
                <a:spcPts val="1200"/>
              </a:spcAft>
              <a:buClr>
                <a:schemeClr val="accent1">
                  <a:lumMod val="75000"/>
                </a:schemeClr>
              </a:buClr>
              <a:buFont typeface="Wingdings" panose="05000000000000000000" pitchFamily="2" charset="2"/>
              <a:buChar char="§"/>
            </a:pPr>
            <a:r>
              <a:rPr lang="fr-BE" sz="2000" kern="1200" dirty="0" err="1" smtClean="0">
                <a:solidFill>
                  <a:schemeClr val="tx1"/>
                </a:solidFill>
                <a:latin typeface="+mn-lt"/>
                <a:ea typeface="+mn-ea"/>
                <a:cs typeface="+mn-cs"/>
              </a:rPr>
              <a:t>Deze</a:t>
            </a:r>
            <a:r>
              <a:rPr lang="fr-BE" sz="2000" kern="1200" dirty="0" smtClean="0">
                <a:solidFill>
                  <a:schemeClr val="tx1"/>
                </a:solidFill>
                <a:latin typeface="+mn-lt"/>
                <a:ea typeface="+mn-ea"/>
                <a:cs typeface="+mn-cs"/>
              </a:rPr>
              <a:t> </a:t>
            </a:r>
            <a:r>
              <a:rPr lang="fr-BE" sz="2000" kern="1200" dirty="0" err="1" smtClean="0">
                <a:solidFill>
                  <a:schemeClr val="tx1"/>
                </a:solidFill>
                <a:latin typeface="+mn-lt"/>
                <a:ea typeface="+mn-ea"/>
                <a:cs typeface="+mn-cs"/>
              </a:rPr>
              <a:t>figuur</a:t>
            </a:r>
            <a:r>
              <a:rPr lang="fr-BE" sz="2000" kern="1200" dirty="0" smtClean="0">
                <a:solidFill>
                  <a:schemeClr val="tx1"/>
                </a:solidFill>
                <a:latin typeface="+mn-lt"/>
                <a:ea typeface="+mn-ea"/>
                <a:cs typeface="+mn-cs"/>
              </a:rPr>
              <a:t> vat </a:t>
            </a:r>
            <a:r>
              <a:rPr lang="fr-BE" sz="2000" kern="1200" dirty="0" err="1" smtClean="0">
                <a:solidFill>
                  <a:schemeClr val="tx1"/>
                </a:solidFill>
                <a:latin typeface="+mn-lt"/>
                <a:ea typeface="+mn-ea"/>
                <a:cs typeface="+mn-cs"/>
              </a:rPr>
              <a:t>het</a:t>
            </a:r>
            <a:r>
              <a:rPr lang="fr-BE" sz="2000" kern="1200" dirty="0" smtClean="0">
                <a:solidFill>
                  <a:schemeClr val="tx1"/>
                </a:solidFill>
                <a:latin typeface="+mn-lt"/>
                <a:ea typeface="+mn-ea"/>
                <a:cs typeface="+mn-cs"/>
              </a:rPr>
              <a:t> </a:t>
            </a:r>
            <a:r>
              <a:rPr lang="fr-BE" sz="2000" kern="1200" dirty="0" err="1" smtClean="0">
                <a:solidFill>
                  <a:schemeClr val="tx1"/>
                </a:solidFill>
                <a:latin typeface="+mn-lt"/>
                <a:ea typeface="+mn-ea"/>
                <a:cs typeface="+mn-cs"/>
              </a:rPr>
              <a:t>ondersteunend</a:t>
            </a:r>
            <a:r>
              <a:rPr lang="fr-BE" sz="2000" kern="1200" baseline="0" dirty="0" smtClean="0">
                <a:solidFill>
                  <a:schemeClr val="tx1"/>
                </a:solidFill>
                <a:latin typeface="+mn-lt"/>
                <a:ea typeface="+mn-ea"/>
                <a:cs typeface="+mn-cs"/>
              </a:rPr>
              <a:t> en </a:t>
            </a:r>
            <a:r>
              <a:rPr lang="fr-BE" sz="2000" kern="1200" baseline="0" dirty="0" err="1" smtClean="0">
                <a:solidFill>
                  <a:schemeClr val="tx1"/>
                </a:solidFill>
                <a:latin typeface="+mn-lt"/>
                <a:ea typeface="+mn-ea"/>
                <a:cs typeface="+mn-cs"/>
              </a:rPr>
              <a:t>begeleidend</a:t>
            </a:r>
            <a:r>
              <a:rPr lang="fr-BE" sz="2000" kern="1200" baseline="0" dirty="0" smtClean="0">
                <a:solidFill>
                  <a:schemeClr val="tx1"/>
                </a:solidFill>
                <a:latin typeface="+mn-lt"/>
                <a:ea typeface="+mn-ea"/>
                <a:cs typeface="+mn-cs"/>
              </a:rPr>
              <a:t> </a:t>
            </a:r>
            <a:r>
              <a:rPr lang="fr-BE" sz="2000" kern="1200" baseline="0" dirty="0" err="1" smtClean="0">
                <a:solidFill>
                  <a:schemeClr val="tx1"/>
                </a:solidFill>
                <a:latin typeface="+mn-lt"/>
                <a:ea typeface="+mn-ea"/>
                <a:cs typeface="+mn-cs"/>
              </a:rPr>
              <a:t>kader</a:t>
            </a:r>
            <a:r>
              <a:rPr lang="fr-BE" sz="2000" kern="1200" baseline="0" dirty="0" smtClean="0">
                <a:solidFill>
                  <a:schemeClr val="tx1"/>
                </a:solidFill>
                <a:latin typeface="+mn-lt"/>
                <a:ea typeface="+mn-ea"/>
                <a:cs typeface="+mn-cs"/>
              </a:rPr>
              <a:t> </a:t>
            </a:r>
            <a:r>
              <a:rPr lang="fr-BE" sz="2000" kern="1200" baseline="0" dirty="0" err="1" smtClean="0">
                <a:solidFill>
                  <a:schemeClr val="tx1"/>
                </a:solidFill>
                <a:latin typeface="+mn-lt"/>
                <a:ea typeface="+mn-ea"/>
                <a:cs typeface="+mn-cs"/>
              </a:rPr>
              <a:t>binnen</a:t>
            </a:r>
            <a:r>
              <a:rPr lang="fr-BE" sz="2000" kern="1200" baseline="0" dirty="0" smtClean="0">
                <a:solidFill>
                  <a:schemeClr val="tx1"/>
                </a:solidFill>
                <a:latin typeface="+mn-lt"/>
                <a:ea typeface="+mn-ea"/>
                <a:cs typeface="+mn-cs"/>
              </a:rPr>
              <a:t> </a:t>
            </a:r>
            <a:r>
              <a:rPr lang="fr-BE" sz="2000" kern="1200" baseline="0" dirty="0" err="1" smtClean="0">
                <a:solidFill>
                  <a:schemeClr val="tx1"/>
                </a:solidFill>
                <a:latin typeface="+mn-lt"/>
                <a:ea typeface="+mn-ea"/>
                <a:cs typeface="+mn-cs"/>
              </a:rPr>
              <a:t>actielijn</a:t>
            </a:r>
            <a:r>
              <a:rPr lang="fr-BE" sz="2000" kern="1200" baseline="0" dirty="0" smtClean="0">
                <a:solidFill>
                  <a:schemeClr val="tx1"/>
                </a:solidFill>
                <a:latin typeface="+mn-lt"/>
                <a:ea typeface="+mn-ea"/>
                <a:cs typeface="+mn-cs"/>
              </a:rPr>
              <a:t> 2 </a:t>
            </a:r>
            <a:r>
              <a:rPr lang="fr-BE" sz="2000" kern="1200" baseline="0" dirty="0" err="1" smtClean="0">
                <a:solidFill>
                  <a:schemeClr val="tx1"/>
                </a:solidFill>
                <a:latin typeface="+mn-lt"/>
                <a:ea typeface="+mn-ea"/>
                <a:cs typeface="+mn-cs"/>
              </a:rPr>
              <a:t>samen</a:t>
            </a:r>
            <a:r>
              <a:rPr lang="fr-BE" sz="2000" kern="1200" baseline="0" dirty="0" smtClean="0">
                <a:solidFill>
                  <a:schemeClr val="tx1"/>
                </a:solidFill>
                <a:latin typeface="+mn-lt"/>
                <a:ea typeface="+mn-ea"/>
                <a:cs typeface="+mn-cs"/>
              </a:rPr>
              <a:t>: </a:t>
            </a:r>
          </a:p>
          <a:p>
            <a:pPr>
              <a:spcAft>
                <a:spcPts val="1200"/>
              </a:spcAft>
              <a:buClr>
                <a:schemeClr val="accent1">
                  <a:lumMod val="75000"/>
                </a:schemeClr>
              </a:buClr>
              <a:buFont typeface="Wingdings" panose="05000000000000000000" pitchFamily="2" charset="2"/>
              <a:buNone/>
            </a:pPr>
            <a:endParaRPr lang="fr-BE" sz="2000" kern="1200" baseline="0" dirty="0" smtClean="0">
              <a:solidFill>
                <a:schemeClr val="tx1"/>
              </a:solidFill>
              <a:latin typeface="+mn-lt"/>
              <a:ea typeface="+mn-ea"/>
              <a:cs typeface="+mn-cs"/>
            </a:endParaRPr>
          </a:p>
          <a:p>
            <a:pPr marL="342900" indent="-342900">
              <a:spcAft>
                <a:spcPts val="1200"/>
              </a:spcAft>
              <a:buClr>
                <a:schemeClr val="accent1">
                  <a:lumMod val="75000"/>
                </a:schemeClr>
              </a:buClr>
              <a:buFont typeface="Wingdings" panose="05000000000000000000" pitchFamily="2" charset="2"/>
              <a:buChar char="à"/>
            </a:pPr>
            <a:r>
              <a:rPr lang="fr-BE" sz="2000" kern="1200" baseline="0" dirty="0" err="1" smtClean="0">
                <a:solidFill>
                  <a:schemeClr val="tx1"/>
                </a:solidFill>
                <a:latin typeface="+mn-lt"/>
                <a:ea typeface="+mn-ea"/>
                <a:cs typeface="+mn-cs"/>
                <a:sym typeface="Wingdings" panose="05000000000000000000" pitchFamily="2" charset="2"/>
              </a:rPr>
              <a:t>Zoals</a:t>
            </a:r>
            <a:r>
              <a:rPr lang="fr-BE" sz="2000" kern="1200" baseline="0" dirty="0" smtClean="0">
                <a:solidFill>
                  <a:schemeClr val="tx1"/>
                </a:solidFill>
                <a:latin typeface="+mn-lt"/>
                <a:ea typeface="+mn-ea"/>
                <a:cs typeface="+mn-cs"/>
                <a:sym typeface="Wingdings" panose="05000000000000000000" pitchFamily="2" charset="2"/>
              </a:rPr>
              <a:t> u </a:t>
            </a:r>
            <a:r>
              <a:rPr lang="fr-BE" sz="2000" kern="1200" baseline="0" dirty="0" err="1" smtClean="0">
                <a:solidFill>
                  <a:schemeClr val="tx1"/>
                </a:solidFill>
                <a:latin typeface="+mn-lt"/>
                <a:ea typeface="+mn-ea"/>
                <a:cs typeface="+mn-cs"/>
                <a:sym typeface="Wingdings" panose="05000000000000000000" pitchFamily="2" charset="2"/>
              </a:rPr>
              <a:t>ziet</a:t>
            </a:r>
            <a:r>
              <a:rPr lang="fr-BE" sz="2000" kern="1200" baseline="0" dirty="0" smtClean="0">
                <a:solidFill>
                  <a:schemeClr val="tx1"/>
                </a:solidFill>
                <a:latin typeface="+mn-lt"/>
                <a:ea typeface="+mn-ea"/>
                <a:cs typeface="+mn-cs"/>
                <a:sym typeface="Wingdings" panose="05000000000000000000" pitchFamily="2" charset="2"/>
              </a:rPr>
              <a:t> </a:t>
            </a:r>
            <a:r>
              <a:rPr lang="fr-BE" sz="2000" kern="1200" baseline="0" dirty="0" err="1" smtClean="0">
                <a:solidFill>
                  <a:schemeClr val="tx1"/>
                </a:solidFill>
                <a:latin typeface="+mn-lt"/>
                <a:ea typeface="+mn-ea"/>
                <a:cs typeface="+mn-cs"/>
                <a:sym typeface="Wingdings" panose="05000000000000000000" pitchFamily="2" charset="2"/>
              </a:rPr>
              <a:t>is</a:t>
            </a:r>
            <a:r>
              <a:rPr lang="fr-BE" sz="2000" kern="1200" baseline="0" dirty="0" smtClean="0">
                <a:solidFill>
                  <a:schemeClr val="tx1"/>
                </a:solidFill>
                <a:latin typeface="+mn-lt"/>
                <a:ea typeface="+mn-ea"/>
                <a:cs typeface="+mn-cs"/>
                <a:sym typeface="Wingdings" panose="05000000000000000000" pitchFamily="2" charset="2"/>
              </a:rPr>
              <a:t> de </a:t>
            </a:r>
            <a:r>
              <a:rPr lang="fr-BE" sz="2000" kern="1200" baseline="0" dirty="0" err="1" smtClean="0">
                <a:solidFill>
                  <a:schemeClr val="tx1"/>
                </a:solidFill>
                <a:latin typeface="+mn-lt"/>
                <a:ea typeface="+mn-ea"/>
                <a:cs typeface="+mn-cs"/>
                <a:sym typeface="Wingdings" panose="05000000000000000000" pitchFamily="2" charset="2"/>
              </a:rPr>
              <a:t>ondersteuning</a:t>
            </a:r>
            <a:r>
              <a:rPr lang="fr-BE" sz="2000" kern="1200" baseline="0" dirty="0" smtClean="0">
                <a:solidFill>
                  <a:schemeClr val="tx1"/>
                </a:solidFill>
                <a:latin typeface="+mn-lt"/>
                <a:ea typeface="+mn-ea"/>
                <a:cs typeface="+mn-cs"/>
                <a:sym typeface="Wingdings" panose="05000000000000000000" pitchFamily="2" charset="2"/>
              </a:rPr>
              <a:t> </a:t>
            </a:r>
            <a:r>
              <a:rPr lang="fr-BE" sz="2000" kern="1200" baseline="0" dirty="0" err="1" smtClean="0">
                <a:solidFill>
                  <a:schemeClr val="tx1"/>
                </a:solidFill>
                <a:latin typeface="+mn-lt"/>
                <a:ea typeface="+mn-ea"/>
                <a:cs typeface="+mn-cs"/>
                <a:sym typeface="Wingdings" panose="05000000000000000000" pitchFamily="2" charset="2"/>
              </a:rPr>
              <a:t>opgedeeld</a:t>
            </a:r>
            <a:r>
              <a:rPr lang="fr-BE" sz="2000" kern="1200" baseline="0" dirty="0" smtClean="0">
                <a:solidFill>
                  <a:schemeClr val="tx1"/>
                </a:solidFill>
                <a:latin typeface="+mn-lt"/>
                <a:ea typeface="+mn-ea"/>
                <a:cs typeface="+mn-cs"/>
                <a:sym typeface="Wingdings" panose="05000000000000000000" pitchFamily="2" charset="2"/>
              </a:rPr>
              <a:t> in 2 </a:t>
            </a:r>
            <a:r>
              <a:rPr lang="fr-BE" sz="2000" kern="1200" baseline="0" dirty="0" err="1" smtClean="0">
                <a:solidFill>
                  <a:schemeClr val="tx1"/>
                </a:solidFill>
                <a:latin typeface="+mn-lt"/>
                <a:ea typeface="+mn-ea"/>
                <a:cs typeface="+mn-cs"/>
                <a:sym typeface="Wingdings" panose="05000000000000000000" pitchFamily="2" charset="2"/>
              </a:rPr>
              <a:t>onderdelen</a:t>
            </a:r>
            <a:r>
              <a:rPr lang="fr-BE" sz="2000" kern="1200" baseline="0" dirty="0" smtClean="0">
                <a:solidFill>
                  <a:schemeClr val="tx1"/>
                </a:solidFill>
                <a:latin typeface="+mn-lt"/>
                <a:ea typeface="+mn-ea"/>
                <a:cs typeface="+mn-cs"/>
                <a:sym typeface="Wingdings" panose="05000000000000000000" pitchFamily="2" charset="2"/>
              </a:rPr>
              <a:t>, </a:t>
            </a:r>
            <a:r>
              <a:rPr lang="fr-BE" sz="2000" kern="1200" baseline="0" dirty="0" err="1" smtClean="0">
                <a:solidFill>
                  <a:schemeClr val="tx1"/>
                </a:solidFill>
                <a:latin typeface="+mn-lt"/>
                <a:ea typeface="+mn-ea"/>
                <a:cs typeface="+mn-cs"/>
                <a:sym typeface="Wingdings" panose="05000000000000000000" pitchFamily="2" charset="2"/>
              </a:rPr>
              <a:t>namelijk</a:t>
            </a:r>
            <a:r>
              <a:rPr lang="fr-BE" sz="2000" kern="1200" baseline="0" dirty="0" smtClean="0">
                <a:solidFill>
                  <a:schemeClr val="tx1"/>
                </a:solidFill>
                <a:latin typeface="+mn-lt"/>
                <a:ea typeface="+mn-ea"/>
                <a:cs typeface="+mn-cs"/>
                <a:sym typeface="Wingdings" panose="05000000000000000000" pitchFamily="2" charset="2"/>
              </a:rPr>
              <a:t> </a:t>
            </a:r>
            <a:r>
              <a:rPr lang="fr-BE" sz="2000" kern="1200" baseline="0" dirty="0" err="1" smtClean="0">
                <a:solidFill>
                  <a:schemeClr val="tx1"/>
                </a:solidFill>
                <a:latin typeface="+mn-lt"/>
                <a:ea typeface="+mn-ea"/>
                <a:cs typeface="+mn-cs"/>
                <a:sym typeface="Wingdings" panose="05000000000000000000" pitchFamily="2" charset="2"/>
              </a:rPr>
              <a:t>een</a:t>
            </a:r>
            <a:r>
              <a:rPr lang="fr-BE" sz="2000" kern="1200" baseline="0" dirty="0" smtClean="0">
                <a:solidFill>
                  <a:schemeClr val="tx1"/>
                </a:solidFill>
                <a:latin typeface="+mn-lt"/>
                <a:ea typeface="+mn-ea"/>
                <a:cs typeface="+mn-cs"/>
                <a:sym typeface="Wingdings" panose="05000000000000000000" pitchFamily="2" charset="2"/>
              </a:rPr>
              <a:t> </a:t>
            </a:r>
            <a:r>
              <a:rPr lang="fr-BE" sz="2000" kern="1200" baseline="0" dirty="0" err="1" smtClean="0">
                <a:solidFill>
                  <a:schemeClr val="tx1"/>
                </a:solidFill>
                <a:latin typeface="+mn-lt"/>
                <a:ea typeface="+mn-ea"/>
                <a:cs typeface="+mn-cs"/>
                <a:sym typeface="Wingdings" panose="05000000000000000000" pitchFamily="2" charset="2"/>
              </a:rPr>
              <a:t>ondersteuning</a:t>
            </a:r>
            <a:r>
              <a:rPr lang="fr-BE" sz="2000" kern="1200" baseline="0" dirty="0" smtClean="0">
                <a:solidFill>
                  <a:schemeClr val="tx1"/>
                </a:solidFill>
                <a:latin typeface="+mn-lt"/>
                <a:ea typeface="+mn-ea"/>
                <a:cs typeface="+mn-cs"/>
                <a:sym typeface="Wingdings" panose="05000000000000000000" pitchFamily="2" charset="2"/>
              </a:rPr>
              <a:t> op niveau van de </a:t>
            </a:r>
            <a:r>
              <a:rPr lang="fr-BE" sz="2000" kern="1200" baseline="0" dirty="0" err="1" smtClean="0">
                <a:solidFill>
                  <a:schemeClr val="tx1"/>
                </a:solidFill>
                <a:latin typeface="+mn-lt"/>
                <a:ea typeface="+mn-ea"/>
                <a:cs typeface="+mn-cs"/>
                <a:sym typeface="Wingdings" panose="05000000000000000000" pitchFamily="2" charset="2"/>
              </a:rPr>
              <a:t>pilootprojecten</a:t>
            </a:r>
            <a:r>
              <a:rPr lang="fr-BE" sz="2000" kern="1200" baseline="0" dirty="0" smtClean="0">
                <a:solidFill>
                  <a:schemeClr val="tx1"/>
                </a:solidFill>
                <a:latin typeface="+mn-lt"/>
                <a:ea typeface="+mn-ea"/>
                <a:cs typeface="+mn-cs"/>
                <a:sym typeface="Wingdings" panose="05000000000000000000" pitchFamily="2" charset="2"/>
              </a:rPr>
              <a:t> en </a:t>
            </a:r>
            <a:r>
              <a:rPr lang="fr-BE" sz="2000" kern="1200" baseline="0" dirty="0" err="1" smtClean="0">
                <a:solidFill>
                  <a:schemeClr val="tx1"/>
                </a:solidFill>
                <a:latin typeface="+mn-lt"/>
                <a:ea typeface="+mn-ea"/>
                <a:cs typeface="+mn-cs"/>
                <a:sym typeface="Wingdings" panose="05000000000000000000" pitchFamily="2" charset="2"/>
              </a:rPr>
              <a:t>een</a:t>
            </a:r>
            <a:r>
              <a:rPr lang="fr-BE" sz="2000" kern="1200" baseline="0" dirty="0" smtClean="0">
                <a:solidFill>
                  <a:schemeClr val="tx1"/>
                </a:solidFill>
                <a:latin typeface="+mn-lt"/>
                <a:ea typeface="+mn-ea"/>
                <a:cs typeface="+mn-cs"/>
                <a:sym typeface="Wingdings" panose="05000000000000000000" pitchFamily="2" charset="2"/>
              </a:rPr>
              <a:t> </a:t>
            </a:r>
            <a:r>
              <a:rPr lang="fr-BE" sz="2000" kern="1200" baseline="0" dirty="0" err="1" smtClean="0">
                <a:solidFill>
                  <a:schemeClr val="tx1"/>
                </a:solidFill>
                <a:latin typeface="+mn-lt"/>
                <a:ea typeface="+mn-ea"/>
                <a:cs typeface="+mn-cs"/>
                <a:sym typeface="Wingdings" panose="05000000000000000000" pitchFamily="2" charset="2"/>
              </a:rPr>
              <a:t>ondersteuning</a:t>
            </a:r>
            <a:r>
              <a:rPr lang="fr-BE" sz="2000" kern="1200" baseline="0" dirty="0" smtClean="0">
                <a:solidFill>
                  <a:schemeClr val="tx1"/>
                </a:solidFill>
                <a:latin typeface="+mn-lt"/>
                <a:ea typeface="+mn-ea"/>
                <a:cs typeface="+mn-cs"/>
                <a:sym typeface="Wingdings" panose="05000000000000000000" pitchFamily="2" charset="2"/>
              </a:rPr>
              <a:t> op niveau van </a:t>
            </a:r>
            <a:r>
              <a:rPr lang="fr-BE" sz="2000" kern="1200" baseline="0" dirty="0" err="1" smtClean="0">
                <a:solidFill>
                  <a:schemeClr val="tx1"/>
                </a:solidFill>
                <a:latin typeface="+mn-lt"/>
                <a:ea typeface="+mn-ea"/>
                <a:cs typeface="+mn-cs"/>
                <a:sym typeface="Wingdings" panose="05000000000000000000" pitchFamily="2" charset="2"/>
              </a:rPr>
              <a:t>het</a:t>
            </a:r>
            <a:r>
              <a:rPr lang="fr-BE" sz="2000" kern="1200" baseline="0" dirty="0" smtClean="0">
                <a:solidFill>
                  <a:schemeClr val="tx1"/>
                </a:solidFill>
                <a:latin typeface="+mn-lt"/>
                <a:ea typeface="+mn-ea"/>
                <a:cs typeface="+mn-cs"/>
                <a:sym typeface="Wingdings" panose="05000000000000000000" pitchFamily="2" charset="2"/>
              </a:rPr>
              <a:t> Plan </a:t>
            </a:r>
            <a:r>
              <a:rPr lang="fr-BE" sz="2000" kern="1200" baseline="0" dirty="0" err="1" smtClean="0">
                <a:solidFill>
                  <a:schemeClr val="tx1"/>
                </a:solidFill>
                <a:latin typeface="+mn-lt"/>
                <a:ea typeface="+mn-ea"/>
                <a:cs typeface="+mn-cs"/>
                <a:sym typeface="Wingdings" panose="05000000000000000000" pitchFamily="2" charset="2"/>
              </a:rPr>
              <a:t>Geïntegreerde</a:t>
            </a:r>
            <a:r>
              <a:rPr lang="fr-BE" sz="2000" kern="1200" baseline="0" dirty="0" smtClean="0">
                <a:solidFill>
                  <a:schemeClr val="tx1"/>
                </a:solidFill>
                <a:latin typeface="+mn-lt"/>
                <a:ea typeface="+mn-ea"/>
                <a:cs typeface="+mn-cs"/>
                <a:sym typeface="Wingdings" panose="05000000000000000000" pitchFamily="2" charset="2"/>
              </a:rPr>
              <a:t> </a:t>
            </a:r>
            <a:r>
              <a:rPr lang="fr-BE" sz="2000" kern="1200" baseline="0" dirty="0" err="1" smtClean="0">
                <a:solidFill>
                  <a:schemeClr val="tx1"/>
                </a:solidFill>
                <a:latin typeface="+mn-lt"/>
                <a:ea typeface="+mn-ea"/>
                <a:cs typeface="+mn-cs"/>
                <a:sym typeface="Wingdings" panose="05000000000000000000" pitchFamily="2" charset="2"/>
              </a:rPr>
              <a:t>Zorg</a:t>
            </a:r>
            <a:r>
              <a:rPr lang="fr-BE" sz="2000" kern="1200" baseline="0" dirty="0" smtClean="0">
                <a:solidFill>
                  <a:schemeClr val="tx1"/>
                </a:solidFill>
                <a:latin typeface="+mn-lt"/>
                <a:ea typeface="+mn-ea"/>
                <a:cs typeface="+mn-cs"/>
                <a:sym typeface="Wingdings" panose="05000000000000000000" pitchFamily="2" charset="2"/>
              </a:rPr>
              <a:t> in </a:t>
            </a:r>
            <a:r>
              <a:rPr lang="fr-BE" sz="2000" kern="1200" baseline="0" dirty="0" err="1" smtClean="0">
                <a:solidFill>
                  <a:schemeClr val="tx1"/>
                </a:solidFill>
                <a:latin typeface="+mn-lt"/>
                <a:ea typeface="+mn-ea"/>
                <a:cs typeface="+mn-cs"/>
                <a:sym typeface="Wingdings" panose="05000000000000000000" pitchFamily="2" charset="2"/>
              </a:rPr>
              <a:t>zijn</a:t>
            </a:r>
            <a:r>
              <a:rPr lang="fr-BE" sz="2000" kern="1200" baseline="0" dirty="0" smtClean="0">
                <a:solidFill>
                  <a:schemeClr val="tx1"/>
                </a:solidFill>
                <a:latin typeface="+mn-lt"/>
                <a:ea typeface="+mn-ea"/>
                <a:cs typeface="+mn-cs"/>
                <a:sym typeface="Wingdings" panose="05000000000000000000" pitchFamily="2" charset="2"/>
              </a:rPr>
              <a:t> </a:t>
            </a:r>
            <a:r>
              <a:rPr lang="fr-BE" sz="2000" kern="1200" baseline="0" dirty="0" err="1" smtClean="0">
                <a:solidFill>
                  <a:schemeClr val="tx1"/>
                </a:solidFill>
                <a:latin typeface="+mn-lt"/>
                <a:ea typeface="+mn-ea"/>
                <a:cs typeface="+mn-cs"/>
                <a:sym typeface="Wingdings" panose="05000000000000000000" pitchFamily="2" charset="2"/>
              </a:rPr>
              <a:t>geheel</a:t>
            </a:r>
            <a:r>
              <a:rPr lang="fr-BE" sz="2000" kern="1200" baseline="0" dirty="0" smtClean="0">
                <a:solidFill>
                  <a:schemeClr val="tx1"/>
                </a:solidFill>
                <a:latin typeface="+mn-lt"/>
                <a:ea typeface="+mn-ea"/>
                <a:cs typeface="+mn-cs"/>
                <a:sym typeface="Wingdings" panose="05000000000000000000" pitchFamily="2" charset="2"/>
              </a:rPr>
              <a:t>.</a:t>
            </a:r>
          </a:p>
          <a:p>
            <a:pPr marL="0" indent="0">
              <a:spcAft>
                <a:spcPts val="1200"/>
              </a:spcAft>
              <a:buClr>
                <a:schemeClr val="accent1">
                  <a:lumMod val="75000"/>
                </a:schemeClr>
              </a:buClr>
              <a:buFont typeface="Wingdings" panose="05000000000000000000" pitchFamily="2" charset="2"/>
              <a:buNone/>
            </a:pPr>
            <a:endParaRPr lang="fr-BE" sz="2000" kern="1200" baseline="0" dirty="0" smtClean="0">
              <a:solidFill>
                <a:schemeClr val="tx1"/>
              </a:solidFill>
              <a:latin typeface="+mn-lt"/>
              <a:ea typeface="+mn-ea"/>
              <a:cs typeface="+mn-cs"/>
              <a:sym typeface="Wingdings" panose="05000000000000000000" pitchFamily="2" charset="2"/>
            </a:endParaRPr>
          </a:p>
          <a:p>
            <a:pPr marL="342900" indent="-342900">
              <a:spcAft>
                <a:spcPts val="1200"/>
              </a:spcAft>
              <a:buClr>
                <a:schemeClr val="accent1">
                  <a:lumMod val="75000"/>
                </a:schemeClr>
              </a:buClr>
              <a:buFont typeface="Wingdings" panose="05000000000000000000" pitchFamily="2" charset="2"/>
              <a:buChar char="à"/>
            </a:pPr>
            <a:r>
              <a:rPr lang="fr-BE" sz="2000" kern="1200" baseline="0" dirty="0" smtClean="0">
                <a:solidFill>
                  <a:schemeClr val="tx1"/>
                </a:solidFill>
                <a:latin typeface="+mn-lt"/>
                <a:ea typeface="+mn-ea"/>
                <a:cs typeface="+mn-cs"/>
                <a:sym typeface="Wingdings" panose="05000000000000000000" pitchFamily="2" charset="2"/>
              </a:rPr>
              <a:t>Om </a:t>
            </a:r>
            <a:r>
              <a:rPr lang="fr-BE" sz="2000" kern="1200" baseline="0" dirty="0" err="1" smtClean="0">
                <a:solidFill>
                  <a:schemeClr val="tx1"/>
                </a:solidFill>
                <a:latin typeface="+mn-lt"/>
                <a:ea typeface="+mn-ea"/>
                <a:cs typeface="+mn-cs"/>
                <a:sym typeface="Wingdings" panose="05000000000000000000" pitchFamily="2" charset="2"/>
              </a:rPr>
              <a:t>concreet</a:t>
            </a:r>
            <a:r>
              <a:rPr lang="fr-BE" sz="2000" kern="1200" baseline="0" dirty="0" smtClean="0">
                <a:solidFill>
                  <a:schemeClr val="tx1"/>
                </a:solidFill>
                <a:latin typeface="+mn-lt"/>
                <a:ea typeface="+mn-ea"/>
                <a:cs typeface="+mn-cs"/>
                <a:sym typeface="Wingdings" panose="05000000000000000000" pitchFamily="2" charset="2"/>
              </a:rPr>
              <a:t> </a:t>
            </a:r>
            <a:r>
              <a:rPr lang="fr-BE" sz="2000" kern="1200" baseline="0" dirty="0" err="1" smtClean="0">
                <a:solidFill>
                  <a:schemeClr val="tx1"/>
                </a:solidFill>
                <a:latin typeface="+mn-lt"/>
                <a:ea typeface="+mn-ea"/>
                <a:cs typeface="+mn-cs"/>
                <a:sym typeface="Wingdings" panose="05000000000000000000" pitchFamily="2" charset="2"/>
              </a:rPr>
              <a:t>vorm</a:t>
            </a:r>
            <a:r>
              <a:rPr lang="fr-BE" sz="2000" kern="1200" baseline="0" dirty="0" smtClean="0">
                <a:solidFill>
                  <a:schemeClr val="tx1"/>
                </a:solidFill>
                <a:latin typeface="+mn-lt"/>
                <a:ea typeface="+mn-ea"/>
                <a:cs typeface="+mn-cs"/>
                <a:sym typeface="Wingdings" panose="05000000000000000000" pitchFamily="2" charset="2"/>
              </a:rPr>
              <a:t> te </a:t>
            </a:r>
            <a:r>
              <a:rPr lang="fr-BE" sz="2000" kern="1200" baseline="0" dirty="0" err="1" smtClean="0">
                <a:solidFill>
                  <a:schemeClr val="tx1"/>
                </a:solidFill>
                <a:latin typeface="+mn-lt"/>
                <a:ea typeface="+mn-ea"/>
                <a:cs typeface="+mn-cs"/>
                <a:sym typeface="Wingdings" panose="05000000000000000000" pitchFamily="2" charset="2"/>
              </a:rPr>
              <a:t>geven</a:t>
            </a:r>
            <a:r>
              <a:rPr lang="fr-BE" sz="2000" kern="1200" baseline="0" dirty="0" smtClean="0">
                <a:solidFill>
                  <a:schemeClr val="tx1"/>
                </a:solidFill>
                <a:latin typeface="+mn-lt"/>
                <a:ea typeface="+mn-ea"/>
                <a:cs typeface="+mn-cs"/>
                <a:sym typeface="Wingdings" panose="05000000000000000000" pitchFamily="2" charset="2"/>
              </a:rPr>
              <a:t> </a:t>
            </a:r>
            <a:r>
              <a:rPr lang="fr-BE" sz="2000" kern="1200" baseline="0" dirty="0" err="1" smtClean="0">
                <a:solidFill>
                  <a:schemeClr val="tx1"/>
                </a:solidFill>
                <a:latin typeface="+mn-lt"/>
                <a:ea typeface="+mn-ea"/>
                <a:cs typeface="+mn-cs"/>
                <a:sym typeface="Wingdings" panose="05000000000000000000" pitchFamily="2" charset="2"/>
              </a:rPr>
              <a:t>aan</a:t>
            </a:r>
            <a:r>
              <a:rPr lang="fr-BE" sz="2000" kern="1200" baseline="0" dirty="0" smtClean="0">
                <a:solidFill>
                  <a:schemeClr val="tx1"/>
                </a:solidFill>
                <a:latin typeface="+mn-lt"/>
                <a:ea typeface="+mn-ea"/>
                <a:cs typeface="+mn-cs"/>
                <a:sym typeface="Wingdings" panose="05000000000000000000" pitchFamily="2" charset="2"/>
              </a:rPr>
              <a:t> </a:t>
            </a:r>
            <a:r>
              <a:rPr lang="fr-BE" sz="2000" kern="1200" baseline="0" dirty="0" err="1" smtClean="0">
                <a:solidFill>
                  <a:schemeClr val="tx1"/>
                </a:solidFill>
                <a:latin typeface="+mn-lt"/>
                <a:ea typeface="+mn-ea"/>
                <a:cs typeface="+mn-cs"/>
                <a:sym typeface="Wingdings" panose="05000000000000000000" pitchFamily="2" charset="2"/>
              </a:rPr>
              <a:t>deze</a:t>
            </a:r>
            <a:r>
              <a:rPr lang="fr-BE" sz="2000" kern="1200" baseline="0" dirty="0" smtClean="0">
                <a:solidFill>
                  <a:schemeClr val="tx1"/>
                </a:solidFill>
                <a:latin typeface="+mn-lt"/>
                <a:ea typeface="+mn-ea"/>
                <a:cs typeface="+mn-cs"/>
                <a:sym typeface="Wingdings" panose="05000000000000000000" pitchFamily="2" charset="2"/>
              </a:rPr>
              <a:t> </a:t>
            </a:r>
            <a:r>
              <a:rPr lang="fr-BE" sz="2000" kern="1200" baseline="0" dirty="0" err="1" smtClean="0">
                <a:solidFill>
                  <a:schemeClr val="tx1"/>
                </a:solidFill>
                <a:latin typeface="+mn-lt"/>
                <a:ea typeface="+mn-ea"/>
                <a:cs typeface="+mn-cs"/>
                <a:sym typeface="Wingdings" panose="05000000000000000000" pitchFamily="2" charset="2"/>
              </a:rPr>
              <a:t>ondersteuning</a:t>
            </a:r>
            <a:r>
              <a:rPr lang="fr-BE" sz="2000" kern="1200" baseline="0" dirty="0" smtClean="0">
                <a:solidFill>
                  <a:schemeClr val="tx1"/>
                </a:solidFill>
                <a:latin typeface="+mn-lt"/>
                <a:ea typeface="+mn-ea"/>
                <a:cs typeface="+mn-cs"/>
                <a:sym typeface="Wingdings" panose="05000000000000000000" pitchFamily="2" charset="2"/>
              </a:rPr>
              <a:t> </a:t>
            </a:r>
            <a:r>
              <a:rPr lang="fr-BE" sz="2000" kern="1200" baseline="0" dirty="0" err="1" smtClean="0">
                <a:solidFill>
                  <a:schemeClr val="tx1"/>
                </a:solidFill>
                <a:latin typeface="+mn-lt"/>
                <a:ea typeface="+mn-ea"/>
                <a:cs typeface="+mn-cs"/>
                <a:sym typeface="Wingdings" panose="05000000000000000000" pitchFamily="2" charset="2"/>
              </a:rPr>
              <a:t>zijn</a:t>
            </a:r>
            <a:r>
              <a:rPr lang="fr-BE" sz="2000" kern="1200" baseline="0" dirty="0" smtClean="0">
                <a:solidFill>
                  <a:schemeClr val="tx1"/>
                </a:solidFill>
                <a:latin typeface="+mn-lt"/>
                <a:ea typeface="+mn-ea"/>
                <a:cs typeface="+mn-cs"/>
                <a:sym typeface="Wingdings" panose="05000000000000000000" pitchFamily="2" charset="2"/>
              </a:rPr>
              <a:t> </a:t>
            </a:r>
            <a:r>
              <a:rPr lang="fr-BE" sz="2000" kern="1200" baseline="0" dirty="0" err="1" smtClean="0">
                <a:solidFill>
                  <a:schemeClr val="tx1"/>
                </a:solidFill>
                <a:latin typeface="+mn-lt"/>
                <a:ea typeface="+mn-ea"/>
                <a:cs typeface="+mn-cs"/>
                <a:sym typeface="Wingdings" panose="05000000000000000000" pitchFamily="2" charset="2"/>
              </a:rPr>
              <a:t>een</a:t>
            </a:r>
            <a:r>
              <a:rPr lang="fr-BE" sz="2000" kern="1200" baseline="0" dirty="0" smtClean="0">
                <a:solidFill>
                  <a:schemeClr val="tx1"/>
                </a:solidFill>
                <a:latin typeface="+mn-lt"/>
                <a:ea typeface="+mn-ea"/>
                <a:cs typeface="+mn-cs"/>
                <a:sym typeface="Wingdings" panose="05000000000000000000" pitchFamily="2" charset="2"/>
              </a:rPr>
              <a:t> </a:t>
            </a:r>
            <a:r>
              <a:rPr lang="fr-BE" sz="2000" kern="1200" baseline="0" dirty="0" err="1" smtClean="0">
                <a:solidFill>
                  <a:schemeClr val="tx1"/>
                </a:solidFill>
                <a:latin typeface="+mn-lt"/>
                <a:ea typeface="+mn-ea"/>
                <a:cs typeface="+mn-cs"/>
                <a:sym typeface="Wingdings" panose="05000000000000000000" pitchFamily="2" charset="2"/>
              </a:rPr>
              <a:t>aantal</a:t>
            </a:r>
            <a:r>
              <a:rPr lang="fr-BE" sz="2000" kern="1200" baseline="0" dirty="0" smtClean="0">
                <a:solidFill>
                  <a:schemeClr val="tx1"/>
                </a:solidFill>
                <a:latin typeface="+mn-lt"/>
                <a:ea typeface="+mn-ea"/>
                <a:cs typeface="+mn-cs"/>
                <a:sym typeface="Wingdings" panose="05000000000000000000" pitchFamily="2" charset="2"/>
              </a:rPr>
              <a:t> </a:t>
            </a:r>
            <a:r>
              <a:rPr lang="fr-BE" sz="2000" kern="1200" baseline="0" dirty="0" err="1" smtClean="0">
                <a:solidFill>
                  <a:schemeClr val="tx1"/>
                </a:solidFill>
                <a:latin typeface="+mn-lt"/>
                <a:ea typeface="+mn-ea"/>
                <a:cs typeface="+mn-cs"/>
                <a:sym typeface="Wingdings" panose="05000000000000000000" pitchFamily="2" charset="2"/>
              </a:rPr>
              <a:t>concrete</a:t>
            </a:r>
            <a:r>
              <a:rPr lang="fr-BE" sz="2000" kern="1200" baseline="0" dirty="0" smtClean="0">
                <a:solidFill>
                  <a:schemeClr val="tx1"/>
                </a:solidFill>
                <a:latin typeface="+mn-lt"/>
                <a:ea typeface="+mn-ea"/>
                <a:cs typeface="+mn-cs"/>
                <a:sym typeface="Wingdings" panose="05000000000000000000" pitchFamily="2" charset="2"/>
              </a:rPr>
              <a:t> </a:t>
            </a:r>
            <a:r>
              <a:rPr lang="fr-BE" sz="2000" kern="1200" baseline="0" dirty="0" err="1" smtClean="0">
                <a:solidFill>
                  <a:schemeClr val="tx1"/>
                </a:solidFill>
                <a:latin typeface="+mn-lt"/>
                <a:ea typeface="+mn-ea"/>
                <a:cs typeface="+mn-cs"/>
                <a:sym typeface="Wingdings" panose="05000000000000000000" pitchFamily="2" charset="2"/>
              </a:rPr>
              <a:t>werkpakketen</a:t>
            </a:r>
            <a:r>
              <a:rPr lang="fr-BE" sz="2000" kern="1200" baseline="0" dirty="0" smtClean="0">
                <a:solidFill>
                  <a:schemeClr val="tx1"/>
                </a:solidFill>
                <a:latin typeface="+mn-lt"/>
                <a:ea typeface="+mn-ea"/>
                <a:cs typeface="+mn-cs"/>
                <a:sym typeface="Wingdings" panose="05000000000000000000" pitchFamily="2" charset="2"/>
              </a:rPr>
              <a:t> </a:t>
            </a:r>
            <a:r>
              <a:rPr lang="fr-BE" sz="2000" kern="1200" baseline="0" dirty="0" err="1" smtClean="0">
                <a:solidFill>
                  <a:schemeClr val="tx1"/>
                </a:solidFill>
                <a:latin typeface="+mn-lt"/>
                <a:ea typeface="+mn-ea"/>
                <a:cs typeface="+mn-cs"/>
                <a:sym typeface="Wingdings" panose="05000000000000000000" pitchFamily="2" charset="2"/>
              </a:rPr>
              <a:t>samengesteld</a:t>
            </a:r>
            <a:r>
              <a:rPr lang="fr-BE" sz="2000" kern="1200" baseline="0" dirty="0" smtClean="0">
                <a:solidFill>
                  <a:schemeClr val="tx1"/>
                </a:solidFill>
                <a:latin typeface="+mn-lt"/>
                <a:ea typeface="+mn-ea"/>
                <a:cs typeface="+mn-cs"/>
                <a:sym typeface="Wingdings" panose="05000000000000000000" pitchFamily="2" charset="2"/>
              </a:rPr>
              <a:t> die </a:t>
            </a:r>
            <a:r>
              <a:rPr lang="fr-BE" sz="2000" kern="1200" baseline="0" dirty="0" err="1" smtClean="0">
                <a:solidFill>
                  <a:schemeClr val="tx1"/>
                </a:solidFill>
                <a:latin typeface="+mn-lt"/>
                <a:ea typeface="+mn-ea"/>
                <a:cs typeface="+mn-cs"/>
                <a:sym typeface="Wingdings" panose="05000000000000000000" pitchFamily="2" charset="2"/>
              </a:rPr>
              <a:t>zullen</a:t>
            </a:r>
            <a:r>
              <a:rPr lang="fr-BE" sz="2000" kern="1200" baseline="0" dirty="0" smtClean="0">
                <a:solidFill>
                  <a:schemeClr val="tx1"/>
                </a:solidFill>
                <a:latin typeface="+mn-lt"/>
                <a:ea typeface="+mn-ea"/>
                <a:cs typeface="+mn-cs"/>
                <a:sym typeface="Wingdings" panose="05000000000000000000" pitchFamily="2" charset="2"/>
              </a:rPr>
              <a:t> </a:t>
            </a:r>
            <a:r>
              <a:rPr lang="fr-BE" sz="2000" kern="1200" baseline="0" dirty="0" err="1" smtClean="0">
                <a:solidFill>
                  <a:schemeClr val="tx1"/>
                </a:solidFill>
                <a:latin typeface="+mn-lt"/>
                <a:ea typeface="+mn-ea"/>
                <a:cs typeface="+mn-cs"/>
                <a:sym typeface="Wingdings" panose="05000000000000000000" pitchFamily="2" charset="2"/>
              </a:rPr>
              <a:t>worden</a:t>
            </a:r>
            <a:r>
              <a:rPr lang="fr-BE" sz="2000" kern="1200" baseline="0" dirty="0" smtClean="0">
                <a:solidFill>
                  <a:schemeClr val="tx1"/>
                </a:solidFill>
                <a:latin typeface="+mn-lt"/>
                <a:ea typeface="+mn-ea"/>
                <a:cs typeface="+mn-cs"/>
                <a:sym typeface="Wingdings" panose="05000000000000000000" pitchFamily="2" charset="2"/>
              </a:rPr>
              <a:t> </a:t>
            </a:r>
            <a:r>
              <a:rPr lang="fr-BE" sz="2000" kern="1200" baseline="0" dirty="0" err="1" smtClean="0">
                <a:solidFill>
                  <a:schemeClr val="tx1"/>
                </a:solidFill>
                <a:latin typeface="+mn-lt"/>
                <a:ea typeface="+mn-ea"/>
                <a:cs typeface="+mn-cs"/>
                <a:sym typeface="Wingdings" panose="05000000000000000000" pitchFamily="2" charset="2"/>
              </a:rPr>
              <a:t>opgenomen</a:t>
            </a:r>
            <a:r>
              <a:rPr lang="fr-BE" sz="2000" kern="1200" baseline="0" dirty="0" smtClean="0">
                <a:solidFill>
                  <a:schemeClr val="tx1"/>
                </a:solidFill>
                <a:latin typeface="+mn-lt"/>
                <a:ea typeface="+mn-ea"/>
                <a:cs typeface="+mn-cs"/>
                <a:sym typeface="Wingdings" panose="05000000000000000000" pitchFamily="2" charset="2"/>
              </a:rPr>
              <a:t> </a:t>
            </a:r>
            <a:r>
              <a:rPr lang="fr-BE" sz="2000" kern="1200" baseline="0" dirty="0" err="1" smtClean="0">
                <a:solidFill>
                  <a:schemeClr val="tx1"/>
                </a:solidFill>
                <a:latin typeface="+mn-lt"/>
                <a:ea typeface="+mn-ea"/>
                <a:cs typeface="+mn-cs"/>
                <a:sym typeface="Wingdings" panose="05000000000000000000" pitchFamily="2" charset="2"/>
              </a:rPr>
              <a:t>door</a:t>
            </a:r>
            <a:r>
              <a:rPr lang="fr-BE" sz="2000" kern="1200" baseline="0" dirty="0" smtClean="0">
                <a:solidFill>
                  <a:schemeClr val="tx1"/>
                </a:solidFill>
                <a:latin typeface="+mn-lt"/>
                <a:ea typeface="+mn-ea"/>
                <a:cs typeface="+mn-cs"/>
                <a:sym typeface="Wingdings" panose="05000000000000000000" pitchFamily="2" charset="2"/>
              </a:rPr>
              <a:t> </a:t>
            </a:r>
            <a:r>
              <a:rPr lang="fr-BE" sz="2000" kern="1200" baseline="0" dirty="0" err="1" smtClean="0">
                <a:solidFill>
                  <a:schemeClr val="tx1"/>
                </a:solidFill>
                <a:latin typeface="+mn-lt"/>
                <a:ea typeface="+mn-ea"/>
                <a:cs typeface="+mn-cs"/>
                <a:sym typeface="Wingdings" panose="05000000000000000000" pitchFamily="2" charset="2"/>
              </a:rPr>
              <a:t>specfieke</a:t>
            </a:r>
            <a:r>
              <a:rPr lang="fr-BE" sz="2000" kern="1200" baseline="0" dirty="0" smtClean="0">
                <a:solidFill>
                  <a:schemeClr val="tx1"/>
                </a:solidFill>
                <a:latin typeface="+mn-lt"/>
                <a:ea typeface="+mn-ea"/>
                <a:cs typeface="+mn-cs"/>
                <a:sym typeface="Wingdings" panose="05000000000000000000" pitchFamily="2" charset="2"/>
              </a:rPr>
              <a:t> expert-teams per WP</a:t>
            </a:r>
          </a:p>
          <a:p>
            <a:pPr marL="0" indent="0">
              <a:spcAft>
                <a:spcPts val="1200"/>
              </a:spcAft>
              <a:buClr>
                <a:schemeClr val="accent1">
                  <a:lumMod val="75000"/>
                </a:schemeClr>
              </a:buClr>
              <a:buFont typeface="Wingdings" panose="05000000000000000000" pitchFamily="2" charset="2"/>
              <a:buNone/>
            </a:pPr>
            <a:endParaRPr lang="fr-BE" sz="2000" kern="1200" baseline="0" dirty="0" smtClean="0">
              <a:solidFill>
                <a:schemeClr val="tx1"/>
              </a:solidFill>
              <a:latin typeface="+mn-lt"/>
              <a:ea typeface="+mn-ea"/>
              <a:cs typeface="+mn-cs"/>
              <a:sym typeface="Wingdings" panose="05000000000000000000" pitchFamily="2" charset="2"/>
            </a:endParaRPr>
          </a:p>
          <a:p>
            <a:pPr marL="342900" indent="-342900">
              <a:spcAft>
                <a:spcPts val="1200"/>
              </a:spcAft>
              <a:buClr>
                <a:schemeClr val="accent1">
                  <a:lumMod val="75000"/>
                </a:schemeClr>
              </a:buClr>
              <a:buFont typeface="Wingdings" panose="05000000000000000000" pitchFamily="2" charset="2"/>
              <a:buChar char="à"/>
            </a:pPr>
            <a:r>
              <a:rPr lang="fr-BE" sz="2000" kern="1200" baseline="0" dirty="0" err="1" smtClean="0">
                <a:solidFill>
                  <a:schemeClr val="tx1"/>
                </a:solidFill>
                <a:latin typeface="+mn-lt"/>
                <a:ea typeface="+mn-ea"/>
                <a:cs typeface="+mn-cs"/>
                <a:sym typeface="Wingdings" panose="05000000000000000000" pitchFamily="2" charset="2"/>
              </a:rPr>
              <a:t>Daarboven</a:t>
            </a:r>
            <a:r>
              <a:rPr lang="fr-BE" sz="2000" kern="1200" baseline="0" dirty="0" smtClean="0">
                <a:solidFill>
                  <a:schemeClr val="tx1"/>
                </a:solidFill>
                <a:latin typeface="+mn-lt"/>
                <a:ea typeface="+mn-ea"/>
                <a:cs typeface="+mn-cs"/>
                <a:sym typeface="Wingdings" panose="05000000000000000000" pitchFamily="2" charset="2"/>
              </a:rPr>
              <a:t> </a:t>
            </a:r>
            <a:r>
              <a:rPr lang="fr-BE" sz="2000" kern="1200" baseline="0" dirty="0" err="1" smtClean="0">
                <a:solidFill>
                  <a:schemeClr val="tx1"/>
                </a:solidFill>
                <a:latin typeface="+mn-lt"/>
                <a:ea typeface="+mn-ea"/>
                <a:cs typeface="+mn-cs"/>
                <a:sym typeface="Wingdings" panose="05000000000000000000" pitchFamily="2" charset="2"/>
              </a:rPr>
              <a:t>staat</a:t>
            </a:r>
            <a:r>
              <a:rPr lang="fr-BE" sz="2000" kern="1200" baseline="0" dirty="0" smtClean="0">
                <a:solidFill>
                  <a:schemeClr val="tx1"/>
                </a:solidFill>
                <a:latin typeface="+mn-lt"/>
                <a:ea typeface="+mn-ea"/>
                <a:cs typeface="+mn-cs"/>
                <a:sym typeface="Wingdings" panose="05000000000000000000" pitchFamily="2" charset="2"/>
              </a:rPr>
              <a:t> dan </a:t>
            </a:r>
            <a:r>
              <a:rPr lang="fr-BE" sz="2000" kern="1200" baseline="0" dirty="0" err="1" smtClean="0">
                <a:solidFill>
                  <a:schemeClr val="tx1"/>
                </a:solidFill>
                <a:latin typeface="+mn-lt"/>
                <a:ea typeface="+mn-ea"/>
                <a:cs typeface="+mn-cs"/>
                <a:sym typeface="Wingdings" panose="05000000000000000000" pitchFamily="2" charset="2"/>
              </a:rPr>
              <a:t>een</a:t>
            </a:r>
            <a:r>
              <a:rPr lang="fr-BE" sz="2000" kern="1200" baseline="0" dirty="0" smtClean="0">
                <a:solidFill>
                  <a:schemeClr val="tx1"/>
                </a:solidFill>
                <a:latin typeface="+mn-lt"/>
                <a:ea typeface="+mn-ea"/>
                <a:cs typeface="+mn-cs"/>
                <a:sym typeface="Wingdings" panose="05000000000000000000" pitchFamily="2" charset="2"/>
              </a:rPr>
              <a:t> </a:t>
            </a:r>
            <a:r>
              <a:rPr lang="fr-BE" sz="2000" b="1" kern="1200" dirty="0" err="1" smtClean="0">
                <a:solidFill>
                  <a:schemeClr val="tx1"/>
                </a:solidFill>
                <a:latin typeface="+mn-lt"/>
                <a:ea typeface="+mn-ea"/>
                <a:cs typeface="+mn-cs"/>
              </a:rPr>
              <a:t>overkoepelend</a:t>
            </a:r>
            <a:r>
              <a:rPr lang="fr-BE" sz="2000" b="1" kern="1200" dirty="0" smtClean="0">
                <a:solidFill>
                  <a:schemeClr val="tx1"/>
                </a:solidFill>
                <a:latin typeface="+mn-lt"/>
                <a:ea typeface="+mn-ea"/>
                <a:cs typeface="+mn-cs"/>
              </a:rPr>
              <a:t> </a:t>
            </a:r>
            <a:r>
              <a:rPr lang="fr-BE" sz="2000" b="1" kern="1200" dirty="0" err="1" smtClean="0">
                <a:solidFill>
                  <a:schemeClr val="tx1"/>
                </a:solidFill>
                <a:latin typeface="+mn-lt"/>
                <a:ea typeface="+mn-ea"/>
                <a:cs typeface="+mn-cs"/>
              </a:rPr>
              <a:t>begeleidingsplatform</a:t>
            </a:r>
            <a:r>
              <a:rPr lang="fr-BE" sz="2000" b="1" kern="1200" dirty="0" smtClean="0">
                <a:solidFill>
                  <a:schemeClr val="tx1"/>
                </a:solidFill>
                <a:latin typeface="+mn-lt"/>
                <a:ea typeface="+mn-ea"/>
                <a:cs typeface="+mn-cs"/>
              </a:rPr>
              <a:t> </a:t>
            </a:r>
            <a:r>
              <a:rPr lang="fr-BE" sz="2000" kern="1200" dirty="0" smtClean="0">
                <a:solidFill>
                  <a:schemeClr val="tx1"/>
                </a:solidFill>
                <a:latin typeface="+mn-lt"/>
                <a:ea typeface="+mn-ea"/>
                <a:cs typeface="+mn-cs"/>
              </a:rPr>
              <a:t>die </a:t>
            </a:r>
            <a:r>
              <a:rPr lang="fr-BE" sz="2000" kern="1200" dirty="0" err="1" smtClean="0">
                <a:solidFill>
                  <a:schemeClr val="tx1"/>
                </a:solidFill>
                <a:latin typeface="+mn-lt"/>
                <a:ea typeface="+mn-ea"/>
                <a:cs typeface="+mn-cs"/>
              </a:rPr>
              <a:t>alle</a:t>
            </a:r>
            <a:r>
              <a:rPr lang="fr-BE" sz="2000" kern="1200" dirty="0" smtClean="0">
                <a:solidFill>
                  <a:schemeClr val="tx1"/>
                </a:solidFill>
                <a:latin typeface="+mn-lt"/>
                <a:ea typeface="+mn-ea"/>
                <a:cs typeface="+mn-cs"/>
              </a:rPr>
              <a:t> </a:t>
            </a:r>
            <a:r>
              <a:rPr lang="fr-BE" sz="2000" kern="1200" dirty="0" err="1" smtClean="0">
                <a:solidFill>
                  <a:schemeClr val="tx1"/>
                </a:solidFill>
                <a:latin typeface="+mn-lt"/>
                <a:ea typeface="+mn-ea"/>
                <a:cs typeface="+mn-cs"/>
              </a:rPr>
              <a:t>WPs</a:t>
            </a:r>
            <a:r>
              <a:rPr lang="fr-BE" sz="2000" kern="1200" dirty="0" smtClean="0">
                <a:solidFill>
                  <a:schemeClr val="tx1"/>
                </a:solidFill>
                <a:latin typeface="+mn-lt"/>
                <a:ea typeface="+mn-ea"/>
                <a:cs typeface="+mn-cs"/>
              </a:rPr>
              <a:t> en hun teams </a:t>
            </a:r>
            <a:r>
              <a:rPr lang="fr-BE" sz="2000" kern="1200" dirty="0" err="1" smtClean="0">
                <a:solidFill>
                  <a:schemeClr val="tx1"/>
                </a:solidFill>
                <a:latin typeface="+mn-lt"/>
                <a:ea typeface="+mn-ea"/>
                <a:cs typeface="+mn-cs"/>
              </a:rPr>
              <a:t>coördineert</a:t>
            </a:r>
            <a:r>
              <a:rPr lang="fr-BE" sz="2000" kern="1200" dirty="0" smtClean="0">
                <a:solidFill>
                  <a:schemeClr val="tx1"/>
                </a:solidFill>
                <a:latin typeface="+mn-lt"/>
                <a:ea typeface="+mn-ea"/>
                <a:cs typeface="+mn-cs"/>
              </a:rPr>
              <a:t> en </a:t>
            </a:r>
            <a:r>
              <a:rPr lang="fr-BE" sz="2000" kern="1200" dirty="0" err="1" smtClean="0">
                <a:solidFill>
                  <a:schemeClr val="tx1"/>
                </a:solidFill>
                <a:latin typeface="+mn-lt"/>
                <a:ea typeface="+mn-ea"/>
                <a:cs typeface="+mn-cs"/>
              </a:rPr>
              <a:t>begeleidt</a:t>
            </a:r>
            <a:endParaRPr lang="fr-BE" sz="2000" kern="1200" dirty="0" smtClean="0">
              <a:solidFill>
                <a:schemeClr val="tx1"/>
              </a:solidFill>
              <a:latin typeface="+mn-lt"/>
              <a:ea typeface="+mn-ea"/>
              <a:cs typeface="+mn-cs"/>
            </a:endParaRPr>
          </a:p>
          <a:p>
            <a:endParaRPr lang="nl-NL" dirty="0"/>
          </a:p>
        </p:txBody>
      </p:sp>
      <p:sp>
        <p:nvSpPr>
          <p:cNvPr id="4" name="Tijdelijke aanduiding voor dianummer 3"/>
          <p:cNvSpPr>
            <a:spLocks noGrp="1"/>
          </p:cNvSpPr>
          <p:nvPr>
            <p:ph type="sldNum" sz="quarter" idx="10"/>
          </p:nvPr>
        </p:nvSpPr>
        <p:spPr/>
        <p:txBody>
          <a:bodyPr/>
          <a:lstStyle/>
          <a:p>
            <a:fld id="{35074C97-AE1D-412D-A282-C35FB4F2AB4A}" type="slidenum">
              <a:rPr lang="nl-NL" smtClean="0"/>
              <a:pPr/>
              <a:t>22</a:t>
            </a:fld>
            <a:endParaRPr lang="nl-NL"/>
          </a:p>
        </p:txBody>
      </p:sp>
    </p:spTree>
    <p:extLst>
      <p:ext uri="{BB962C8B-B14F-4D97-AF65-F5344CB8AC3E}">
        <p14:creationId xmlns:p14="http://schemas.microsoft.com/office/powerpoint/2010/main" val="8719916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66813" y="1241425"/>
            <a:ext cx="4464050" cy="3349625"/>
          </a:xfrm>
        </p:spPr>
      </p:sp>
      <p:sp>
        <p:nvSpPr>
          <p:cNvPr id="3" name="Tijdelijke aanduiding voor notities 2"/>
          <p:cNvSpPr>
            <a:spLocks noGrp="1"/>
          </p:cNvSpPr>
          <p:nvPr>
            <p:ph type="body" idx="1"/>
          </p:nvPr>
        </p:nvSpPr>
        <p:spPr/>
        <p:txBody>
          <a:bodyPr/>
          <a:lstStyle/>
          <a:p>
            <a:r>
              <a:rPr lang="fr-BE" dirty="0" err="1" smtClean="0"/>
              <a:t>Een</a:t>
            </a:r>
            <a:r>
              <a:rPr lang="fr-BE" dirty="0" smtClean="0"/>
              <a:t> </a:t>
            </a:r>
            <a:r>
              <a:rPr lang="fr-BE" dirty="0" err="1" smtClean="0"/>
              <a:t>derde</a:t>
            </a:r>
            <a:r>
              <a:rPr lang="fr-BE" dirty="0" smtClean="0"/>
              <a:t> </a:t>
            </a:r>
            <a:r>
              <a:rPr lang="fr-BE" dirty="0" err="1" smtClean="0"/>
              <a:t>overkoepelende</a:t>
            </a:r>
            <a:r>
              <a:rPr lang="fr-BE" dirty="0" smtClean="0"/>
              <a:t> </a:t>
            </a:r>
            <a:r>
              <a:rPr lang="fr-BE" dirty="0" err="1" smtClean="0"/>
              <a:t>actielijn</a:t>
            </a:r>
            <a:r>
              <a:rPr lang="fr-BE" dirty="0" smtClean="0"/>
              <a:t> </a:t>
            </a:r>
            <a:r>
              <a:rPr lang="fr-BE" dirty="0" err="1" smtClean="0"/>
              <a:t>betreft</a:t>
            </a:r>
            <a:r>
              <a:rPr lang="fr-BE" dirty="0" smtClean="0"/>
              <a:t> dan ‘de </a:t>
            </a:r>
            <a:r>
              <a:rPr lang="fr-BE" dirty="0" err="1" smtClean="0"/>
              <a:t>governance</a:t>
            </a:r>
            <a:r>
              <a:rPr lang="fr-BE" dirty="0" smtClean="0"/>
              <a:t>’ van </a:t>
            </a:r>
            <a:r>
              <a:rPr lang="fr-BE" dirty="0" err="1" smtClean="0"/>
              <a:t>het</a:t>
            </a:r>
            <a:r>
              <a:rPr lang="fr-BE" dirty="0" smtClean="0"/>
              <a:t> Plan,</a:t>
            </a:r>
            <a:r>
              <a:rPr lang="fr-BE" baseline="0" dirty="0" smtClean="0"/>
              <a:t> </a:t>
            </a:r>
            <a:r>
              <a:rPr lang="fr-BE" baseline="0" dirty="0" err="1" smtClean="0"/>
              <a:t>waarmee</a:t>
            </a:r>
            <a:r>
              <a:rPr lang="fr-BE" baseline="0" dirty="0" smtClean="0"/>
              <a:t> </a:t>
            </a:r>
            <a:r>
              <a:rPr lang="fr-BE" baseline="0" dirty="0" err="1" smtClean="0"/>
              <a:t>we</a:t>
            </a:r>
            <a:r>
              <a:rPr lang="fr-BE" baseline="0" dirty="0" smtClean="0"/>
              <a:t> </a:t>
            </a:r>
            <a:r>
              <a:rPr lang="fr-BE" baseline="0" dirty="0" err="1" smtClean="0"/>
              <a:t>bedoeling</a:t>
            </a:r>
            <a:r>
              <a:rPr lang="fr-BE" baseline="0" dirty="0" smtClean="0"/>
              <a:t> </a:t>
            </a:r>
            <a:r>
              <a:rPr lang="fr-BE" baseline="0" dirty="0" err="1" smtClean="0"/>
              <a:t>hoe</a:t>
            </a:r>
            <a:r>
              <a:rPr lang="fr-BE" baseline="0" dirty="0" smtClean="0"/>
              <a:t> de </a:t>
            </a:r>
            <a:r>
              <a:rPr lang="fr-BE" baseline="0" dirty="0" err="1" smtClean="0"/>
              <a:t>verschillende</a:t>
            </a:r>
            <a:r>
              <a:rPr lang="fr-BE" baseline="0" dirty="0" smtClean="0"/>
              <a:t> </a:t>
            </a:r>
            <a:r>
              <a:rPr lang="fr-BE" baseline="0" dirty="0" err="1" smtClean="0"/>
              <a:t>ambities</a:t>
            </a:r>
            <a:r>
              <a:rPr lang="fr-BE" baseline="0" dirty="0" smtClean="0"/>
              <a:t> en </a:t>
            </a:r>
            <a:r>
              <a:rPr lang="fr-BE" baseline="0" dirty="0" err="1" smtClean="0"/>
              <a:t>acties</a:t>
            </a:r>
            <a:r>
              <a:rPr lang="fr-BE" baseline="0" dirty="0" smtClean="0"/>
              <a:t> </a:t>
            </a:r>
            <a:r>
              <a:rPr lang="fr-BE" baseline="0" dirty="0" err="1" smtClean="0"/>
              <a:t>uit</a:t>
            </a:r>
            <a:r>
              <a:rPr lang="fr-BE" baseline="0" dirty="0" smtClean="0"/>
              <a:t> </a:t>
            </a:r>
            <a:r>
              <a:rPr lang="fr-BE" baseline="0" dirty="0" err="1" smtClean="0"/>
              <a:t>het</a:t>
            </a:r>
            <a:r>
              <a:rPr lang="fr-BE" baseline="0" dirty="0" smtClean="0"/>
              <a:t> Plan </a:t>
            </a:r>
            <a:r>
              <a:rPr lang="fr-BE" baseline="0" dirty="0" err="1" smtClean="0"/>
              <a:t>zullen</a:t>
            </a:r>
            <a:r>
              <a:rPr lang="fr-BE" baseline="0" dirty="0" smtClean="0"/>
              <a:t> </a:t>
            </a:r>
            <a:r>
              <a:rPr lang="fr-BE" baseline="0" dirty="0" err="1" smtClean="0"/>
              <a:t>gecöordineerd</a:t>
            </a:r>
            <a:r>
              <a:rPr lang="fr-BE" baseline="0" dirty="0" smtClean="0"/>
              <a:t>, </a:t>
            </a:r>
            <a:r>
              <a:rPr lang="fr-BE" baseline="0" dirty="0" err="1" smtClean="0"/>
              <a:t>uitgevoerd</a:t>
            </a:r>
            <a:r>
              <a:rPr lang="fr-BE" baseline="0" dirty="0" smtClean="0"/>
              <a:t> en </a:t>
            </a:r>
            <a:r>
              <a:rPr lang="fr-BE" baseline="0" dirty="0" err="1" smtClean="0"/>
              <a:t>opgevolgd</a:t>
            </a:r>
            <a:r>
              <a:rPr lang="fr-BE" baseline="0" dirty="0" smtClean="0"/>
              <a:t> </a:t>
            </a:r>
            <a:r>
              <a:rPr lang="fr-BE" baseline="0" dirty="0" err="1" smtClean="0"/>
              <a:t>worden</a:t>
            </a:r>
            <a:r>
              <a:rPr lang="fr-BE" baseline="0" dirty="0" smtClean="0"/>
              <a:t>.</a:t>
            </a:r>
            <a:endParaRPr lang="nl-NL" dirty="0"/>
          </a:p>
        </p:txBody>
      </p:sp>
      <p:sp>
        <p:nvSpPr>
          <p:cNvPr id="4" name="Tijdelijke aanduiding voor dianummer 3"/>
          <p:cNvSpPr>
            <a:spLocks noGrp="1"/>
          </p:cNvSpPr>
          <p:nvPr>
            <p:ph type="sldNum" sz="quarter" idx="10"/>
          </p:nvPr>
        </p:nvSpPr>
        <p:spPr/>
        <p:txBody>
          <a:bodyPr/>
          <a:lstStyle/>
          <a:p>
            <a:fld id="{35074C97-AE1D-412D-A282-C35FB4F2AB4A}" type="slidenum">
              <a:rPr lang="nl-NL" smtClean="0"/>
              <a:pPr/>
              <a:t>23</a:t>
            </a:fld>
            <a:endParaRPr lang="nl-NL"/>
          </a:p>
        </p:txBody>
      </p:sp>
    </p:spTree>
    <p:extLst>
      <p:ext uri="{BB962C8B-B14F-4D97-AF65-F5344CB8AC3E}">
        <p14:creationId xmlns:p14="http://schemas.microsoft.com/office/powerpoint/2010/main" val="10593472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66813" y="1241425"/>
            <a:ext cx="4464050" cy="3349625"/>
          </a:xfrm>
        </p:spPr>
      </p:sp>
      <p:sp>
        <p:nvSpPr>
          <p:cNvPr id="3" name="Tijdelijke aanduiding voor notities 2"/>
          <p:cNvSpPr>
            <a:spLocks noGrp="1"/>
          </p:cNvSpPr>
          <p:nvPr>
            <p:ph type="body" idx="1"/>
          </p:nvPr>
        </p:nvSpPr>
        <p:spPr/>
        <p:txBody>
          <a:bodyPr/>
          <a:lstStyle/>
          <a:p>
            <a:r>
              <a:rPr lang="fr-BE" dirty="0" smtClean="0"/>
              <a:t>Nu, </a:t>
            </a:r>
            <a:r>
              <a:rPr lang="fr-BE" dirty="0" err="1" smtClean="0"/>
              <a:t>hoe</a:t>
            </a:r>
            <a:r>
              <a:rPr lang="fr-BE" dirty="0" smtClean="0"/>
              <a:t> </a:t>
            </a:r>
            <a:r>
              <a:rPr lang="fr-BE" dirty="0" err="1" smtClean="0"/>
              <a:t>wordt</a:t>
            </a:r>
            <a:r>
              <a:rPr lang="fr-BE" dirty="0" smtClean="0"/>
              <a:t> dit </a:t>
            </a:r>
            <a:r>
              <a:rPr lang="fr-BE" dirty="0" err="1" smtClean="0"/>
              <a:t>concreet</a:t>
            </a:r>
            <a:r>
              <a:rPr lang="fr-BE" dirty="0" smtClean="0"/>
              <a:t> </a:t>
            </a:r>
            <a:r>
              <a:rPr lang="fr-BE" dirty="0" err="1" smtClean="0"/>
              <a:t>vormgegeven</a:t>
            </a:r>
            <a:r>
              <a:rPr lang="fr-BE" dirty="0" smtClean="0"/>
              <a:t>?</a:t>
            </a:r>
          </a:p>
          <a:p>
            <a:endParaRPr lang="fr-BE" dirty="0" smtClean="0"/>
          </a:p>
          <a:p>
            <a:r>
              <a:rPr lang="fr-BE" dirty="0" err="1" smtClean="0"/>
              <a:t>Vooreerst</a:t>
            </a:r>
            <a:r>
              <a:rPr lang="fr-BE" baseline="0" dirty="0" smtClean="0"/>
              <a:t> </a:t>
            </a:r>
            <a:r>
              <a:rPr lang="fr-BE" baseline="0" dirty="0" err="1" smtClean="0"/>
              <a:t>wensen</a:t>
            </a:r>
            <a:r>
              <a:rPr lang="fr-BE" baseline="0" dirty="0" smtClean="0"/>
              <a:t> </a:t>
            </a:r>
            <a:r>
              <a:rPr lang="fr-BE" baseline="0" dirty="0" err="1" smtClean="0"/>
              <a:t>we</a:t>
            </a:r>
            <a:r>
              <a:rPr lang="fr-BE" baseline="0" dirty="0" smtClean="0"/>
              <a:t> </a:t>
            </a:r>
            <a:r>
              <a:rPr lang="fr-BE" baseline="0" dirty="0" err="1" smtClean="0"/>
              <a:t>nogmaals</a:t>
            </a:r>
            <a:r>
              <a:rPr lang="fr-BE" baseline="0" dirty="0" smtClean="0"/>
              <a:t> </a:t>
            </a:r>
            <a:r>
              <a:rPr lang="fr-BE" baseline="0" dirty="0" err="1" smtClean="0"/>
              <a:t>het</a:t>
            </a:r>
            <a:r>
              <a:rPr lang="fr-BE" baseline="0" dirty="0" smtClean="0"/>
              <a:t> </a:t>
            </a:r>
            <a:r>
              <a:rPr lang="fr-BE" baseline="0" dirty="0" err="1" smtClean="0"/>
              <a:t>brede</a:t>
            </a:r>
            <a:r>
              <a:rPr lang="fr-BE" baseline="0" dirty="0" smtClean="0"/>
              <a:t> </a:t>
            </a:r>
            <a:r>
              <a:rPr lang="fr-BE" baseline="0" dirty="0" err="1" smtClean="0"/>
              <a:t>politieke</a:t>
            </a:r>
            <a:r>
              <a:rPr lang="fr-BE" baseline="0" dirty="0" smtClean="0"/>
              <a:t> </a:t>
            </a:r>
            <a:r>
              <a:rPr lang="fr-BE" baseline="0" dirty="0" err="1" smtClean="0"/>
              <a:t>draagvlak</a:t>
            </a:r>
            <a:r>
              <a:rPr lang="fr-BE" baseline="0" dirty="0" smtClean="0"/>
              <a:t> te </a:t>
            </a:r>
            <a:r>
              <a:rPr lang="fr-BE" baseline="0" dirty="0" err="1" smtClean="0"/>
              <a:t>onderstrepen</a:t>
            </a:r>
            <a:r>
              <a:rPr lang="fr-BE" baseline="0" dirty="0" smtClean="0"/>
              <a:t> en </a:t>
            </a:r>
            <a:r>
              <a:rPr lang="fr-BE" baseline="0" dirty="0" err="1" smtClean="0"/>
              <a:t>benadrukken</a:t>
            </a:r>
            <a:r>
              <a:rPr lang="fr-BE" baseline="0" dirty="0" smtClean="0"/>
              <a:t> </a:t>
            </a:r>
            <a:r>
              <a:rPr lang="fr-BE" baseline="0" dirty="0" err="1" smtClean="0"/>
              <a:t>dat</a:t>
            </a:r>
            <a:r>
              <a:rPr lang="fr-BE" baseline="0" dirty="0" smtClean="0"/>
              <a:t> </a:t>
            </a:r>
            <a:r>
              <a:rPr lang="fr-BE" baseline="0" dirty="0" err="1" smtClean="0"/>
              <a:t>het</a:t>
            </a:r>
            <a:r>
              <a:rPr lang="fr-BE" baseline="0" dirty="0" smtClean="0"/>
              <a:t> hier </a:t>
            </a:r>
            <a:r>
              <a:rPr lang="fr-BE" baseline="0" dirty="0" err="1" smtClean="0"/>
              <a:t>gaat</a:t>
            </a:r>
            <a:r>
              <a:rPr lang="fr-BE" baseline="0" dirty="0" smtClean="0"/>
              <a:t> om </a:t>
            </a:r>
            <a:r>
              <a:rPr lang="fr-BE" baseline="0" dirty="0" err="1" smtClean="0"/>
              <a:t>een</a:t>
            </a:r>
            <a:r>
              <a:rPr lang="fr-BE" baseline="0" dirty="0" smtClean="0"/>
              <a:t> </a:t>
            </a:r>
            <a:r>
              <a:rPr lang="fr-BE" baseline="0" dirty="0" err="1" smtClean="0"/>
              <a:t>Gemeenschappelijk</a:t>
            </a:r>
            <a:r>
              <a:rPr lang="fr-BE" baseline="0" dirty="0" smtClean="0"/>
              <a:t> Plan </a:t>
            </a:r>
            <a:r>
              <a:rPr lang="fr-BE" baseline="0" dirty="0" err="1" smtClean="0"/>
              <a:t>dat</a:t>
            </a:r>
            <a:r>
              <a:rPr lang="fr-BE" baseline="0" dirty="0" smtClean="0"/>
              <a:t> </a:t>
            </a:r>
            <a:r>
              <a:rPr lang="fr-BE" baseline="0" dirty="0" err="1" smtClean="0"/>
              <a:t>wordt</a:t>
            </a:r>
            <a:r>
              <a:rPr lang="fr-BE" baseline="0" dirty="0" smtClean="0"/>
              <a:t> </a:t>
            </a:r>
            <a:r>
              <a:rPr lang="fr-BE" baseline="0" dirty="0" err="1" smtClean="0"/>
              <a:t>ondersteund</a:t>
            </a:r>
            <a:r>
              <a:rPr lang="fr-BE" baseline="0" dirty="0" smtClean="0"/>
              <a:t> </a:t>
            </a:r>
            <a:r>
              <a:rPr lang="fr-BE" baseline="0" dirty="0" err="1" smtClean="0"/>
              <a:t>door</a:t>
            </a:r>
            <a:r>
              <a:rPr lang="fr-BE" baseline="0" dirty="0" smtClean="0"/>
              <a:t> </a:t>
            </a:r>
            <a:r>
              <a:rPr lang="fr-BE" baseline="0" dirty="0" err="1" smtClean="0"/>
              <a:t>zowel</a:t>
            </a:r>
            <a:r>
              <a:rPr lang="fr-BE" baseline="0" dirty="0" smtClean="0"/>
              <a:t> de </a:t>
            </a:r>
            <a:r>
              <a:rPr lang="fr-BE" baseline="0" dirty="0" err="1" smtClean="0"/>
              <a:t>federale</a:t>
            </a:r>
            <a:r>
              <a:rPr lang="fr-BE" baseline="0" dirty="0" smtClean="0"/>
              <a:t> </a:t>
            </a:r>
            <a:r>
              <a:rPr lang="fr-BE" baseline="0" dirty="0" err="1" smtClean="0"/>
              <a:t>overheid</a:t>
            </a:r>
            <a:r>
              <a:rPr lang="fr-BE" baseline="0" dirty="0" smtClean="0"/>
              <a:t> </a:t>
            </a:r>
            <a:r>
              <a:rPr lang="fr-BE" baseline="0" dirty="0" err="1" smtClean="0"/>
              <a:t>als</a:t>
            </a:r>
            <a:r>
              <a:rPr lang="fr-BE" baseline="0" dirty="0" smtClean="0"/>
              <a:t> de </a:t>
            </a:r>
            <a:r>
              <a:rPr lang="fr-BE" baseline="0" dirty="0" err="1" smtClean="0"/>
              <a:t>verschillende</a:t>
            </a:r>
            <a:r>
              <a:rPr lang="fr-BE" baseline="0" dirty="0" smtClean="0"/>
              <a:t> </a:t>
            </a:r>
            <a:r>
              <a:rPr lang="fr-BE" baseline="0" dirty="0" err="1" smtClean="0"/>
              <a:t>deelstaten</a:t>
            </a:r>
            <a:endParaRPr lang="fr-BE" baseline="0" dirty="0" smtClean="0"/>
          </a:p>
          <a:p>
            <a:endParaRPr lang="fr-BE" baseline="0" dirty="0" smtClean="0"/>
          </a:p>
          <a:p>
            <a:pPr marL="171450" indent="-171450">
              <a:buFont typeface="Wingdings" panose="05000000000000000000" pitchFamily="2" charset="2"/>
              <a:buChar char="à"/>
            </a:pPr>
            <a:r>
              <a:rPr lang="fr-BE" baseline="0" dirty="0" smtClean="0">
                <a:sym typeface="Wingdings" panose="05000000000000000000" pitchFamily="2" charset="2"/>
              </a:rPr>
              <a:t>De </a:t>
            </a:r>
            <a:r>
              <a:rPr lang="fr-BE" baseline="0" dirty="0" err="1" smtClean="0">
                <a:sym typeface="Wingdings" panose="05000000000000000000" pitchFamily="2" charset="2"/>
              </a:rPr>
              <a:t>concrete</a:t>
            </a:r>
            <a:r>
              <a:rPr lang="fr-BE" baseline="0" dirty="0" smtClean="0">
                <a:sym typeface="Wingdings" panose="05000000000000000000" pitchFamily="2" charset="2"/>
              </a:rPr>
              <a:t> </a:t>
            </a:r>
            <a:r>
              <a:rPr lang="fr-BE" baseline="0" dirty="0" err="1" smtClean="0">
                <a:sym typeface="Wingdings" panose="05000000000000000000" pitchFamily="2" charset="2"/>
              </a:rPr>
              <a:t>strategische</a:t>
            </a:r>
            <a:r>
              <a:rPr lang="fr-BE" baseline="0" dirty="0" smtClean="0">
                <a:sym typeface="Wingdings" panose="05000000000000000000" pitchFamily="2" charset="2"/>
              </a:rPr>
              <a:t> </a:t>
            </a:r>
            <a:r>
              <a:rPr lang="fr-BE" baseline="0" dirty="0" err="1" smtClean="0">
                <a:sym typeface="Wingdings" panose="05000000000000000000" pitchFamily="2" charset="2"/>
              </a:rPr>
              <a:t>aansturing</a:t>
            </a:r>
            <a:r>
              <a:rPr lang="fr-BE" baseline="0" dirty="0" smtClean="0">
                <a:sym typeface="Wingdings" panose="05000000000000000000" pitchFamily="2" charset="2"/>
              </a:rPr>
              <a:t> van </a:t>
            </a:r>
            <a:r>
              <a:rPr lang="fr-BE" baseline="0" dirty="0" err="1" smtClean="0">
                <a:sym typeface="Wingdings" panose="05000000000000000000" pitchFamily="2" charset="2"/>
              </a:rPr>
              <a:t>het</a:t>
            </a:r>
            <a:r>
              <a:rPr lang="fr-BE" baseline="0" dirty="0" smtClean="0">
                <a:sym typeface="Wingdings" panose="05000000000000000000" pitchFamily="2" charset="2"/>
              </a:rPr>
              <a:t> Plan </a:t>
            </a:r>
            <a:r>
              <a:rPr lang="fr-BE" baseline="0" dirty="0" err="1" smtClean="0">
                <a:sym typeface="Wingdings" panose="05000000000000000000" pitchFamily="2" charset="2"/>
              </a:rPr>
              <a:t>gebeurt</a:t>
            </a:r>
            <a:r>
              <a:rPr lang="fr-BE" baseline="0" dirty="0" smtClean="0">
                <a:sym typeface="Wingdings" panose="05000000000000000000" pitchFamily="2" charset="2"/>
              </a:rPr>
              <a:t> dan </a:t>
            </a:r>
            <a:r>
              <a:rPr lang="fr-BE" baseline="0" dirty="0" err="1" smtClean="0">
                <a:sym typeface="Wingdings" panose="05000000000000000000" pitchFamily="2" charset="2"/>
              </a:rPr>
              <a:t>ook</a:t>
            </a:r>
            <a:r>
              <a:rPr lang="fr-BE" baseline="0" dirty="0" smtClean="0">
                <a:sym typeface="Wingdings" panose="05000000000000000000" pitchFamily="2" charset="2"/>
              </a:rPr>
              <a:t> op </a:t>
            </a:r>
            <a:r>
              <a:rPr lang="fr-BE" baseline="0" dirty="0" err="1" smtClean="0">
                <a:sym typeface="Wingdings" panose="05000000000000000000" pitchFamily="2" charset="2"/>
              </a:rPr>
              <a:t>het</a:t>
            </a:r>
            <a:r>
              <a:rPr lang="fr-BE" baseline="0" dirty="0" smtClean="0">
                <a:sym typeface="Wingdings" panose="05000000000000000000" pitchFamily="2" charset="2"/>
              </a:rPr>
              <a:t> niveau van de IMC </a:t>
            </a:r>
            <a:r>
              <a:rPr lang="fr-BE" baseline="0" dirty="0" err="1" smtClean="0">
                <a:sym typeface="Wingdings" panose="05000000000000000000" pitchFamily="2" charset="2"/>
              </a:rPr>
              <a:t>Volksgezondheid</a:t>
            </a:r>
            <a:r>
              <a:rPr lang="fr-BE" baseline="0" dirty="0" smtClean="0">
                <a:sym typeface="Wingdings" panose="05000000000000000000" pitchFamily="2" charset="2"/>
              </a:rPr>
              <a:t> die </a:t>
            </a:r>
            <a:r>
              <a:rPr lang="fr-BE" baseline="0" dirty="0" err="1" smtClean="0">
                <a:sym typeface="Wingdings" panose="05000000000000000000" pitchFamily="2" charset="2"/>
              </a:rPr>
              <a:t>alle</a:t>
            </a:r>
            <a:r>
              <a:rPr lang="fr-BE" baseline="0" dirty="0" smtClean="0">
                <a:sym typeface="Wingdings" panose="05000000000000000000" pitchFamily="2" charset="2"/>
              </a:rPr>
              <a:t> </a:t>
            </a:r>
            <a:r>
              <a:rPr lang="fr-BE" baseline="0" dirty="0" err="1" smtClean="0">
                <a:sym typeface="Wingdings" panose="05000000000000000000" pitchFamily="2" charset="2"/>
              </a:rPr>
              <a:t>ministers</a:t>
            </a:r>
            <a:r>
              <a:rPr lang="fr-BE" baseline="0" dirty="0" smtClean="0">
                <a:sym typeface="Wingdings" panose="05000000000000000000" pitchFamily="2" charset="2"/>
              </a:rPr>
              <a:t> (</a:t>
            </a:r>
            <a:r>
              <a:rPr lang="fr-BE" baseline="0" dirty="0" err="1" smtClean="0">
                <a:sym typeface="Wingdings" panose="05000000000000000000" pitchFamily="2" charset="2"/>
              </a:rPr>
              <a:t>zowel</a:t>
            </a:r>
            <a:r>
              <a:rPr lang="fr-BE" baseline="0" dirty="0" smtClean="0">
                <a:sym typeface="Wingdings" panose="05000000000000000000" pitchFamily="2" charset="2"/>
              </a:rPr>
              <a:t> </a:t>
            </a:r>
            <a:r>
              <a:rPr lang="fr-BE" baseline="0" dirty="0" err="1" smtClean="0">
                <a:sym typeface="Wingdings" panose="05000000000000000000" pitchFamily="2" charset="2"/>
              </a:rPr>
              <a:t>federaal</a:t>
            </a:r>
            <a:r>
              <a:rPr lang="fr-BE" baseline="0" dirty="0" smtClean="0">
                <a:sym typeface="Wingdings" panose="05000000000000000000" pitchFamily="2" charset="2"/>
              </a:rPr>
              <a:t> </a:t>
            </a:r>
            <a:r>
              <a:rPr lang="fr-BE" baseline="0" dirty="0" err="1" smtClean="0">
                <a:sym typeface="Wingdings" panose="05000000000000000000" pitchFamily="2" charset="2"/>
              </a:rPr>
              <a:t>als</a:t>
            </a:r>
            <a:r>
              <a:rPr lang="fr-BE" baseline="0" dirty="0" smtClean="0">
                <a:sym typeface="Wingdings" panose="05000000000000000000" pitchFamily="2" charset="2"/>
              </a:rPr>
              <a:t> </a:t>
            </a:r>
            <a:r>
              <a:rPr lang="fr-BE" baseline="0" dirty="0" err="1" smtClean="0">
                <a:sym typeface="Wingdings" panose="05000000000000000000" pitchFamily="2" charset="2"/>
              </a:rPr>
              <a:t>deelstatelijk</a:t>
            </a:r>
            <a:r>
              <a:rPr lang="fr-BE" baseline="0" dirty="0" smtClean="0">
                <a:sym typeface="Wingdings" panose="05000000000000000000" pitchFamily="2" charset="2"/>
              </a:rPr>
              <a:t>) </a:t>
            </a:r>
            <a:r>
              <a:rPr lang="fr-BE" baseline="0" dirty="0" err="1" smtClean="0">
                <a:sym typeface="Wingdings" panose="05000000000000000000" pitchFamily="2" charset="2"/>
              </a:rPr>
              <a:t>bevoegd</a:t>
            </a:r>
            <a:r>
              <a:rPr lang="fr-BE" baseline="0" dirty="0" smtClean="0">
                <a:sym typeface="Wingdings" panose="05000000000000000000" pitchFamily="2" charset="2"/>
              </a:rPr>
              <a:t> </a:t>
            </a:r>
            <a:r>
              <a:rPr lang="fr-BE" baseline="0" dirty="0" err="1" smtClean="0">
                <a:sym typeface="Wingdings" panose="05000000000000000000" pitchFamily="2" charset="2"/>
              </a:rPr>
              <a:t>voor</a:t>
            </a:r>
            <a:r>
              <a:rPr lang="fr-BE" baseline="0" dirty="0" smtClean="0">
                <a:sym typeface="Wingdings" panose="05000000000000000000" pitchFamily="2" charset="2"/>
              </a:rPr>
              <a:t> </a:t>
            </a:r>
            <a:r>
              <a:rPr lang="fr-BE" baseline="0" dirty="0" err="1" smtClean="0">
                <a:sym typeface="Wingdings" panose="05000000000000000000" pitchFamily="2" charset="2"/>
              </a:rPr>
              <a:t>volksgezondheid</a:t>
            </a:r>
            <a:r>
              <a:rPr lang="fr-BE" baseline="0" dirty="0" smtClean="0">
                <a:sym typeface="Wingdings" panose="05000000000000000000" pitchFamily="2" charset="2"/>
              </a:rPr>
              <a:t> </a:t>
            </a:r>
            <a:r>
              <a:rPr lang="fr-BE" baseline="0" dirty="0" err="1" smtClean="0">
                <a:sym typeface="Wingdings" panose="05000000000000000000" pitchFamily="2" charset="2"/>
              </a:rPr>
              <a:t>samenbrengt</a:t>
            </a:r>
            <a:endParaRPr lang="fr-BE" baseline="0" dirty="0" smtClean="0">
              <a:sym typeface="Wingdings" panose="05000000000000000000" pitchFamily="2" charset="2"/>
            </a:endParaRPr>
          </a:p>
          <a:p>
            <a:pPr marL="0" indent="0">
              <a:buFont typeface="Wingdings" panose="05000000000000000000" pitchFamily="2" charset="2"/>
              <a:buNone/>
            </a:pPr>
            <a:endParaRPr lang="fr-BE" baseline="0" dirty="0" smtClean="0">
              <a:sym typeface="Wingdings" panose="05000000000000000000" pitchFamily="2" charset="2"/>
            </a:endParaRPr>
          </a:p>
          <a:p>
            <a:pPr marL="171450" indent="-171450">
              <a:buFont typeface="Wingdings" panose="05000000000000000000" pitchFamily="2" charset="2"/>
              <a:buChar char="à"/>
            </a:pPr>
            <a:r>
              <a:rPr lang="fr-BE" baseline="0" dirty="0" smtClean="0">
                <a:sym typeface="Wingdings" panose="05000000000000000000" pitchFamily="2" charset="2"/>
              </a:rPr>
              <a:t>De </a:t>
            </a:r>
            <a:r>
              <a:rPr lang="fr-BE" baseline="0" dirty="0" err="1" smtClean="0">
                <a:sym typeface="Wingdings" panose="05000000000000000000" pitchFamily="2" charset="2"/>
              </a:rPr>
              <a:t>operationele</a:t>
            </a:r>
            <a:r>
              <a:rPr lang="fr-BE" baseline="0" dirty="0" smtClean="0">
                <a:sym typeface="Wingdings" panose="05000000000000000000" pitchFamily="2" charset="2"/>
              </a:rPr>
              <a:t> </a:t>
            </a:r>
            <a:r>
              <a:rPr lang="fr-BE" baseline="0" dirty="0" err="1" smtClean="0">
                <a:sym typeface="Wingdings" panose="05000000000000000000" pitchFamily="2" charset="2"/>
              </a:rPr>
              <a:t>coördinatie</a:t>
            </a:r>
            <a:r>
              <a:rPr lang="fr-BE" baseline="0" dirty="0" smtClean="0">
                <a:sym typeface="Wingdings" panose="05000000000000000000" pitchFamily="2" charset="2"/>
              </a:rPr>
              <a:t> </a:t>
            </a:r>
            <a:r>
              <a:rPr lang="fr-BE" baseline="0" dirty="0" err="1" smtClean="0">
                <a:sym typeface="Wingdings" panose="05000000000000000000" pitchFamily="2" charset="2"/>
              </a:rPr>
              <a:t>zal</a:t>
            </a:r>
            <a:r>
              <a:rPr lang="fr-BE" baseline="0" dirty="0" smtClean="0">
                <a:sym typeface="Wingdings" panose="05000000000000000000" pitchFamily="2" charset="2"/>
              </a:rPr>
              <a:t> </a:t>
            </a:r>
            <a:r>
              <a:rPr lang="fr-BE" baseline="0" dirty="0" err="1" smtClean="0">
                <a:sym typeface="Wingdings" panose="05000000000000000000" pitchFamily="2" charset="2"/>
              </a:rPr>
              <a:t>gezamenlijk</a:t>
            </a:r>
            <a:r>
              <a:rPr lang="fr-BE" baseline="0" dirty="0" smtClean="0">
                <a:sym typeface="Wingdings" panose="05000000000000000000" pitchFamily="2" charset="2"/>
              </a:rPr>
              <a:t> </a:t>
            </a:r>
            <a:r>
              <a:rPr lang="fr-BE" baseline="0" dirty="0" err="1" smtClean="0">
                <a:sym typeface="Wingdings" panose="05000000000000000000" pitchFamily="2" charset="2"/>
              </a:rPr>
              <a:t>gebeuren</a:t>
            </a:r>
            <a:r>
              <a:rPr lang="fr-BE" baseline="0" dirty="0" smtClean="0">
                <a:sym typeface="Wingdings" panose="05000000000000000000" pitchFamily="2" charset="2"/>
              </a:rPr>
              <a:t> </a:t>
            </a:r>
            <a:r>
              <a:rPr lang="fr-BE" baseline="0" dirty="0" err="1" smtClean="0">
                <a:sym typeface="Wingdings" panose="05000000000000000000" pitchFamily="2" charset="2"/>
              </a:rPr>
              <a:t>door</a:t>
            </a:r>
            <a:r>
              <a:rPr lang="fr-BE" baseline="0" dirty="0" smtClean="0">
                <a:sym typeface="Wingdings" panose="05000000000000000000" pitchFamily="2" charset="2"/>
              </a:rPr>
              <a:t>:</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kumimoji="0" lang="fr-BE" sz="1200" b="0" i="0" u="none" strike="noStrike" kern="1200" cap="none" spc="0" normalizeH="0" baseline="0" noProof="0" dirty="0" smtClean="0">
                <a:ln>
                  <a:noFill/>
                </a:ln>
                <a:solidFill>
                  <a:prstClr val="black"/>
                </a:solidFill>
                <a:effectLst/>
                <a:uLnTx/>
                <a:uFillTx/>
                <a:latin typeface="+mn-lt"/>
                <a:ea typeface="+mn-ea"/>
                <a:cs typeface="+mn-cs"/>
                <a:sym typeface="Wingdings" panose="05000000000000000000" pitchFamily="2" charset="2"/>
              </a:rPr>
              <a:t>De </a:t>
            </a:r>
            <a:r>
              <a:rPr kumimoji="0" lang="fr-BE" sz="1200" b="0" i="0" u="none" strike="noStrike" kern="1200" cap="none" spc="0" normalizeH="0" baseline="0" noProof="0" dirty="0" err="1" smtClean="0">
                <a:ln>
                  <a:noFill/>
                </a:ln>
                <a:solidFill>
                  <a:prstClr val="black"/>
                </a:solidFill>
                <a:effectLst/>
                <a:uLnTx/>
                <a:uFillTx/>
                <a:latin typeface="+mn-lt"/>
                <a:ea typeface="+mn-ea"/>
                <a:cs typeface="+mn-cs"/>
                <a:sym typeface="Wingdings" panose="05000000000000000000" pitchFamily="2" charset="2"/>
              </a:rPr>
              <a:t>vertegenwoordigers</a:t>
            </a:r>
            <a:r>
              <a:rPr kumimoji="0" lang="fr-BE" sz="1200" b="0" i="0" u="none" strike="noStrike" kern="1200" cap="none" spc="0" normalizeH="0" baseline="0" noProof="0" dirty="0" smtClean="0">
                <a:ln>
                  <a:noFill/>
                </a:ln>
                <a:solidFill>
                  <a:prstClr val="black"/>
                </a:solidFill>
                <a:effectLst/>
                <a:uLnTx/>
                <a:uFillTx/>
                <a:latin typeface="+mn-lt"/>
                <a:ea typeface="+mn-ea"/>
                <a:cs typeface="+mn-cs"/>
                <a:sym typeface="Wingdings" panose="05000000000000000000" pitchFamily="2" charset="2"/>
              </a:rPr>
              <a:t> van de </a:t>
            </a:r>
            <a:r>
              <a:rPr kumimoji="0" lang="fr-BE" sz="1200" b="0" i="0" u="none" strike="noStrike" kern="1200" cap="none" spc="0" normalizeH="0" baseline="0" noProof="0" dirty="0" err="1" smtClean="0">
                <a:ln>
                  <a:noFill/>
                </a:ln>
                <a:solidFill>
                  <a:prstClr val="black"/>
                </a:solidFill>
                <a:effectLst/>
                <a:uLnTx/>
                <a:uFillTx/>
                <a:latin typeface="+mn-lt"/>
                <a:ea typeface="+mn-ea"/>
                <a:cs typeface="+mn-cs"/>
                <a:sym typeface="Wingdings" panose="05000000000000000000" pitchFamily="2" charset="2"/>
              </a:rPr>
              <a:t>verschillende</a:t>
            </a:r>
            <a:r>
              <a:rPr kumimoji="0" lang="fr-BE" sz="1200" b="0" i="0" u="none" strike="noStrike" kern="1200" cap="none" spc="0" normalizeH="0" baseline="0" noProof="0" dirty="0" smtClean="0">
                <a:ln>
                  <a:noFill/>
                </a:ln>
                <a:solidFill>
                  <a:prstClr val="black"/>
                </a:solidFill>
                <a:effectLst/>
                <a:uLnTx/>
                <a:uFillTx/>
                <a:latin typeface="+mn-lt"/>
                <a:ea typeface="+mn-ea"/>
                <a:cs typeface="+mn-cs"/>
                <a:sym typeface="Wingdings" panose="05000000000000000000" pitchFamily="2" charset="2"/>
              </a:rPr>
              <a:t> </a:t>
            </a:r>
            <a:r>
              <a:rPr kumimoji="0" lang="fr-BE" sz="1200" b="0" i="0" u="none" strike="noStrike" kern="1200" cap="none" spc="0" normalizeH="0" baseline="0" noProof="0" dirty="0" err="1" smtClean="0">
                <a:ln>
                  <a:noFill/>
                </a:ln>
                <a:solidFill>
                  <a:prstClr val="black"/>
                </a:solidFill>
                <a:effectLst/>
                <a:uLnTx/>
                <a:uFillTx/>
                <a:latin typeface="+mn-lt"/>
                <a:ea typeface="+mn-ea"/>
                <a:cs typeface="+mn-cs"/>
                <a:sym typeface="Wingdings" panose="05000000000000000000" pitchFamily="2" charset="2"/>
              </a:rPr>
              <a:t>overheden</a:t>
            </a:r>
            <a:endParaRPr kumimoji="0" lang="fr-BE" sz="1200" b="0" i="0" u="none" strike="noStrike" kern="1200" cap="none" spc="0" normalizeH="0" baseline="0" noProof="0" dirty="0" smtClean="0">
              <a:ln>
                <a:noFill/>
              </a:ln>
              <a:solidFill>
                <a:prstClr val="black"/>
              </a:solidFill>
              <a:effectLst/>
              <a:uLnTx/>
              <a:uFillTx/>
              <a:latin typeface="+mn-lt"/>
              <a:ea typeface="+mn-ea"/>
              <a:cs typeface="+mn-cs"/>
              <a:sym typeface="Wingdings" panose="05000000000000000000" pitchFamily="2" charset="2"/>
            </a:endParaRP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kumimoji="0" lang="fr-BE" sz="1200" b="0" i="0" u="none" strike="noStrike" kern="1200" cap="none" spc="0" normalizeH="0" baseline="0" noProof="0" dirty="0" smtClean="0">
                <a:ln>
                  <a:noFill/>
                </a:ln>
                <a:solidFill>
                  <a:prstClr val="black"/>
                </a:solidFill>
                <a:effectLst/>
                <a:uLnTx/>
                <a:uFillTx/>
                <a:latin typeface="+mn-lt"/>
                <a:ea typeface="+mn-ea"/>
                <a:cs typeface="+mn-cs"/>
                <a:sym typeface="Wingdings" panose="05000000000000000000" pitchFamily="2" charset="2"/>
              </a:rPr>
              <a:t>De </a:t>
            </a:r>
            <a:r>
              <a:rPr kumimoji="0" lang="fr-BE" sz="1200" b="0" i="0" u="none" strike="noStrike" kern="1200" cap="none" spc="0" normalizeH="0" baseline="0" noProof="0" dirty="0" err="1" smtClean="0">
                <a:ln>
                  <a:noFill/>
                </a:ln>
                <a:solidFill>
                  <a:prstClr val="black"/>
                </a:solidFill>
                <a:effectLst/>
                <a:uLnTx/>
                <a:uFillTx/>
                <a:latin typeface="+mn-lt"/>
                <a:ea typeface="+mn-ea"/>
                <a:cs typeface="+mn-cs"/>
                <a:sym typeface="Wingdings" panose="05000000000000000000" pitchFamily="2" charset="2"/>
              </a:rPr>
              <a:t>verschillende</a:t>
            </a:r>
            <a:r>
              <a:rPr kumimoji="0" lang="fr-BE" sz="1200" b="0" i="0" u="none" strike="noStrike" kern="1200" cap="none" spc="0" normalizeH="0" baseline="0" noProof="0" dirty="0" smtClean="0">
                <a:ln>
                  <a:noFill/>
                </a:ln>
                <a:solidFill>
                  <a:prstClr val="black"/>
                </a:solidFill>
                <a:effectLst/>
                <a:uLnTx/>
                <a:uFillTx/>
                <a:latin typeface="+mn-lt"/>
                <a:ea typeface="+mn-ea"/>
                <a:cs typeface="+mn-cs"/>
                <a:sym typeface="Wingdings" panose="05000000000000000000" pitchFamily="2" charset="2"/>
              </a:rPr>
              <a:t> </a:t>
            </a:r>
            <a:r>
              <a:rPr kumimoji="0" lang="fr-BE" sz="1200" b="0" i="0" u="none" strike="noStrike" kern="1200" cap="none" spc="0" normalizeH="0" baseline="0" noProof="0" dirty="0" err="1" smtClean="0">
                <a:ln>
                  <a:noFill/>
                </a:ln>
                <a:solidFill>
                  <a:prstClr val="black"/>
                </a:solidFill>
                <a:effectLst/>
                <a:uLnTx/>
                <a:uFillTx/>
                <a:latin typeface="+mn-lt"/>
                <a:ea typeface="+mn-ea"/>
                <a:cs typeface="+mn-cs"/>
                <a:sym typeface="Wingdings" panose="05000000000000000000" pitchFamily="2" charset="2"/>
              </a:rPr>
              <a:t>stakeholders</a:t>
            </a:r>
            <a:endParaRPr kumimoji="0" lang="fr-BE" sz="1200" b="0" i="0" u="none" strike="noStrike" kern="1200" cap="none" spc="0" normalizeH="0" baseline="0" noProof="0" dirty="0" smtClean="0">
              <a:ln>
                <a:noFill/>
              </a:ln>
              <a:solidFill>
                <a:prstClr val="black"/>
              </a:solidFill>
              <a:effectLst/>
              <a:uLnTx/>
              <a:uFillTx/>
              <a:latin typeface="+mn-lt"/>
              <a:ea typeface="+mn-ea"/>
              <a:cs typeface="+mn-cs"/>
              <a:sym typeface="Wingdings" panose="05000000000000000000" pitchFamily="2" charset="2"/>
            </a:endParaRP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kumimoji="0" lang="fr-BE" sz="1200" b="0" i="0" u="none" strike="noStrike" kern="1200" cap="none" spc="0" normalizeH="0" baseline="0" noProof="0" dirty="0" smtClean="0">
                <a:ln>
                  <a:noFill/>
                </a:ln>
                <a:solidFill>
                  <a:prstClr val="black"/>
                </a:solidFill>
                <a:effectLst/>
                <a:uLnTx/>
                <a:uFillTx/>
                <a:latin typeface="+mn-lt"/>
                <a:ea typeface="+mn-ea"/>
                <a:cs typeface="+mn-cs"/>
                <a:sym typeface="Wingdings" panose="05000000000000000000" pitchFamily="2" charset="2"/>
              </a:rPr>
              <a:t>En last but not least, </a:t>
            </a:r>
            <a:r>
              <a:rPr kumimoji="0" lang="fr-BE" sz="1200" b="0" i="0" u="none" strike="noStrike" kern="1200" cap="none" spc="0" normalizeH="0" baseline="0" noProof="0" dirty="0" err="1" smtClean="0">
                <a:ln>
                  <a:noFill/>
                </a:ln>
                <a:solidFill>
                  <a:prstClr val="black"/>
                </a:solidFill>
                <a:effectLst/>
                <a:uLnTx/>
                <a:uFillTx/>
                <a:latin typeface="+mn-lt"/>
                <a:ea typeface="+mn-ea"/>
                <a:cs typeface="+mn-cs"/>
                <a:sym typeface="Wingdings" panose="05000000000000000000" pitchFamily="2" charset="2"/>
              </a:rPr>
              <a:t>ook</a:t>
            </a:r>
            <a:r>
              <a:rPr kumimoji="0" lang="fr-BE" sz="1200" b="0" i="0" u="none" strike="noStrike" kern="1200" cap="none" spc="0" normalizeH="0" baseline="0" noProof="0" dirty="0" smtClean="0">
                <a:ln>
                  <a:noFill/>
                </a:ln>
                <a:solidFill>
                  <a:prstClr val="black"/>
                </a:solidFill>
                <a:effectLst/>
                <a:uLnTx/>
                <a:uFillTx/>
                <a:latin typeface="+mn-lt"/>
                <a:ea typeface="+mn-ea"/>
                <a:cs typeface="+mn-cs"/>
                <a:sym typeface="Wingdings" panose="05000000000000000000" pitchFamily="2" charset="2"/>
              </a:rPr>
              <a:t> </a:t>
            </a:r>
            <a:r>
              <a:rPr kumimoji="0" lang="fr-BE" sz="1200" b="0" i="0" u="none" strike="noStrike" kern="1200" cap="none" spc="0" normalizeH="0" baseline="0" noProof="0" dirty="0" err="1" smtClean="0">
                <a:ln>
                  <a:noFill/>
                </a:ln>
                <a:solidFill>
                  <a:prstClr val="black"/>
                </a:solidFill>
                <a:effectLst/>
                <a:uLnTx/>
                <a:uFillTx/>
                <a:latin typeface="+mn-lt"/>
                <a:ea typeface="+mn-ea"/>
                <a:cs typeface="+mn-cs"/>
                <a:sym typeface="Wingdings" panose="05000000000000000000" pitchFamily="2" charset="2"/>
              </a:rPr>
              <a:t>wij</a:t>
            </a:r>
            <a:r>
              <a:rPr kumimoji="0" lang="fr-BE" sz="1200" b="0" i="0" u="none" strike="noStrike" kern="1200" cap="none" spc="0" normalizeH="0" baseline="0" noProof="0" dirty="0" smtClean="0">
                <a:ln>
                  <a:noFill/>
                </a:ln>
                <a:solidFill>
                  <a:prstClr val="black"/>
                </a:solidFill>
                <a:effectLst/>
                <a:uLnTx/>
                <a:uFillTx/>
                <a:latin typeface="+mn-lt"/>
                <a:ea typeface="+mn-ea"/>
                <a:cs typeface="+mn-cs"/>
                <a:sym typeface="Wingdings" panose="05000000000000000000" pitchFamily="2" charset="2"/>
              </a:rPr>
              <a:t>, </a:t>
            </a:r>
            <a:r>
              <a:rPr kumimoji="0" lang="fr-BE" sz="1200" b="0" i="0" u="none" strike="noStrike" kern="1200" cap="none" spc="0" normalizeH="0" baseline="0" noProof="0" dirty="0" err="1" smtClean="0">
                <a:ln>
                  <a:noFill/>
                </a:ln>
                <a:solidFill>
                  <a:prstClr val="black"/>
                </a:solidFill>
                <a:effectLst/>
                <a:uLnTx/>
                <a:uFillTx/>
                <a:latin typeface="+mn-lt"/>
                <a:ea typeface="+mn-ea"/>
                <a:cs typeface="+mn-cs"/>
                <a:sym typeface="Wingdings" panose="05000000000000000000" pitchFamily="2" charset="2"/>
              </a:rPr>
              <a:t>vanuit</a:t>
            </a:r>
            <a:r>
              <a:rPr kumimoji="0" lang="fr-BE" sz="1200" b="0" i="0" u="none" strike="noStrike" kern="1200" cap="none" spc="0" normalizeH="0" baseline="0" noProof="0" dirty="0" smtClean="0">
                <a:ln>
                  <a:noFill/>
                </a:ln>
                <a:solidFill>
                  <a:prstClr val="black"/>
                </a:solidFill>
                <a:effectLst/>
                <a:uLnTx/>
                <a:uFillTx/>
                <a:latin typeface="+mn-lt"/>
                <a:ea typeface="+mn-ea"/>
                <a:cs typeface="+mn-cs"/>
                <a:sym typeface="Wingdings" panose="05000000000000000000" pitchFamily="2" charset="2"/>
              </a:rPr>
              <a:t> de Interadministratieve </a:t>
            </a:r>
            <a:r>
              <a:rPr kumimoji="0" lang="fr-BE" sz="1200" b="0" i="0" u="none" strike="noStrike" kern="1200" cap="none" spc="0" normalizeH="0" baseline="0" noProof="0" dirty="0" err="1" smtClean="0">
                <a:ln>
                  <a:noFill/>
                </a:ln>
                <a:solidFill>
                  <a:prstClr val="black"/>
                </a:solidFill>
                <a:effectLst/>
                <a:uLnTx/>
                <a:uFillTx/>
                <a:latin typeface="+mn-lt"/>
                <a:ea typeface="+mn-ea"/>
                <a:cs typeface="+mn-cs"/>
                <a:sym typeface="Wingdings" panose="05000000000000000000" pitchFamily="2" charset="2"/>
              </a:rPr>
              <a:t>Cel</a:t>
            </a:r>
            <a:r>
              <a:rPr kumimoji="0" lang="fr-BE" sz="1200" b="0" i="0" u="none" strike="noStrike" kern="1200" cap="none" spc="0" normalizeH="0" baseline="0" noProof="0" dirty="0" smtClean="0">
                <a:ln>
                  <a:noFill/>
                </a:ln>
                <a:solidFill>
                  <a:prstClr val="black"/>
                </a:solidFill>
                <a:effectLst/>
                <a:uLnTx/>
                <a:uFillTx/>
                <a:latin typeface="+mn-lt"/>
                <a:ea typeface="+mn-ea"/>
                <a:cs typeface="+mn-cs"/>
                <a:sym typeface="Wingdings" panose="05000000000000000000" pitchFamily="2" charset="2"/>
              </a:rPr>
              <a:t> </a:t>
            </a:r>
            <a:r>
              <a:rPr kumimoji="0" lang="fr-BE" sz="1200" b="0" i="0" u="none" strike="noStrike" kern="1200" cap="none" spc="0" normalizeH="0" baseline="0" noProof="0" dirty="0" err="1" smtClean="0">
                <a:ln>
                  <a:noFill/>
                </a:ln>
                <a:solidFill>
                  <a:prstClr val="black"/>
                </a:solidFill>
                <a:effectLst/>
                <a:uLnTx/>
                <a:uFillTx/>
                <a:latin typeface="+mn-lt"/>
                <a:ea typeface="+mn-ea"/>
                <a:cs typeface="+mn-cs"/>
                <a:sym typeface="Wingdings" panose="05000000000000000000" pitchFamily="2" charset="2"/>
              </a:rPr>
              <a:t>Geïntegreerde</a:t>
            </a:r>
            <a:r>
              <a:rPr kumimoji="0" lang="fr-BE" sz="1200" b="0" i="0" u="none" strike="noStrike" kern="1200" cap="none" spc="0" normalizeH="0" baseline="0" noProof="0" dirty="0" smtClean="0">
                <a:ln>
                  <a:noFill/>
                </a:ln>
                <a:solidFill>
                  <a:prstClr val="black"/>
                </a:solidFill>
                <a:effectLst/>
                <a:uLnTx/>
                <a:uFillTx/>
                <a:latin typeface="+mn-lt"/>
                <a:ea typeface="+mn-ea"/>
                <a:cs typeface="+mn-cs"/>
                <a:sym typeface="Wingdings" panose="05000000000000000000" pitchFamily="2" charset="2"/>
              </a:rPr>
              <a:t> </a:t>
            </a:r>
            <a:r>
              <a:rPr kumimoji="0" lang="fr-BE" sz="1200" b="0" i="0" u="none" strike="noStrike" kern="1200" cap="none" spc="0" normalizeH="0" baseline="0" noProof="0" dirty="0" err="1" smtClean="0">
                <a:ln>
                  <a:noFill/>
                </a:ln>
                <a:solidFill>
                  <a:prstClr val="black"/>
                </a:solidFill>
                <a:effectLst/>
                <a:uLnTx/>
                <a:uFillTx/>
                <a:latin typeface="+mn-lt"/>
                <a:ea typeface="+mn-ea"/>
                <a:cs typeface="+mn-cs"/>
                <a:sym typeface="Wingdings" panose="05000000000000000000" pitchFamily="2" charset="2"/>
              </a:rPr>
              <a:t>zorg</a:t>
            </a:r>
            <a:endParaRPr kumimoji="0" lang="fr-BE" sz="1200" b="0" i="0" u="none" strike="noStrike" kern="1200" cap="none" spc="0" normalizeH="0" baseline="0" noProof="0" dirty="0" smtClean="0">
              <a:ln>
                <a:noFill/>
              </a:ln>
              <a:solidFill>
                <a:prstClr val="black"/>
              </a:solidFill>
              <a:effectLst/>
              <a:uLnTx/>
              <a:uFillTx/>
              <a:latin typeface="+mn-lt"/>
              <a:ea typeface="+mn-ea"/>
              <a:cs typeface="+mn-cs"/>
            </a:endParaRPr>
          </a:p>
          <a:p>
            <a:pPr marL="457200" lvl="1" indent="0">
              <a:buFont typeface="Wingdings" panose="05000000000000000000" pitchFamily="2" charset="2"/>
              <a:buNone/>
            </a:pPr>
            <a:endParaRPr lang="fr-BE" baseline="0" dirty="0" smtClean="0">
              <a:sym typeface="Wingdings" panose="05000000000000000000" pitchFamily="2" charset="2"/>
            </a:endParaRPr>
          </a:p>
          <a:p>
            <a:pPr marL="171450" indent="-171450">
              <a:buFont typeface="Wingdings" panose="05000000000000000000" pitchFamily="2" charset="2"/>
              <a:buChar char="à"/>
            </a:pPr>
            <a:r>
              <a:rPr lang="fr-BE" baseline="0" dirty="0" smtClean="0">
                <a:sym typeface="Wingdings" panose="05000000000000000000" pitchFamily="2" charset="2"/>
              </a:rPr>
              <a:t>En </a:t>
            </a:r>
            <a:r>
              <a:rPr lang="fr-BE" baseline="0" dirty="0" err="1" smtClean="0">
                <a:sym typeface="Wingdings" panose="05000000000000000000" pitchFamily="2" charset="2"/>
              </a:rPr>
              <a:t>zoals</a:t>
            </a:r>
            <a:r>
              <a:rPr lang="fr-BE" baseline="0" dirty="0" smtClean="0">
                <a:sym typeface="Wingdings" panose="05000000000000000000" pitchFamily="2" charset="2"/>
              </a:rPr>
              <a:t> </a:t>
            </a:r>
            <a:r>
              <a:rPr lang="fr-BE" baseline="0" dirty="0" err="1" smtClean="0">
                <a:sym typeface="Wingdings" panose="05000000000000000000" pitchFamily="2" charset="2"/>
              </a:rPr>
              <a:t>gezegd</a:t>
            </a:r>
            <a:r>
              <a:rPr lang="fr-BE" baseline="0" dirty="0" smtClean="0">
                <a:sym typeface="Wingdings" panose="05000000000000000000" pitchFamily="2" charset="2"/>
              </a:rPr>
              <a:t> </a:t>
            </a:r>
            <a:r>
              <a:rPr lang="fr-BE" baseline="0" dirty="0" err="1" smtClean="0">
                <a:sym typeface="Wingdings" panose="05000000000000000000" pitchFamily="2" charset="2"/>
              </a:rPr>
              <a:t>ligt</a:t>
            </a:r>
            <a:r>
              <a:rPr lang="fr-BE" baseline="0" dirty="0" smtClean="0">
                <a:sym typeface="Wingdings" panose="05000000000000000000" pitchFamily="2" charset="2"/>
              </a:rPr>
              <a:t> de </a:t>
            </a:r>
            <a:r>
              <a:rPr lang="fr-BE" baseline="0" dirty="0" err="1" smtClean="0">
                <a:sym typeface="Wingdings" panose="05000000000000000000" pitchFamily="2" charset="2"/>
              </a:rPr>
              <a:t>ondersteuning</a:t>
            </a:r>
            <a:r>
              <a:rPr lang="fr-BE" baseline="0" dirty="0" smtClean="0">
                <a:sym typeface="Wingdings" panose="05000000000000000000" pitchFamily="2" charset="2"/>
              </a:rPr>
              <a:t> </a:t>
            </a:r>
            <a:r>
              <a:rPr lang="fr-BE" baseline="0" dirty="0" err="1" smtClean="0">
                <a:sym typeface="Wingdings" panose="05000000000000000000" pitchFamily="2" charset="2"/>
              </a:rPr>
              <a:t>voor</a:t>
            </a:r>
            <a:r>
              <a:rPr lang="fr-BE" baseline="0" dirty="0" smtClean="0">
                <a:sym typeface="Wingdings" panose="05000000000000000000" pitchFamily="2" charset="2"/>
              </a:rPr>
              <a:t> </a:t>
            </a:r>
            <a:r>
              <a:rPr lang="fr-BE" baseline="0" dirty="0" err="1" smtClean="0">
                <a:sym typeface="Wingdings" panose="05000000000000000000" pitchFamily="2" charset="2"/>
              </a:rPr>
              <a:t>het</a:t>
            </a:r>
            <a:r>
              <a:rPr lang="fr-BE" baseline="0" dirty="0" smtClean="0">
                <a:sym typeface="Wingdings" panose="05000000000000000000" pitchFamily="2" charset="2"/>
              </a:rPr>
              <a:t> Plan in </a:t>
            </a:r>
            <a:r>
              <a:rPr lang="fr-BE" baseline="0" dirty="0" err="1" smtClean="0">
                <a:sym typeface="Wingdings" panose="05000000000000000000" pitchFamily="2" charset="2"/>
              </a:rPr>
              <a:t>handen</a:t>
            </a:r>
            <a:r>
              <a:rPr lang="fr-BE" baseline="0" dirty="0" smtClean="0">
                <a:sym typeface="Wingdings" panose="05000000000000000000" pitchFamily="2" charset="2"/>
              </a:rPr>
              <a:t> van </a:t>
            </a:r>
            <a:r>
              <a:rPr lang="fr-BE" baseline="0" dirty="0" err="1" smtClean="0">
                <a:sym typeface="Wingdings" panose="05000000000000000000" pitchFamily="2" charset="2"/>
              </a:rPr>
              <a:t>het</a:t>
            </a:r>
            <a:r>
              <a:rPr lang="fr-BE" baseline="0" dirty="0" smtClean="0">
                <a:sym typeface="Wingdings" panose="05000000000000000000" pitchFamily="2" charset="2"/>
              </a:rPr>
              <a:t> </a:t>
            </a:r>
            <a:r>
              <a:rPr lang="fr-BE" baseline="0" dirty="0" err="1" smtClean="0">
                <a:sym typeface="Wingdings" panose="05000000000000000000" pitchFamily="2" charset="2"/>
              </a:rPr>
              <a:t>overkoepelend</a:t>
            </a:r>
            <a:r>
              <a:rPr lang="fr-BE" baseline="0" dirty="0" smtClean="0">
                <a:sym typeface="Wingdings" panose="05000000000000000000" pitchFamily="2" charset="2"/>
              </a:rPr>
              <a:t> </a:t>
            </a:r>
            <a:r>
              <a:rPr lang="fr-BE" baseline="0" dirty="0" err="1" smtClean="0">
                <a:sym typeface="Wingdings" panose="05000000000000000000" pitchFamily="2" charset="2"/>
              </a:rPr>
              <a:t>begeleidingsplatform</a:t>
            </a:r>
            <a:r>
              <a:rPr lang="fr-BE" baseline="0" dirty="0" smtClean="0">
                <a:sym typeface="Wingdings" panose="05000000000000000000" pitchFamily="2" charset="2"/>
              </a:rPr>
              <a:t>, in </a:t>
            </a:r>
            <a:r>
              <a:rPr lang="fr-BE" baseline="0" dirty="0" err="1" smtClean="0">
                <a:sym typeface="Wingdings" panose="05000000000000000000" pitchFamily="2" charset="2"/>
              </a:rPr>
              <a:t>samenwerking</a:t>
            </a:r>
            <a:r>
              <a:rPr lang="fr-BE" baseline="0" dirty="0" smtClean="0">
                <a:sym typeface="Wingdings" panose="05000000000000000000" pitchFamily="2" charset="2"/>
              </a:rPr>
              <a:t> met de </a:t>
            </a:r>
            <a:r>
              <a:rPr lang="fr-BE" baseline="0" dirty="0" err="1" smtClean="0">
                <a:sym typeface="Wingdings" panose="05000000000000000000" pitchFamily="2" charset="2"/>
              </a:rPr>
              <a:t>stakeholders</a:t>
            </a:r>
            <a:r>
              <a:rPr lang="fr-BE" baseline="0" dirty="0" smtClean="0">
                <a:sym typeface="Wingdings" panose="05000000000000000000" pitchFamily="2" charset="2"/>
              </a:rPr>
              <a:t> en de </a:t>
            </a:r>
            <a:r>
              <a:rPr lang="fr-BE" baseline="0" dirty="0" err="1" smtClean="0">
                <a:sym typeface="Wingdings" panose="05000000000000000000" pitchFamily="2" charset="2"/>
              </a:rPr>
              <a:t>klassieke</a:t>
            </a:r>
            <a:r>
              <a:rPr lang="fr-BE" baseline="0" dirty="0" smtClean="0">
                <a:sym typeface="Wingdings" panose="05000000000000000000" pitchFamily="2" charset="2"/>
              </a:rPr>
              <a:t> </a:t>
            </a:r>
            <a:r>
              <a:rPr lang="fr-BE" baseline="0" dirty="0" err="1" smtClean="0">
                <a:sym typeface="Wingdings" panose="05000000000000000000" pitchFamily="2" charset="2"/>
              </a:rPr>
              <a:t>adviesorganen</a:t>
            </a:r>
            <a:r>
              <a:rPr lang="fr-BE" baseline="0" dirty="0" smtClean="0">
                <a:sym typeface="Wingdings" panose="05000000000000000000" pitchFamily="2" charset="2"/>
              </a:rPr>
              <a:t> van de </a:t>
            </a:r>
            <a:r>
              <a:rPr lang="fr-BE" baseline="0" dirty="0" err="1" smtClean="0">
                <a:sym typeface="Wingdings" panose="05000000000000000000" pitchFamily="2" charset="2"/>
              </a:rPr>
              <a:t>verschillende</a:t>
            </a:r>
            <a:r>
              <a:rPr lang="fr-BE" baseline="0" dirty="0" smtClean="0">
                <a:sym typeface="Wingdings" panose="05000000000000000000" pitchFamily="2" charset="2"/>
              </a:rPr>
              <a:t> </a:t>
            </a:r>
            <a:r>
              <a:rPr lang="fr-BE" baseline="0" dirty="0" err="1" smtClean="0">
                <a:sym typeface="Wingdings" panose="05000000000000000000" pitchFamily="2" charset="2"/>
              </a:rPr>
              <a:t>overheden</a:t>
            </a:r>
            <a:endParaRPr lang="fr-BE" baseline="0" dirty="0" smtClean="0">
              <a:sym typeface="Wingdings" panose="05000000000000000000" pitchFamily="2" charset="2"/>
            </a:endParaRPr>
          </a:p>
          <a:p>
            <a:endParaRPr lang="fr-BE" dirty="0" smtClean="0"/>
          </a:p>
        </p:txBody>
      </p:sp>
      <p:sp>
        <p:nvSpPr>
          <p:cNvPr id="4" name="Tijdelijke aanduiding voor dianummer 3"/>
          <p:cNvSpPr>
            <a:spLocks noGrp="1"/>
          </p:cNvSpPr>
          <p:nvPr>
            <p:ph type="sldNum" sz="quarter" idx="10"/>
          </p:nvPr>
        </p:nvSpPr>
        <p:spPr/>
        <p:txBody>
          <a:bodyPr/>
          <a:lstStyle/>
          <a:p>
            <a:fld id="{35074C97-AE1D-412D-A282-C35FB4F2AB4A}" type="slidenum">
              <a:rPr lang="nl-NL" smtClean="0"/>
              <a:pPr/>
              <a:t>24</a:t>
            </a:fld>
            <a:endParaRPr lang="nl-NL"/>
          </a:p>
        </p:txBody>
      </p:sp>
    </p:spTree>
    <p:extLst>
      <p:ext uri="{BB962C8B-B14F-4D97-AF65-F5344CB8AC3E}">
        <p14:creationId xmlns:p14="http://schemas.microsoft.com/office/powerpoint/2010/main" val="37327974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66813" y="1241425"/>
            <a:ext cx="4464050" cy="3349625"/>
          </a:xfrm>
        </p:spPr>
      </p:sp>
      <p:sp>
        <p:nvSpPr>
          <p:cNvPr id="3" name="Tijdelijke aanduiding voor notities 2"/>
          <p:cNvSpPr>
            <a:spLocks noGrp="1"/>
          </p:cNvSpPr>
          <p:nvPr>
            <p:ph type="body" idx="1"/>
          </p:nvPr>
        </p:nvSpPr>
        <p:spPr/>
        <p:txBody>
          <a:bodyPr/>
          <a:lstStyle/>
          <a:p>
            <a:r>
              <a:rPr lang="fr-BE" dirty="0" smtClean="0"/>
              <a:t>En ter </a:t>
            </a:r>
            <a:r>
              <a:rPr lang="fr-BE" dirty="0" err="1" smtClean="0"/>
              <a:t>conclusie</a:t>
            </a:r>
            <a:r>
              <a:rPr lang="fr-BE" dirty="0" smtClean="0"/>
              <a:t> van </a:t>
            </a:r>
            <a:r>
              <a:rPr lang="fr-BE" dirty="0" err="1" smtClean="0"/>
              <a:t>ons</a:t>
            </a:r>
            <a:r>
              <a:rPr lang="fr-BE" dirty="0" smtClean="0"/>
              <a:t> model </a:t>
            </a:r>
            <a:r>
              <a:rPr lang="fr-BE" dirty="0" err="1" smtClean="0"/>
              <a:t>is</a:t>
            </a:r>
            <a:r>
              <a:rPr lang="fr-BE" dirty="0" smtClean="0"/>
              <a:t> </a:t>
            </a:r>
            <a:r>
              <a:rPr lang="fr-BE" dirty="0" err="1" smtClean="0"/>
              <a:t>ook</a:t>
            </a:r>
            <a:r>
              <a:rPr lang="fr-BE" dirty="0" smtClean="0"/>
              <a:t> </a:t>
            </a:r>
            <a:r>
              <a:rPr lang="fr-BE" dirty="0" err="1" smtClean="0"/>
              <a:t>nog</a:t>
            </a:r>
            <a:r>
              <a:rPr lang="fr-BE" dirty="0" smtClean="0"/>
              <a:t> </a:t>
            </a:r>
            <a:r>
              <a:rPr lang="fr-BE" dirty="0" err="1" smtClean="0"/>
              <a:t>een</a:t>
            </a:r>
            <a:r>
              <a:rPr lang="fr-BE" dirty="0" smtClean="0"/>
              <a:t> 4de</a:t>
            </a:r>
            <a:r>
              <a:rPr lang="fr-BE" baseline="0" dirty="0" smtClean="0"/>
              <a:t> </a:t>
            </a:r>
            <a:r>
              <a:rPr lang="fr-BE" baseline="0" dirty="0" err="1" smtClean="0"/>
              <a:t>actielijn</a:t>
            </a:r>
            <a:r>
              <a:rPr lang="fr-BE" baseline="0" dirty="0" smtClean="0"/>
              <a:t> </a:t>
            </a:r>
            <a:r>
              <a:rPr lang="fr-BE" baseline="0" dirty="0" err="1" smtClean="0"/>
              <a:t>geïdentificeerd</a:t>
            </a:r>
            <a:r>
              <a:rPr lang="fr-BE" baseline="0" dirty="0" smtClean="0"/>
              <a:t>, </a:t>
            </a:r>
            <a:r>
              <a:rPr lang="fr-BE" baseline="0" dirty="0" err="1" smtClean="0"/>
              <a:t>namelijk</a:t>
            </a:r>
            <a:r>
              <a:rPr lang="fr-BE" baseline="0" dirty="0" smtClean="0"/>
              <a:t> de </a:t>
            </a:r>
            <a:r>
              <a:rPr lang="fr-BE" baseline="0" dirty="0" err="1" smtClean="0"/>
              <a:t>specifieke</a:t>
            </a:r>
            <a:r>
              <a:rPr lang="fr-BE" baseline="0" dirty="0" smtClean="0"/>
              <a:t> </a:t>
            </a:r>
            <a:r>
              <a:rPr lang="fr-BE" baseline="0" dirty="0" err="1" smtClean="0"/>
              <a:t>intiatieven</a:t>
            </a:r>
            <a:r>
              <a:rPr lang="fr-BE" baseline="0" dirty="0" smtClean="0"/>
              <a:t> die </a:t>
            </a:r>
            <a:r>
              <a:rPr lang="fr-BE" baseline="0" dirty="0" err="1" smtClean="0"/>
              <a:t>voorzien</a:t>
            </a:r>
            <a:r>
              <a:rPr lang="fr-BE" baseline="0" dirty="0" smtClean="0"/>
              <a:t> die de </a:t>
            </a:r>
            <a:r>
              <a:rPr lang="fr-BE" baseline="0" dirty="0" err="1" smtClean="0"/>
              <a:t>verschillende</a:t>
            </a:r>
            <a:r>
              <a:rPr lang="fr-BE" baseline="0" dirty="0" smtClean="0"/>
              <a:t> </a:t>
            </a:r>
            <a:r>
              <a:rPr lang="fr-BE" baseline="0" dirty="0" err="1" smtClean="0"/>
              <a:t>overheden</a:t>
            </a:r>
            <a:r>
              <a:rPr lang="fr-BE" baseline="0" dirty="0" smtClean="0"/>
              <a:t> </a:t>
            </a:r>
            <a:r>
              <a:rPr lang="fr-BE" baseline="0" dirty="0" err="1" smtClean="0"/>
              <a:t>wensen</a:t>
            </a:r>
            <a:r>
              <a:rPr lang="fr-BE" baseline="0" dirty="0" smtClean="0"/>
              <a:t> te </a:t>
            </a:r>
            <a:r>
              <a:rPr lang="fr-BE" baseline="0" dirty="0" err="1" smtClean="0"/>
              <a:t>ondernemen</a:t>
            </a:r>
            <a:r>
              <a:rPr lang="fr-BE" baseline="0" dirty="0" smtClean="0"/>
              <a:t> ter </a:t>
            </a:r>
            <a:r>
              <a:rPr lang="fr-BE" baseline="0" dirty="0" err="1" smtClean="0"/>
              <a:t>ondersteuning</a:t>
            </a:r>
            <a:r>
              <a:rPr lang="fr-BE" baseline="0" dirty="0" smtClean="0"/>
              <a:t> van </a:t>
            </a:r>
            <a:r>
              <a:rPr lang="fr-BE" baseline="0" dirty="0" err="1" smtClean="0"/>
              <a:t>het</a:t>
            </a:r>
            <a:r>
              <a:rPr lang="fr-BE" baseline="0" dirty="0" smtClean="0"/>
              <a:t> Plan</a:t>
            </a:r>
            <a:endParaRPr lang="nl-NL" dirty="0"/>
          </a:p>
        </p:txBody>
      </p:sp>
      <p:sp>
        <p:nvSpPr>
          <p:cNvPr id="4" name="Tijdelijke aanduiding voor dianummer 3"/>
          <p:cNvSpPr>
            <a:spLocks noGrp="1"/>
          </p:cNvSpPr>
          <p:nvPr>
            <p:ph type="sldNum" sz="quarter" idx="10"/>
          </p:nvPr>
        </p:nvSpPr>
        <p:spPr/>
        <p:txBody>
          <a:bodyPr/>
          <a:lstStyle/>
          <a:p>
            <a:fld id="{35074C97-AE1D-412D-A282-C35FB4F2AB4A}" type="slidenum">
              <a:rPr lang="nl-NL" smtClean="0"/>
              <a:pPr/>
              <a:t>25</a:t>
            </a:fld>
            <a:endParaRPr lang="nl-NL"/>
          </a:p>
        </p:txBody>
      </p:sp>
    </p:spTree>
    <p:extLst>
      <p:ext uri="{BB962C8B-B14F-4D97-AF65-F5344CB8AC3E}">
        <p14:creationId xmlns:p14="http://schemas.microsoft.com/office/powerpoint/2010/main" val="38502911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66813" y="1241425"/>
            <a:ext cx="4464050" cy="3349625"/>
          </a:xfrm>
        </p:spPr>
      </p:sp>
      <p:sp>
        <p:nvSpPr>
          <p:cNvPr id="3" name="Tijdelijke aanduiding voor notities 2"/>
          <p:cNvSpPr>
            <a:spLocks noGrp="1"/>
          </p:cNvSpPr>
          <p:nvPr>
            <p:ph type="body" idx="1"/>
          </p:nvPr>
        </p:nvSpPr>
        <p:spPr/>
        <p:txBody>
          <a:bodyPr/>
          <a:lstStyle/>
          <a:p>
            <a:r>
              <a:rPr lang="nl-NL" sz="1200" b="0" i="0" u="none" strike="noStrike" kern="1200" baseline="0" dirty="0" smtClean="0">
                <a:solidFill>
                  <a:schemeClr val="tx1"/>
                </a:solidFill>
                <a:latin typeface="+mn-lt"/>
                <a:ea typeface="+mn-ea"/>
                <a:cs typeface="+mn-cs"/>
              </a:rPr>
              <a:t>Hopelijk is het jullie ondertussen al duidelijk geworden dat geïntegreerde zorg een zeer breed, zogenaamd ‘</a:t>
            </a:r>
            <a:r>
              <a:rPr lang="nl-NL" sz="1200" b="0" i="0" u="none" strike="noStrike" kern="1200" baseline="0" dirty="0" err="1" smtClean="0">
                <a:solidFill>
                  <a:schemeClr val="tx1"/>
                </a:solidFill>
                <a:latin typeface="+mn-lt"/>
                <a:ea typeface="+mn-ea"/>
                <a:cs typeface="+mn-cs"/>
              </a:rPr>
              <a:t>domeinoverschrijdend</a:t>
            </a:r>
            <a:r>
              <a:rPr lang="nl-NL" sz="1200" b="0" i="0" u="none" strike="noStrike" kern="1200" baseline="0" dirty="0" smtClean="0">
                <a:solidFill>
                  <a:schemeClr val="tx1"/>
                </a:solidFill>
                <a:latin typeface="+mn-lt"/>
                <a:ea typeface="+mn-ea"/>
                <a:cs typeface="+mn-cs"/>
              </a:rPr>
              <a:t> thema’ is dat het domein van ‘gezondheidszorg’ overstijgt en veel raakvlakken kent met andere beleidsdomeinen (o.a. werk en onderwijs) en zich ook niet beperkt tot één specifiek beleidsniveau</a:t>
            </a:r>
          </a:p>
          <a:p>
            <a:endParaRPr lang="fr-BE" sz="1200" b="0" i="0" u="none" strike="noStrike" kern="1200" baseline="0" dirty="0" smtClean="0">
              <a:solidFill>
                <a:schemeClr val="tx1"/>
              </a:solidFill>
              <a:latin typeface="+mn-lt"/>
              <a:ea typeface="+mn-ea"/>
              <a:cs typeface="+mn-cs"/>
            </a:endParaRPr>
          </a:p>
          <a:p>
            <a:r>
              <a:rPr lang="fr-BE" sz="1200" b="0" i="0" u="none" strike="noStrike" kern="1200" baseline="0" dirty="0" err="1" smtClean="0">
                <a:solidFill>
                  <a:schemeClr val="tx1"/>
                </a:solidFill>
                <a:latin typeface="+mn-lt"/>
                <a:ea typeface="+mn-ea"/>
                <a:cs typeface="+mn-cs"/>
              </a:rPr>
              <a:t>Daarom</a:t>
            </a:r>
            <a:r>
              <a:rPr lang="fr-BE" sz="1200" b="0" i="0" u="none" strike="noStrike" kern="1200" baseline="0" dirty="0" smtClean="0">
                <a:solidFill>
                  <a:schemeClr val="tx1"/>
                </a:solidFill>
                <a:latin typeface="+mn-lt"/>
                <a:ea typeface="+mn-ea"/>
                <a:cs typeface="+mn-cs"/>
              </a:rPr>
              <a:t> </a:t>
            </a:r>
            <a:r>
              <a:rPr lang="fr-BE" sz="1200" b="0" i="0" u="none" strike="noStrike" kern="1200" baseline="0" dirty="0" err="1" smtClean="0">
                <a:solidFill>
                  <a:schemeClr val="tx1"/>
                </a:solidFill>
                <a:latin typeface="+mn-lt"/>
                <a:ea typeface="+mn-ea"/>
                <a:cs typeface="+mn-cs"/>
              </a:rPr>
              <a:t>is</a:t>
            </a:r>
            <a:r>
              <a:rPr lang="fr-BE" sz="1200" b="0" i="0" u="none" strike="noStrike" kern="1200" baseline="0" dirty="0" smtClean="0">
                <a:solidFill>
                  <a:schemeClr val="tx1"/>
                </a:solidFill>
                <a:latin typeface="+mn-lt"/>
                <a:ea typeface="+mn-ea"/>
                <a:cs typeface="+mn-cs"/>
              </a:rPr>
              <a:t> </a:t>
            </a:r>
            <a:r>
              <a:rPr lang="fr-BE" sz="1200" b="0" i="0" u="none" strike="noStrike" kern="1200" baseline="0" dirty="0" err="1" smtClean="0">
                <a:solidFill>
                  <a:schemeClr val="tx1"/>
                </a:solidFill>
                <a:latin typeface="+mn-lt"/>
                <a:ea typeface="+mn-ea"/>
                <a:cs typeface="+mn-cs"/>
              </a:rPr>
              <a:t>het</a:t>
            </a:r>
            <a:r>
              <a:rPr lang="fr-BE" sz="1200" b="0" i="0" u="none" strike="noStrike" kern="1200" baseline="0" dirty="0" smtClean="0">
                <a:solidFill>
                  <a:schemeClr val="tx1"/>
                </a:solidFill>
                <a:latin typeface="+mn-lt"/>
                <a:ea typeface="+mn-ea"/>
                <a:cs typeface="+mn-cs"/>
              </a:rPr>
              <a:t> </a:t>
            </a:r>
            <a:r>
              <a:rPr lang="fr-BE" sz="1200" b="0" i="0" u="none" strike="noStrike" kern="1200" baseline="0" dirty="0" err="1" smtClean="0">
                <a:solidFill>
                  <a:schemeClr val="tx1"/>
                </a:solidFill>
                <a:latin typeface="+mn-lt"/>
                <a:ea typeface="+mn-ea"/>
                <a:cs typeface="+mn-cs"/>
              </a:rPr>
              <a:t>noodzakelijk</a:t>
            </a:r>
            <a:r>
              <a:rPr lang="fr-BE" sz="1200" b="0" i="0" u="none" strike="noStrike" kern="1200" baseline="0" dirty="0" smtClean="0">
                <a:solidFill>
                  <a:schemeClr val="tx1"/>
                </a:solidFill>
                <a:latin typeface="+mn-lt"/>
                <a:ea typeface="+mn-ea"/>
                <a:cs typeface="+mn-cs"/>
              </a:rPr>
              <a:t> </a:t>
            </a:r>
            <a:r>
              <a:rPr lang="fr-BE" sz="1200" b="0" i="0" u="none" strike="noStrike" kern="1200" baseline="0" dirty="0" err="1" smtClean="0">
                <a:solidFill>
                  <a:schemeClr val="tx1"/>
                </a:solidFill>
                <a:latin typeface="+mn-lt"/>
                <a:ea typeface="+mn-ea"/>
                <a:cs typeface="+mn-cs"/>
              </a:rPr>
              <a:t>dat</a:t>
            </a:r>
            <a:r>
              <a:rPr lang="fr-BE" sz="1200" b="0" i="0" u="none" strike="noStrike" kern="1200" baseline="0" dirty="0" smtClean="0">
                <a:solidFill>
                  <a:schemeClr val="tx1"/>
                </a:solidFill>
                <a:latin typeface="+mn-lt"/>
                <a:ea typeface="+mn-ea"/>
                <a:cs typeface="+mn-cs"/>
              </a:rPr>
              <a:t> </a:t>
            </a:r>
            <a:r>
              <a:rPr lang="fr-BE" sz="1200" b="0" i="0" u="none" strike="noStrike" kern="1200" baseline="0" dirty="0" err="1" smtClean="0">
                <a:solidFill>
                  <a:schemeClr val="tx1"/>
                </a:solidFill>
                <a:latin typeface="+mn-lt"/>
                <a:ea typeface="+mn-ea"/>
                <a:cs typeface="+mn-cs"/>
              </a:rPr>
              <a:t>concrete</a:t>
            </a:r>
            <a:r>
              <a:rPr lang="fr-BE" sz="1200" b="0" i="0" u="none" strike="noStrike" kern="1200" baseline="0" dirty="0" smtClean="0">
                <a:solidFill>
                  <a:schemeClr val="tx1"/>
                </a:solidFill>
                <a:latin typeface="+mn-lt"/>
                <a:ea typeface="+mn-ea"/>
                <a:cs typeface="+mn-cs"/>
              </a:rPr>
              <a:t> </a:t>
            </a:r>
            <a:r>
              <a:rPr lang="fr-BE" sz="1200" b="0" i="0" u="none" strike="noStrike" kern="1200" baseline="0" dirty="0" err="1" smtClean="0">
                <a:solidFill>
                  <a:schemeClr val="tx1"/>
                </a:solidFill>
                <a:latin typeface="+mn-lt"/>
                <a:ea typeface="+mn-ea"/>
                <a:cs typeface="+mn-cs"/>
              </a:rPr>
              <a:t>samenwerkingsverbanden</a:t>
            </a:r>
            <a:r>
              <a:rPr lang="fr-BE" sz="1200" b="0" i="0" u="none" strike="noStrike" kern="1200" baseline="0" dirty="0" smtClean="0">
                <a:solidFill>
                  <a:schemeClr val="tx1"/>
                </a:solidFill>
                <a:latin typeface="+mn-lt"/>
                <a:ea typeface="+mn-ea"/>
                <a:cs typeface="+mn-cs"/>
              </a:rPr>
              <a:t> </a:t>
            </a:r>
            <a:r>
              <a:rPr lang="fr-BE" sz="1200" b="0" i="0" u="none" strike="noStrike" kern="1200" baseline="0" dirty="0" err="1" smtClean="0">
                <a:solidFill>
                  <a:schemeClr val="tx1"/>
                </a:solidFill>
                <a:latin typeface="+mn-lt"/>
                <a:ea typeface="+mn-ea"/>
                <a:cs typeface="+mn-cs"/>
              </a:rPr>
              <a:t>tussen</a:t>
            </a:r>
            <a:r>
              <a:rPr lang="fr-BE" sz="1200" b="0" i="0" u="none" strike="noStrike" kern="1200" baseline="0" dirty="0" smtClean="0">
                <a:solidFill>
                  <a:schemeClr val="tx1"/>
                </a:solidFill>
                <a:latin typeface="+mn-lt"/>
                <a:ea typeface="+mn-ea"/>
                <a:cs typeface="+mn-cs"/>
              </a:rPr>
              <a:t> </a:t>
            </a:r>
            <a:r>
              <a:rPr lang="fr-BE" sz="1200" b="0" i="0" u="none" strike="noStrike" kern="1200" baseline="0" dirty="0" err="1" smtClean="0">
                <a:solidFill>
                  <a:schemeClr val="tx1"/>
                </a:solidFill>
                <a:latin typeface="+mn-lt"/>
                <a:ea typeface="+mn-ea"/>
                <a:cs typeface="+mn-cs"/>
              </a:rPr>
              <a:t>deze</a:t>
            </a:r>
            <a:r>
              <a:rPr lang="fr-BE" sz="1200" b="0" i="0" u="none" strike="noStrike" kern="1200" baseline="0" dirty="0" smtClean="0">
                <a:solidFill>
                  <a:schemeClr val="tx1"/>
                </a:solidFill>
                <a:latin typeface="+mn-lt"/>
                <a:ea typeface="+mn-ea"/>
                <a:cs typeface="+mn-cs"/>
              </a:rPr>
              <a:t> </a:t>
            </a:r>
            <a:r>
              <a:rPr lang="fr-BE" sz="1200" b="0" i="0" u="none" strike="noStrike" kern="1200" baseline="0" dirty="0" err="1" smtClean="0">
                <a:solidFill>
                  <a:schemeClr val="tx1"/>
                </a:solidFill>
                <a:latin typeface="+mn-lt"/>
                <a:ea typeface="+mn-ea"/>
                <a:cs typeface="+mn-cs"/>
              </a:rPr>
              <a:t>beleidsdomeinen</a:t>
            </a:r>
            <a:r>
              <a:rPr lang="fr-BE" sz="1200" b="0" i="0" u="none" strike="noStrike" kern="1200" baseline="0" dirty="0" smtClean="0">
                <a:solidFill>
                  <a:schemeClr val="tx1"/>
                </a:solidFill>
                <a:latin typeface="+mn-lt"/>
                <a:ea typeface="+mn-ea"/>
                <a:cs typeface="+mn-cs"/>
              </a:rPr>
              <a:t> en </a:t>
            </a:r>
            <a:r>
              <a:rPr lang="fr-BE" sz="1200" b="0" i="0" u="none" strike="noStrike" kern="1200" baseline="0" dirty="0" err="1" smtClean="0">
                <a:solidFill>
                  <a:schemeClr val="tx1"/>
                </a:solidFill>
                <a:latin typeface="+mn-lt"/>
                <a:ea typeface="+mn-ea"/>
                <a:cs typeface="+mn-cs"/>
              </a:rPr>
              <a:t>niveaus</a:t>
            </a:r>
            <a:r>
              <a:rPr lang="fr-BE" sz="1200" b="0" i="0" u="none" strike="noStrike" kern="1200" baseline="0" dirty="0" smtClean="0">
                <a:solidFill>
                  <a:schemeClr val="tx1"/>
                </a:solidFill>
                <a:latin typeface="+mn-lt"/>
                <a:ea typeface="+mn-ea"/>
                <a:cs typeface="+mn-cs"/>
              </a:rPr>
              <a:t> </a:t>
            </a:r>
            <a:r>
              <a:rPr lang="fr-BE" sz="1200" b="0" i="0" u="none" strike="noStrike" kern="1200" baseline="0" dirty="0" err="1" smtClean="0">
                <a:solidFill>
                  <a:schemeClr val="tx1"/>
                </a:solidFill>
                <a:latin typeface="+mn-lt"/>
                <a:ea typeface="+mn-ea"/>
                <a:cs typeface="+mn-cs"/>
              </a:rPr>
              <a:t>ontstaan</a:t>
            </a:r>
            <a:r>
              <a:rPr lang="fr-BE" sz="1200" b="0" i="0" u="none" strike="noStrike" kern="1200" baseline="0" dirty="0" smtClean="0">
                <a:solidFill>
                  <a:schemeClr val="tx1"/>
                </a:solidFill>
                <a:latin typeface="+mn-lt"/>
                <a:ea typeface="+mn-ea"/>
                <a:cs typeface="+mn-cs"/>
              </a:rPr>
              <a:t> </a:t>
            </a:r>
            <a:endParaRPr lang="nl-NL" sz="1200" b="0" i="0" u="none" strike="noStrike" kern="1200" baseline="0" dirty="0" smtClean="0">
              <a:solidFill>
                <a:schemeClr val="tx1"/>
              </a:solidFill>
              <a:latin typeface="+mn-lt"/>
              <a:ea typeface="+mn-ea"/>
              <a:cs typeface="+mn-cs"/>
            </a:endParaRPr>
          </a:p>
          <a:p>
            <a:endParaRPr lang="fr-BE" sz="1200" b="0" i="0" u="none" strike="noStrike" kern="1200" baseline="0" dirty="0" smtClean="0">
              <a:solidFill>
                <a:schemeClr val="tx1"/>
              </a:solidFill>
              <a:latin typeface="+mn-lt"/>
              <a:ea typeface="+mn-ea"/>
              <a:cs typeface="+mn-cs"/>
            </a:endParaRPr>
          </a:p>
          <a:p>
            <a:r>
              <a:rPr lang="fr-BE" sz="1200" b="0" i="0" u="none" strike="noStrike" kern="1200" baseline="0" dirty="0" err="1" smtClean="0">
                <a:solidFill>
                  <a:schemeClr val="tx1"/>
                </a:solidFill>
                <a:latin typeface="+mn-lt"/>
                <a:ea typeface="+mn-ea"/>
                <a:cs typeface="+mn-cs"/>
              </a:rPr>
              <a:t>Vanuit</a:t>
            </a:r>
            <a:r>
              <a:rPr lang="fr-BE" sz="1200" b="0" i="0" u="none" strike="noStrike" kern="1200" baseline="0" dirty="0" smtClean="0">
                <a:solidFill>
                  <a:schemeClr val="tx1"/>
                </a:solidFill>
                <a:latin typeface="+mn-lt"/>
                <a:ea typeface="+mn-ea"/>
                <a:cs typeface="+mn-cs"/>
              </a:rPr>
              <a:t> </a:t>
            </a:r>
            <a:r>
              <a:rPr lang="fr-BE" sz="1200" b="0" i="0" u="none" strike="noStrike" kern="1200" baseline="0" dirty="0" err="1" smtClean="0">
                <a:solidFill>
                  <a:schemeClr val="tx1"/>
                </a:solidFill>
                <a:latin typeface="+mn-lt"/>
                <a:ea typeface="+mn-ea"/>
                <a:cs typeface="+mn-cs"/>
              </a:rPr>
              <a:t>deze</a:t>
            </a:r>
            <a:r>
              <a:rPr lang="fr-BE" sz="1200" b="0" i="0" u="none" strike="noStrike" kern="1200" baseline="0" dirty="0" smtClean="0">
                <a:solidFill>
                  <a:schemeClr val="tx1"/>
                </a:solidFill>
                <a:latin typeface="+mn-lt"/>
                <a:ea typeface="+mn-ea"/>
                <a:cs typeface="+mn-cs"/>
              </a:rPr>
              <a:t> </a:t>
            </a:r>
            <a:r>
              <a:rPr lang="fr-BE" sz="1200" b="0" i="0" u="none" strike="noStrike" kern="1200" baseline="0" dirty="0" err="1" smtClean="0">
                <a:solidFill>
                  <a:schemeClr val="tx1"/>
                </a:solidFill>
                <a:latin typeface="+mn-lt"/>
                <a:ea typeface="+mn-ea"/>
                <a:cs typeface="+mn-cs"/>
              </a:rPr>
              <a:t>visie</a:t>
            </a:r>
            <a:r>
              <a:rPr lang="fr-BE" sz="1200" b="0" i="0" u="none" strike="noStrike" kern="1200" baseline="0" dirty="0" smtClean="0">
                <a:solidFill>
                  <a:schemeClr val="tx1"/>
                </a:solidFill>
                <a:latin typeface="+mn-lt"/>
                <a:ea typeface="+mn-ea"/>
                <a:cs typeface="+mn-cs"/>
              </a:rPr>
              <a:t> </a:t>
            </a:r>
            <a:r>
              <a:rPr lang="fr-BE" sz="1200" b="0" i="0" u="none" strike="noStrike" kern="1200" baseline="0" dirty="0" err="1" smtClean="0">
                <a:solidFill>
                  <a:schemeClr val="tx1"/>
                </a:solidFill>
                <a:latin typeface="+mn-lt"/>
                <a:ea typeface="+mn-ea"/>
                <a:cs typeface="+mn-cs"/>
              </a:rPr>
              <a:t>is</a:t>
            </a:r>
            <a:r>
              <a:rPr lang="fr-BE" sz="1200" b="0" i="0" u="none" strike="noStrike" kern="1200" baseline="0" dirty="0" smtClean="0">
                <a:solidFill>
                  <a:schemeClr val="tx1"/>
                </a:solidFill>
                <a:latin typeface="+mn-lt"/>
                <a:ea typeface="+mn-ea"/>
                <a:cs typeface="+mn-cs"/>
              </a:rPr>
              <a:t> dan </a:t>
            </a:r>
            <a:r>
              <a:rPr lang="fr-BE" sz="1200" b="0" i="0" u="none" strike="noStrike" kern="1200" baseline="0" dirty="0" err="1" smtClean="0">
                <a:solidFill>
                  <a:schemeClr val="tx1"/>
                </a:solidFill>
                <a:latin typeface="+mn-lt"/>
                <a:ea typeface="+mn-ea"/>
                <a:cs typeface="+mn-cs"/>
              </a:rPr>
              <a:t>ook</a:t>
            </a:r>
            <a:r>
              <a:rPr lang="fr-BE" sz="1200" b="0" i="0" u="none" strike="noStrike" kern="1200" baseline="0" dirty="0" smtClean="0">
                <a:solidFill>
                  <a:schemeClr val="tx1"/>
                </a:solidFill>
                <a:latin typeface="+mn-lt"/>
                <a:ea typeface="+mn-ea"/>
                <a:cs typeface="+mn-cs"/>
              </a:rPr>
              <a:t> </a:t>
            </a:r>
            <a:r>
              <a:rPr lang="fr-BE" sz="1200" b="0" i="0" u="none" strike="noStrike" kern="1200" baseline="0" dirty="0" err="1" smtClean="0">
                <a:solidFill>
                  <a:schemeClr val="tx1"/>
                </a:solidFill>
                <a:latin typeface="+mn-lt"/>
                <a:ea typeface="+mn-ea"/>
                <a:cs typeface="+mn-cs"/>
              </a:rPr>
              <a:t>voorzien</a:t>
            </a:r>
            <a:r>
              <a:rPr lang="fr-BE" sz="1200" b="0" i="0" u="none" strike="noStrike" kern="1200" baseline="0" dirty="0" smtClean="0">
                <a:solidFill>
                  <a:schemeClr val="tx1"/>
                </a:solidFill>
                <a:latin typeface="+mn-lt"/>
                <a:ea typeface="+mn-ea"/>
                <a:cs typeface="+mn-cs"/>
              </a:rPr>
              <a:t> </a:t>
            </a:r>
            <a:r>
              <a:rPr lang="fr-BE" sz="1200" b="0" i="0" u="none" strike="noStrike" kern="1200" baseline="0" dirty="0" err="1" smtClean="0">
                <a:solidFill>
                  <a:schemeClr val="tx1"/>
                </a:solidFill>
                <a:latin typeface="+mn-lt"/>
                <a:ea typeface="+mn-ea"/>
                <a:cs typeface="+mn-cs"/>
              </a:rPr>
              <a:t>dat</a:t>
            </a:r>
            <a:r>
              <a:rPr lang="fr-BE" sz="1200" b="0" i="0" u="none" strike="noStrike" kern="1200" baseline="0" dirty="0" smtClean="0">
                <a:solidFill>
                  <a:schemeClr val="tx1"/>
                </a:solidFill>
                <a:latin typeface="+mn-lt"/>
                <a:ea typeface="+mn-ea"/>
                <a:cs typeface="+mn-cs"/>
              </a:rPr>
              <a:t> de </a:t>
            </a:r>
            <a:r>
              <a:rPr lang="fr-BE" sz="1200" b="0" i="0" u="none" strike="noStrike" kern="1200" baseline="0" dirty="0" err="1" smtClean="0">
                <a:solidFill>
                  <a:schemeClr val="tx1"/>
                </a:solidFill>
                <a:latin typeface="+mn-lt"/>
                <a:ea typeface="+mn-ea"/>
                <a:cs typeface="+mn-cs"/>
              </a:rPr>
              <a:t>verschillende</a:t>
            </a:r>
            <a:r>
              <a:rPr lang="fr-BE" sz="1200" b="0" i="0" u="none" strike="noStrike" kern="1200" baseline="0" dirty="0" smtClean="0">
                <a:solidFill>
                  <a:schemeClr val="tx1"/>
                </a:solidFill>
                <a:latin typeface="+mn-lt"/>
                <a:ea typeface="+mn-ea"/>
                <a:cs typeface="+mn-cs"/>
              </a:rPr>
              <a:t> </a:t>
            </a:r>
            <a:r>
              <a:rPr lang="fr-BE" sz="1200" b="0" i="0" u="none" strike="noStrike" kern="1200" baseline="0" dirty="0" err="1" smtClean="0">
                <a:solidFill>
                  <a:schemeClr val="tx1"/>
                </a:solidFill>
                <a:latin typeface="+mn-lt"/>
                <a:ea typeface="+mn-ea"/>
                <a:cs typeface="+mn-cs"/>
              </a:rPr>
              <a:t>overheden</a:t>
            </a:r>
            <a:r>
              <a:rPr lang="fr-BE" sz="1200" b="0" i="0" u="none" strike="noStrike" kern="1200" baseline="0" dirty="0" smtClean="0">
                <a:solidFill>
                  <a:schemeClr val="tx1"/>
                </a:solidFill>
                <a:latin typeface="+mn-lt"/>
                <a:ea typeface="+mn-ea"/>
                <a:cs typeface="+mn-cs"/>
              </a:rPr>
              <a:t> </a:t>
            </a:r>
            <a:r>
              <a:rPr lang="fr-BE" sz="1200" b="0" i="0" u="none" strike="noStrike" kern="1200" baseline="0" dirty="0" err="1" smtClean="0">
                <a:solidFill>
                  <a:schemeClr val="tx1"/>
                </a:solidFill>
                <a:latin typeface="+mn-lt"/>
                <a:ea typeface="+mn-ea"/>
                <a:cs typeface="+mn-cs"/>
              </a:rPr>
              <a:t>elk</a:t>
            </a:r>
            <a:r>
              <a:rPr lang="fr-BE" sz="1200" b="0" i="0" u="none" strike="noStrike" kern="1200" baseline="0" dirty="0" smtClean="0">
                <a:solidFill>
                  <a:schemeClr val="tx1"/>
                </a:solidFill>
                <a:latin typeface="+mn-lt"/>
                <a:ea typeface="+mn-ea"/>
                <a:cs typeface="+mn-cs"/>
              </a:rPr>
              <a:t> </a:t>
            </a:r>
            <a:r>
              <a:rPr lang="fr-BE" sz="1200" b="0" i="0" u="none" strike="noStrike" kern="1200" baseline="0" dirty="0" err="1" smtClean="0">
                <a:solidFill>
                  <a:schemeClr val="tx1"/>
                </a:solidFill>
                <a:latin typeface="+mn-lt"/>
                <a:ea typeface="+mn-ea"/>
                <a:cs typeface="+mn-cs"/>
              </a:rPr>
              <a:t>voor</a:t>
            </a:r>
            <a:r>
              <a:rPr lang="fr-BE" sz="1200" b="0" i="0" u="none" strike="noStrike" kern="1200" baseline="0" dirty="0" smtClean="0">
                <a:solidFill>
                  <a:schemeClr val="tx1"/>
                </a:solidFill>
                <a:latin typeface="+mn-lt"/>
                <a:ea typeface="+mn-ea"/>
                <a:cs typeface="+mn-cs"/>
              </a:rPr>
              <a:t> hun </a:t>
            </a:r>
            <a:r>
              <a:rPr lang="fr-BE" sz="1200" b="0" i="0" u="none" strike="noStrike" kern="1200" baseline="0" dirty="0" err="1" smtClean="0">
                <a:solidFill>
                  <a:schemeClr val="tx1"/>
                </a:solidFill>
                <a:latin typeface="+mn-lt"/>
                <a:ea typeface="+mn-ea"/>
                <a:cs typeface="+mn-cs"/>
              </a:rPr>
              <a:t>bevoegdheidsdomein</a:t>
            </a:r>
            <a:r>
              <a:rPr lang="fr-BE" sz="1200" b="0" i="0" u="none" strike="noStrike" kern="1200" baseline="0" dirty="0" smtClean="0">
                <a:solidFill>
                  <a:schemeClr val="tx1"/>
                </a:solidFill>
                <a:latin typeface="+mn-lt"/>
                <a:ea typeface="+mn-ea"/>
                <a:cs typeface="+mn-cs"/>
              </a:rPr>
              <a:t> </a:t>
            </a:r>
            <a:r>
              <a:rPr lang="fr-BE" sz="1200" b="0" i="0" u="none" strike="noStrike" kern="1200" baseline="0" dirty="0" err="1" smtClean="0">
                <a:solidFill>
                  <a:schemeClr val="tx1"/>
                </a:solidFill>
                <a:latin typeface="+mn-lt"/>
                <a:ea typeface="+mn-ea"/>
                <a:cs typeface="+mn-cs"/>
              </a:rPr>
              <a:t>bijkomende</a:t>
            </a:r>
            <a:r>
              <a:rPr lang="fr-BE" sz="1200" b="0" i="0" u="none" strike="noStrike" kern="1200" baseline="0" dirty="0" smtClean="0">
                <a:solidFill>
                  <a:schemeClr val="tx1"/>
                </a:solidFill>
                <a:latin typeface="+mn-lt"/>
                <a:ea typeface="+mn-ea"/>
                <a:cs typeface="+mn-cs"/>
              </a:rPr>
              <a:t> </a:t>
            </a:r>
            <a:r>
              <a:rPr lang="fr-BE" sz="1200" b="0" i="0" u="none" strike="noStrike" kern="1200" baseline="0" dirty="0" err="1" smtClean="0">
                <a:solidFill>
                  <a:schemeClr val="tx1"/>
                </a:solidFill>
                <a:latin typeface="+mn-lt"/>
                <a:ea typeface="+mn-ea"/>
                <a:cs typeface="+mn-cs"/>
              </a:rPr>
              <a:t>initiatieven</a:t>
            </a:r>
            <a:r>
              <a:rPr lang="fr-BE" sz="1200" b="0" i="0" u="none" strike="noStrike" kern="1200" baseline="0" dirty="0" smtClean="0">
                <a:solidFill>
                  <a:schemeClr val="tx1"/>
                </a:solidFill>
                <a:latin typeface="+mn-lt"/>
                <a:ea typeface="+mn-ea"/>
                <a:cs typeface="+mn-cs"/>
              </a:rPr>
              <a:t> </a:t>
            </a:r>
            <a:r>
              <a:rPr lang="fr-BE" sz="1200" b="0" i="0" u="none" strike="noStrike" kern="1200" baseline="0" dirty="0" err="1" smtClean="0">
                <a:solidFill>
                  <a:schemeClr val="tx1"/>
                </a:solidFill>
                <a:latin typeface="+mn-lt"/>
                <a:ea typeface="+mn-ea"/>
                <a:cs typeface="+mn-cs"/>
              </a:rPr>
              <a:t>kunnen</a:t>
            </a:r>
            <a:r>
              <a:rPr lang="fr-BE" sz="1200" b="0" i="0" u="none" strike="noStrike" kern="1200" baseline="0" dirty="0" smtClean="0">
                <a:solidFill>
                  <a:schemeClr val="tx1"/>
                </a:solidFill>
                <a:latin typeface="+mn-lt"/>
                <a:ea typeface="+mn-ea"/>
                <a:cs typeface="+mn-cs"/>
              </a:rPr>
              <a:t> </a:t>
            </a:r>
            <a:r>
              <a:rPr lang="fr-BE" sz="1200" b="0" i="0" u="none" strike="noStrike" kern="1200" baseline="0" dirty="0" err="1" smtClean="0">
                <a:solidFill>
                  <a:schemeClr val="tx1"/>
                </a:solidFill>
                <a:latin typeface="+mn-lt"/>
                <a:ea typeface="+mn-ea"/>
                <a:cs typeface="+mn-cs"/>
              </a:rPr>
              <a:t>ontwikkeling</a:t>
            </a:r>
            <a:r>
              <a:rPr lang="fr-BE" sz="1200" b="0" i="0" u="none" strike="noStrike" kern="1200" baseline="0" dirty="0" smtClean="0">
                <a:solidFill>
                  <a:schemeClr val="tx1"/>
                </a:solidFill>
                <a:latin typeface="+mn-lt"/>
                <a:ea typeface="+mn-ea"/>
                <a:cs typeface="+mn-cs"/>
              </a:rPr>
              <a:t> ter </a:t>
            </a:r>
            <a:r>
              <a:rPr lang="fr-BE" sz="1200" b="0" i="0" u="none" strike="noStrike" kern="1200" baseline="0" dirty="0" err="1" smtClean="0">
                <a:solidFill>
                  <a:schemeClr val="tx1"/>
                </a:solidFill>
                <a:latin typeface="+mn-lt"/>
                <a:ea typeface="+mn-ea"/>
                <a:cs typeface="+mn-cs"/>
              </a:rPr>
              <a:t>ondersteuning</a:t>
            </a:r>
            <a:r>
              <a:rPr lang="fr-BE" sz="1200" b="0" i="0" u="none" strike="noStrike" kern="1200" baseline="0" dirty="0" smtClean="0">
                <a:solidFill>
                  <a:schemeClr val="tx1"/>
                </a:solidFill>
                <a:latin typeface="+mn-lt"/>
                <a:ea typeface="+mn-ea"/>
                <a:cs typeface="+mn-cs"/>
              </a:rPr>
              <a:t> van </a:t>
            </a:r>
            <a:r>
              <a:rPr lang="fr-BE" sz="1200" b="0" i="0" u="none" strike="noStrike" kern="1200" baseline="0" dirty="0" err="1" smtClean="0">
                <a:solidFill>
                  <a:schemeClr val="tx1"/>
                </a:solidFill>
                <a:latin typeface="+mn-lt"/>
                <a:ea typeface="+mn-ea"/>
                <a:cs typeface="+mn-cs"/>
              </a:rPr>
              <a:t>het</a:t>
            </a:r>
            <a:r>
              <a:rPr lang="fr-BE" sz="1200" b="0" i="0" u="none" strike="noStrike" kern="1200" baseline="0" dirty="0" smtClean="0">
                <a:solidFill>
                  <a:schemeClr val="tx1"/>
                </a:solidFill>
                <a:latin typeface="+mn-lt"/>
                <a:ea typeface="+mn-ea"/>
                <a:cs typeface="+mn-cs"/>
              </a:rPr>
              <a:t> Plan en de </a:t>
            </a:r>
            <a:r>
              <a:rPr lang="fr-BE" sz="1200" b="0" i="0" u="none" strike="noStrike" kern="1200" baseline="0" dirty="0" err="1" smtClean="0">
                <a:solidFill>
                  <a:schemeClr val="tx1"/>
                </a:solidFill>
                <a:latin typeface="+mn-lt"/>
                <a:ea typeface="+mn-ea"/>
                <a:cs typeface="+mn-cs"/>
              </a:rPr>
              <a:t>ontwikkeling</a:t>
            </a:r>
            <a:r>
              <a:rPr lang="fr-BE" sz="1200" b="0" i="0" u="none" strike="noStrike" kern="1200" baseline="0" dirty="0" smtClean="0">
                <a:solidFill>
                  <a:schemeClr val="tx1"/>
                </a:solidFill>
                <a:latin typeface="+mn-lt"/>
                <a:ea typeface="+mn-ea"/>
                <a:cs typeface="+mn-cs"/>
              </a:rPr>
              <a:t> van de </a:t>
            </a:r>
            <a:r>
              <a:rPr lang="fr-BE" sz="1200" b="0" i="0" u="none" strike="noStrike" kern="1200" baseline="0" dirty="0" err="1" smtClean="0">
                <a:solidFill>
                  <a:schemeClr val="tx1"/>
                </a:solidFill>
                <a:latin typeface="+mn-lt"/>
                <a:ea typeface="+mn-ea"/>
                <a:cs typeface="+mn-cs"/>
              </a:rPr>
              <a:t>verschillende</a:t>
            </a:r>
            <a:r>
              <a:rPr lang="fr-BE" sz="1200" b="0" i="0" u="none" strike="noStrike" kern="1200" baseline="0" dirty="0" smtClean="0">
                <a:solidFill>
                  <a:schemeClr val="tx1"/>
                </a:solidFill>
                <a:latin typeface="+mn-lt"/>
                <a:ea typeface="+mn-ea"/>
                <a:cs typeface="+mn-cs"/>
              </a:rPr>
              <a:t> </a:t>
            </a:r>
            <a:r>
              <a:rPr lang="fr-BE" sz="1200" b="0" i="0" u="none" strike="noStrike" kern="1200" baseline="0" dirty="0" err="1" smtClean="0">
                <a:solidFill>
                  <a:schemeClr val="tx1"/>
                </a:solidFill>
                <a:latin typeface="+mn-lt"/>
                <a:ea typeface="+mn-ea"/>
                <a:cs typeface="+mn-cs"/>
              </a:rPr>
              <a:t>componenten</a:t>
            </a:r>
            <a:endParaRPr lang="fr-BE" sz="1200" b="0" i="0" u="none" strike="noStrike" kern="1200" baseline="0" dirty="0" smtClean="0">
              <a:solidFill>
                <a:schemeClr val="tx1"/>
              </a:solidFill>
              <a:latin typeface="+mn-lt"/>
              <a:ea typeface="+mn-ea"/>
              <a:cs typeface="+mn-cs"/>
            </a:endParaRPr>
          </a:p>
          <a:p>
            <a:endParaRPr lang="fr-BE" sz="1200" b="0" i="0" u="none" strike="noStrike" kern="1200" baseline="0" dirty="0" smtClean="0">
              <a:solidFill>
                <a:schemeClr val="tx1"/>
              </a:solidFill>
              <a:latin typeface="+mn-lt"/>
              <a:ea typeface="+mn-ea"/>
              <a:cs typeface="+mn-cs"/>
            </a:endParaRPr>
          </a:p>
          <a:p>
            <a:r>
              <a:rPr lang="fr-BE" sz="1200" b="0" i="0" u="none" strike="noStrike" kern="1200" baseline="0" dirty="0" err="1" smtClean="0">
                <a:solidFill>
                  <a:schemeClr val="tx1"/>
                </a:solidFill>
                <a:latin typeface="+mn-lt"/>
                <a:ea typeface="+mn-ea"/>
                <a:cs typeface="+mn-cs"/>
              </a:rPr>
              <a:t>Daarnaast</a:t>
            </a:r>
            <a:r>
              <a:rPr lang="fr-BE" sz="1200" b="0" i="0" u="none" strike="noStrike" kern="1200" baseline="0" dirty="0" smtClean="0">
                <a:solidFill>
                  <a:schemeClr val="tx1"/>
                </a:solidFill>
                <a:latin typeface="+mn-lt"/>
                <a:ea typeface="+mn-ea"/>
                <a:cs typeface="+mn-cs"/>
              </a:rPr>
              <a:t> </a:t>
            </a:r>
            <a:r>
              <a:rPr lang="fr-BE" sz="1200" b="0" i="0" u="none" strike="noStrike" kern="1200" baseline="0" dirty="0" err="1" smtClean="0">
                <a:solidFill>
                  <a:schemeClr val="tx1"/>
                </a:solidFill>
                <a:latin typeface="+mn-lt"/>
                <a:ea typeface="+mn-ea"/>
                <a:cs typeface="+mn-cs"/>
              </a:rPr>
              <a:t>is</a:t>
            </a:r>
            <a:r>
              <a:rPr lang="fr-BE" sz="1200" b="0" i="0" u="none" strike="noStrike" kern="1200" baseline="0" dirty="0" smtClean="0">
                <a:solidFill>
                  <a:schemeClr val="tx1"/>
                </a:solidFill>
                <a:latin typeface="+mn-lt"/>
                <a:ea typeface="+mn-ea"/>
                <a:cs typeface="+mn-cs"/>
              </a:rPr>
              <a:t> </a:t>
            </a:r>
            <a:r>
              <a:rPr lang="fr-BE" sz="1200" b="0" i="0" u="none" strike="noStrike" kern="1200" baseline="0" dirty="0" err="1" smtClean="0">
                <a:solidFill>
                  <a:schemeClr val="tx1"/>
                </a:solidFill>
                <a:latin typeface="+mn-lt"/>
                <a:ea typeface="+mn-ea"/>
                <a:cs typeface="+mn-cs"/>
              </a:rPr>
              <a:t>het</a:t>
            </a:r>
            <a:r>
              <a:rPr lang="fr-BE" sz="1200" b="0" i="0" u="none" strike="noStrike" kern="1200" baseline="0" dirty="0" smtClean="0">
                <a:solidFill>
                  <a:schemeClr val="tx1"/>
                </a:solidFill>
                <a:latin typeface="+mn-lt"/>
                <a:ea typeface="+mn-ea"/>
                <a:cs typeface="+mn-cs"/>
              </a:rPr>
              <a:t> hier </a:t>
            </a:r>
            <a:r>
              <a:rPr lang="fr-BE" sz="1200" b="0" i="0" u="none" strike="noStrike" kern="1200" baseline="0" dirty="0" err="1" smtClean="0">
                <a:solidFill>
                  <a:schemeClr val="tx1"/>
                </a:solidFill>
                <a:latin typeface="+mn-lt"/>
                <a:ea typeface="+mn-ea"/>
                <a:cs typeface="+mn-cs"/>
              </a:rPr>
              <a:t>ook</a:t>
            </a:r>
            <a:r>
              <a:rPr lang="fr-BE" sz="1200" b="0" i="0" u="none" strike="noStrike" kern="1200" baseline="0" dirty="0" smtClean="0">
                <a:solidFill>
                  <a:schemeClr val="tx1"/>
                </a:solidFill>
                <a:latin typeface="+mn-lt"/>
                <a:ea typeface="+mn-ea"/>
                <a:cs typeface="+mn-cs"/>
              </a:rPr>
              <a:t> van </a:t>
            </a:r>
            <a:r>
              <a:rPr lang="fr-BE" sz="1200" b="0" i="0" u="none" strike="noStrike" kern="1200" baseline="0" dirty="0" err="1" smtClean="0">
                <a:solidFill>
                  <a:schemeClr val="tx1"/>
                </a:solidFill>
                <a:latin typeface="+mn-lt"/>
                <a:ea typeface="+mn-ea"/>
                <a:cs typeface="+mn-cs"/>
              </a:rPr>
              <a:t>belang</a:t>
            </a:r>
            <a:r>
              <a:rPr lang="fr-BE" sz="1200" b="0" i="0" u="none" strike="noStrike" kern="1200" baseline="0" dirty="0" smtClean="0">
                <a:solidFill>
                  <a:schemeClr val="tx1"/>
                </a:solidFill>
                <a:latin typeface="+mn-lt"/>
                <a:ea typeface="+mn-ea"/>
                <a:cs typeface="+mn-cs"/>
              </a:rPr>
              <a:t> </a:t>
            </a:r>
            <a:r>
              <a:rPr lang="fr-BE" sz="1200" b="0" i="0" u="none" strike="noStrike" kern="1200" baseline="0" dirty="0" err="1" smtClean="0">
                <a:solidFill>
                  <a:schemeClr val="tx1"/>
                </a:solidFill>
                <a:latin typeface="+mn-lt"/>
                <a:ea typeface="+mn-ea"/>
                <a:cs typeface="+mn-cs"/>
              </a:rPr>
              <a:t>dat</a:t>
            </a:r>
            <a:r>
              <a:rPr lang="fr-BE" sz="1200" b="0" i="0" u="none" strike="noStrike" kern="1200" baseline="0" dirty="0" smtClean="0">
                <a:solidFill>
                  <a:schemeClr val="tx1"/>
                </a:solidFill>
                <a:latin typeface="+mn-lt"/>
                <a:ea typeface="+mn-ea"/>
                <a:cs typeface="+mn-cs"/>
              </a:rPr>
              <a:t> </a:t>
            </a:r>
            <a:r>
              <a:rPr lang="fr-BE" sz="1200" b="0" i="0" u="none" strike="noStrike" kern="1200" baseline="0" dirty="0" err="1" smtClean="0">
                <a:solidFill>
                  <a:schemeClr val="tx1"/>
                </a:solidFill>
                <a:latin typeface="+mn-lt"/>
                <a:ea typeface="+mn-ea"/>
                <a:cs typeface="+mn-cs"/>
              </a:rPr>
              <a:t>ook</a:t>
            </a:r>
            <a:r>
              <a:rPr lang="fr-BE" sz="1200" b="0" i="0" u="none" strike="noStrike" kern="1200" baseline="0" dirty="0" smtClean="0">
                <a:solidFill>
                  <a:schemeClr val="tx1"/>
                </a:solidFill>
                <a:latin typeface="+mn-lt"/>
                <a:ea typeface="+mn-ea"/>
                <a:cs typeface="+mn-cs"/>
              </a:rPr>
              <a:t> de </a:t>
            </a:r>
            <a:r>
              <a:rPr lang="fr-BE" sz="1200" b="0" i="0" u="none" strike="noStrike" kern="1200" baseline="0" dirty="0" err="1" smtClean="0">
                <a:solidFill>
                  <a:schemeClr val="tx1"/>
                </a:solidFill>
                <a:latin typeface="+mn-lt"/>
                <a:ea typeface="+mn-ea"/>
                <a:cs typeface="+mn-cs"/>
              </a:rPr>
              <a:t>verschillende</a:t>
            </a:r>
            <a:r>
              <a:rPr lang="fr-BE" sz="1200" b="0" i="0" u="none" strike="noStrike" kern="1200" baseline="0" dirty="0" smtClean="0">
                <a:solidFill>
                  <a:schemeClr val="tx1"/>
                </a:solidFill>
                <a:latin typeface="+mn-lt"/>
                <a:ea typeface="+mn-ea"/>
                <a:cs typeface="+mn-cs"/>
              </a:rPr>
              <a:t> </a:t>
            </a:r>
            <a:r>
              <a:rPr lang="fr-BE" sz="1200" b="0" i="0" u="none" strike="noStrike" kern="1200" baseline="0" dirty="0" err="1" smtClean="0">
                <a:solidFill>
                  <a:schemeClr val="tx1"/>
                </a:solidFill>
                <a:latin typeface="+mn-lt"/>
                <a:ea typeface="+mn-ea"/>
                <a:cs typeface="+mn-cs"/>
              </a:rPr>
              <a:t>reeds</a:t>
            </a:r>
            <a:r>
              <a:rPr lang="fr-BE" sz="1200" b="0" i="0" u="none" strike="noStrike" kern="1200" baseline="0" dirty="0" smtClean="0">
                <a:solidFill>
                  <a:schemeClr val="tx1"/>
                </a:solidFill>
                <a:latin typeface="+mn-lt"/>
                <a:ea typeface="+mn-ea"/>
                <a:cs typeface="+mn-cs"/>
              </a:rPr>
              <a:t> </a:t>
            </a:r>
            <a:r>
              <a:rPr lang="fr-BE" sz="1200" b="0" i="0" u="none" strike="noStrike" kern="1200" baseline="0" dirty="0" err="1" smtClean="0">
                <a:solidFill>
                  <a:schemeClr val="tx1"/>
                </a:solidFill>
                <a:latin typeface="+mn-lt"/>
                <a:ea typeface="+mn-ea"/>
                <a:cs typeface="+mn-cs"/>
              </a:rPr>
              <a:t>lopende</a:t>
            </a:r>
            <a:r>
              <a:rPr lang="fr-BE" sz="1200" b="0" i="0" u="none" strike="noStrike" kern="1200" baseline="0" dirty="0" smtClean="0">
                <a:solidFill>
                  <a:schemeClr val="tx1"/>
                </a:solidFill>
                <a:latin typeface="+mn-lt"/>
                <a:ea typeface="+mn-ea"/>
                <a:cs typeface="+mn-cs"/>
              </a:rPr>
              <a:t> of </a:t>
            </a:r>
            <a:r>
              <a:rPr lang="fr-BE" sz="1200" b="0" i="0" u="none" strike="noStrike" kern="1200" baseline="0" dirty="0" err="1" smtClean="0">
                <a:solidFill>
                  <a:schemeClr val="tx1"/>
                </a:solidFill>
                <a:latin typeface="+mn-lt"/>
                <a:ea typeface="+mn-ea"/>
                <a:cs typeface="+mn-cs"/>
              </a:rPr>
              <a:t>geplande</a:t>
            </a:r>
            <a:r>
              <a:rPr lang="fr-BE" sz="1200" b="0" i="0" u="none" strike="noStrike" kern="1200" baseline="0" dirty="0" smtClean="0">
                <a:solidFill>
                  <a:schemeClr val="tx1"/>
                </a:solidFill>
                <a:latin typeface="+mn-lt"/>
                <a:ea typeface="+mn-ea"/>
                <a:cs typeface="+mn-cs"/>
              </a:rPr>
              <a:t> </a:t>
            </a:r>
            <a:r>
              <a:rPr lang="fr-BE" sz="1200" b="0" i="0" u="none" strike="noStrike" kern="1200" baseline="0" dirty="0" err="1" smtClean="0">
                <a:solidFill>
                  <a:schemeClr val="tx1"/>
                </a:solidFill>
                <a:latin typeface="+mn-lt"/>
                <a:ea typeface="+mn-ea"/>
                <a:cs typeface="+mn-cs"/>
              </a:rPr>
              <a:t>beleidsinitiatieven</a:t>
            </a:r>
            <a:r>
              <a:rPr lang="fr-BE" sz="1200" b="0" i="0" u="none" strike="noStrike" kern="1200" baseline="0" dirty="0" smtClean="0">
                <a:solidFill>
                  <a:schemeClr val="tx1"/>
                </a:solidFill>
                <a:latin typeface="+mn-lt"/>
                <a:ea typeface="+mn-ea"/>
                <a:cs typeface="+mn-cs"/>
              </a:rPr>
              <a:t> die </a:t>
            </a:r>
            <a:r>
              <a:rPr lang="fr-BE" sz="1200" b="0" i="0" u="none" strike="noStrike" kern="1200" baseline="0" dirty="0" err="1" smtClean="0">
                <a:solidFill>
                  <a:schemeClr val="tx1"/>
                </a:solidFill>
                <a:latin typeface="+mn-lt"/>
                <a:ea typeface="+mn-ea"/>
                <a:cs typeface="+mn-cs"/>
              </a:rPr>
              <a:t>raakvlakken</a:t>
            </a:r>
            <a:r>
              <a:rPr lang="fr-BE" sz="1200" b="0" i="0" u="none" strike="noStrike" kern="1200" baseline="0" dirty="0" smtClean="0">
                <a:solidFill>
                  <a:schemeClr val="tx1"/>
                </a:solidFill>
                <a:latin typeface="+mn-lt"/>
                <a:ea typeface="+mn-ea"/>
                <a:cs typeface="+mn-cs"/>
              </a:rPr>
              <a:t> </a:t>
            </a:r>
            <a:r>
              <a:rPr lang="fr-BE" sz="1200" b="0" i="0" u="none" strike="noStrike" kern="1200" baseline="0" dirty="0" err="1" smtClean="0">
                <a:solidFill>
                  <a:schemeClr val="tx1"/>
                </a:solidFill>
                <a:latin typeface="+mn-lt"/>
                <a:ea typeface="+mn-ea"/>
                <a:cs typeface="+mn-cs"/>
              </a:rPr>
              <a:t>hebben</a:t>
            </a:r>
            <a:r>
              <a:rPr lang="fr-BE" sz="1200" b="0" i="0" u="none" strike="noStrike" kern="1200" baseline="0" dirty="0" smtClean="0">
                <a:solidFill>
                  <a:schemeClr val="tx1"/>
                </a:solidFill>
                <a:latin typeface="+mn-lt"/>
                <a:ea typeface="+mn-ea"/>
                <a:cs typeface="+mn-cs"/>
              </a:rPr>
              <a:t> met </a:t>
            </a:r>
            <a:r>
              <a:rPr lang="fr-BE" sz="1200" b="0" i="0" u="none" strike="noStrike" kern="1200" baseline="0" dirty="0" err="1" smtClean="0">
                <a:solidFill>
                  <a:schemeClr val="tx1"/>
                </a:solidFill>
                <a:latin typeface="+mn-lt"/>
                <a:ea typeface="+mn-ea"/>
                <a:cs typeface="+mn-cs"/>
              </a:rPr>
              <a:t>geïntegreerde</a:t>
            </a:r>
            <a:r>
              <a:rPr lang="fr-BE" sz="1200" b="0" i="0" u="none" strike="noStrike" kern="1200" baseline="0" dirty="0" smtClean="0">
                <a:solidFill>
                  <a:schemeClr val="tx1"/>
                </a:solidFill>
                <a:latin typeface="+mn-lt"/>
                <a:ea typeface="+mn-ea"/>
                <a:cs typeface="+mn-cs"/>
              </a:rPr>
              <a:t> </a:t>
            </a:r>
            <a:r>
              <a:rPr lang="fr-BE" sz="1200" b="0" i="0" u="none" strike="noStrike" kern="1200" baseline="0" dirty="0" err="1" smtClean="0">
                <a:solidFill>
                  <a:schemeClr val="tx1"/>
                </a:solidFill>
                <a:latin typeface="+mn-lt"/>
                <a:ea typeface="+mn-ea"/>
                <a:cs typeface="+mn-cs"/>
              </a:rPr>
              <a:t>zorg</a:t>
            </a:r>
            <a:r>
              <a:rPr lang="fr-BE" sz="1200" b="0" i="0" u="none" strike="noStrike" kern="1200" baseline="0" dirty="0" smtClean="0">
                <a:solidFill>
                  <a:schemeClr val="tx1"/>
                </a:solidFill>
                <a:latin typeface="+mn-lt"/>
                <a:ea typeface="+mn-ea"/>
                <a:cs typeface="+mn-cs"/>
              </a:rPr>
              <a:t> </a:t>
            </a:r>
            <a:r>
              <a:rPr lang="fr-BE" sz="1200" b="0" i="0" u="none" strike="noStrike" kern="1200" baseline="0" dirty="0" err="1" smtClean="0">
                <a:solidFill>
                  <a:schemeClr val="tx1"/>
                </a:solidFill>
                <a:latin typeface="+mn-lt"/>
                <a:ea typeface="+mn-ea"/>
                <a:cs typeface="+mn-cs"/>
              </a:rPr>
              <a:t>zoveel</a:t>
            </a:r>
            <a:r>
              <a:rPr lang="fr-BE" sz="1200" b="0" i="0" u="none" strike="noStrike" kern="1200" baseline="0" dirty="0" smtClean="0">
                <a:solidFill>
                  <a:schemeClr val="tx1"/>
                </a:solidFill>
                <a:latin typeface="+mn-lt"/>
                <a:ea typeface="+mn-ea"/>
                <a:cs typeface="+mn-cs"/>
              </a:rPr>
              <a:t> </a:t>
            </a:r>
            <a:r>
              <a:rPr lang="fr-BE" sz="1200" b="0" i="0" u="none" strike="noStrike" kern="1200" baseline="0" dirty="0" err="1" smtClean="0">
                <a:solidFill>
                  <a:schemeClr val="tx1"/>
                </a:solidFill>
                <a:latin typeface="+mn-lt"/>
                <a:ea typeface="+mn-ea"/>
                <a:cs typeface="+mn-cs"/>
              </a:rPr>
              <a:t>als</a:t>
            </a:r>
            <a:r>
              <a:rPr lang="fr-BE" sz="1200" b="0" i="0" u="none" strike="noStrike" kern="1200" baseline="0" dirty="0" smtClean="0">
                <a:solidFill>
                  <a:schemeClr val="tx1"/>
                </a:solidFill>
                <a:latin typeface="+mn-lt"/>
                <a:ea typeface="+mn-ea"/>
                <a:cs typeface="+mn-cs"/>
              </a:rPr>
              <a:t> </a:t>
            </a:r>
            <a:r>
              <a:rPr lang="fr-BE" sz="1200" b="0" i="0" u="none" strike="noStrike" kern="1200" baseline="0" dirty="0" err="1" smtClean="0">
                <a:solidFill>
                  <a:schemeClr val="tx1"/>
                </a:solidFill>
                <a:latin typeface="+mn-lt"/>
                <a:ea typeface="+mn-ea"/>
                <a:cs typeface="+mn-cs"/>
              </a:rPr>
              <a:t>mogelijk</a:t>
            </a:r>
            <a:r>
              <a:rPr lang="fr-BE" sz="1200" b="0" i="0" u="none" strike="noStrike" kern="1200" baseline="0" dirty="0" smtClean="0">
                <a:solidFill>
                  <a:schemeClr val="tx1"/>
                </a:solidFill>
                <a:latin typeface="+mn-lt"/>
                <a:ea typeface="+mn-ea"/>
                <a:cs typeface="+mn-cs"/>
              </a:rPr>
              <a:t> </a:t>
            </a:r>
            <a:r>
              <a:rPr lang="fr-BE" sz="1200" b="0" i="0" u="none" strike="noStrike" kern="1200" baseline="0" dirty="0" err="1" smtClean="0">
                <a:solidFill>
                  <a:schemeClr val="tx1"/>
                </a:solidFill>
                <a:latin typeface="+mn-lt"/>
                <a:ea typeface="+mn-ea"/>
                <a:cs typeface="+mn-cs"/>
              </a:rPr>
              <a:t>worden</a:t>
            </a:r>
            <a:r>
              <a:rPr lang="fr-BE" sz="1200" b="0" i="0" u="none" strike="noStrike" kern="1200" baseline="0" dirty="0" smtClean="0">
                <a:solidFill>
                  <a:schemeClr val="tx1"/>
                </a:solidFill>
                <a:latin typeface="+mn-lt"/>
                <a:ea typeface="+mn-ea"/>
                <a:cs typeface="+mn-cs"/>
              </a:rPr>
              <a:t> </a:t>
            </a:r>
            <a:r>
              <a:rPr lang="fr-BE" sz="1200" b="0" i="0" u="none" strike="noStrike" kern="1200" baseline="0" dirty="0" err="1" smtClean="0">
                <a:solidFill>
                  <a:schemeClr val="tx1"/>
                </a:solidFill>
                <a:latin typeface="+mn-lt"/>
                <a:ea typeface="+mn-ea"/>
                <a:cs typeface="+mn-cs"/>
              </a:rPr>
              <a:t>afgestemd</a:t>
            </a:r>
            <a:r>
              <a:rPr lang="fr-BE" sz="1200" b="0" i="0" u="none" strike="noStrike" kern="1200" baseline="0" dirty="0" smtClean="0">
                <a:solidFill>
                  <a:schemeClr val="tx1"/>
                </a:solidFill>
                <a:latin typeface="+mn-lt"/>
                <a:ea typeface="+mn-ea"/>
                <a:cs typeface="+mn-cs"/>
              </a:rPr>
              <a:t> met dit </a:t>
            </a:r>
            <a:r>
              <a:rPr lang="fr-BE" sz="1200" b="0" i="0" u="none" strike="noStrike" kern="1200" baseline="0" dirty="0" err="1" smtClean="0">
                <a:solidFill>
                  <a:schemeClr val="tx1"/>
                </a:solidFill>
                <a:latin typeface="+mn-lt"/>
                <a:ea typeface="+mn-ea"/>
                <a:cs typeface="+mn-cs"/>
              </a:rPr>
              <a:t>Gemeenschappelijke</a:t>
            </a:r>
            <a:r>
              <a:rPr lang="fr-BE" sz="1200" b="0" i="0" u="none" strike="noStrike" kern="1200" baseline="0" dirty="0" smtClean="0">
                <a:solidFill>
                  <a:schemeClr val="tx1"/>
                </a:solidFill>
                <a:latin typeface="+mn-lt"/>
                <a:ea typeface="+mn-ea"/>
                <a:cs typeface="+mn-cs"/>
              </a:rPr>
              <a:t> Plan</a:t>
            </a:r>
            <a:endParaRPr lang="nl-NL" dirty="0"/>
          </a:p>
        </p:txBody>
      </p:sp>
      <p:sp>
        <p:nvSpPr>
          <p:cNvPr id="4" name="Tijdelijke aanduiding voor dianummer 3"/>
          <p:cNvSpPr>
            <a:spLocks noGrp="1"/>
          </p:cNvSpPr>
          <p:nvPr>
            <p:ph type="sldNum" sz="quarter" idx="10"/>
          </p:nvPr>
        </p:nvSpPr>
        <p:spPr/>
        <p:txBody>
          <a:bodyPr/>
          <a:lstStyle/>
          <a:p>
            <a:fld id="{35074C97-AE1D-412D-A282-C35FB4F2AB4A}" type="slidenum">
              <a:rPr lang="nl-NL" smtClean="0"/>
              <a:pPr/>
              <a:t>26</a:t>
            </a:fld>
            <a:endParaRPr lang="nl-NL"/>
          </a:p>
        </p:txBody>
      </p:sp>
    </p:spTree>
    <p:extLst>
      <p:ext uri="{BB962C8B-B14F-4D97-AF65-F5344CB8AC3E}">
        <p14:creationId xmlns:p14="http://schemas.microsoft.com/office/powerpoint/2010/main" val="741973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66813" y="1241425"/>
            <a:ext cx="4464050" cy="3349625"/>
          </a:xfrm>
        </p:spPr>
      </p:sp>
      <p:sp>
        <p:nvSpPr>
          <p:cNvPr id="3" name="Tijdelijke aanduiding voor notities 2"/>
          <p:cNvSpPr>
            <a:spLocks noGrp="1"/>
          </p:cNvSpPr>
          <p:nvPr>
            <p:ph type="body" idx="1"/>
          </p:nvPr>
        </p:nvSpPr>
        <p:spPr/>
        <p:txBody>
          <a:bodyPr/>
          <a:lstStyle/>
          <a:p>
            <a:r>
              <a:rPr lang="nl-NL" dirty="0" smtClean="0"/>
              <a:t>De pilootprojecten</a:t>
            </a:r>
            <a:r>
              <a:rPr lang="nl-NL" baseline="0" dirty="0" smtClean="0"/>
              <a:t> kunnen een opstap zijn naar een veranderd, meer duurzaam gezondheidzorgsysteem</a:t>
            </a:r>
            <a:endParaRPr lang="nl-NL" dirty="0"/>
          </a:p>
        </p:txBody>
      </p:sp>
      <p:sp>
        <p:nvSpPr>
          <p:cNvPr id="4" name="Tijdelijke aanduiding voor dianummer 3"/>
          <p:cNvSpPr>
            <a:spLocks noGrp="1"/>
          </p:cNvSpPr>
          <p:nvPr>
            <p:ph type="sldNum" sz="quarter" idx="10"/>
          </p:nvPr>
        </p:nvSpPr>
        <p:spPr/>
        <p:txBody>
          <a:bodyPr/>
          <a:lstStyle/>
          <a:p>
            <a:fld id="{35074C97-AE1D-412D-A282-C35FB4F2AB4A}" type="slidenum">
              <a:rPr lang="nl-NL" smtClean="0"/>
              <a:pPr/>
              <a:t>27</a:t>
            </a:fld>
            <a:endParaRPr lang="nl-NL"/>
          </a:p>
        </p:txBody>
      </p:sp>
    </p:spTree>
    <p:extLst>
      <p:ext uri="{BB962C8B-B14F-4D97-AF65-F5344CB8AC3E}">
        <p14:creationId xmlns:p14="http://schemas.microsoft.com/office/powerpoint/2010/main" val="49352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5074C97-AE1D-412D-A282-C35FB4F2AB4A}" type="slidenum">
              <a:rPr lang="nl-NL" smtClean="0"/>
              <a:pPr/>
              <a:t>28</a:t>
            </a:fld>
            <a:endParaRPr lang="nl-NL"/>
          </a:p>
        </p:txBody>
      </p:sp>
    </p:spTree>
    <p:extLst>
      <p:ext uri="{BB962C8B-B14F-4D97-AF65-F5344CB8AC3E}">
        <p14:creationId xmlns:p14="http://schemas.microsoft.com/office/powerpoint/2010/main" val="33833838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5074C97-AE1D-412D-A282-C35FB4F2AB4A}" type="slidenum">
              <a:rPr lang="nl-NL" smtClean="0"/>
              <a:pPr/>
              <a:t>29</a:t>
            </a:fld>
            <a:endParaRPr lang="nl-NL"/>
          </a:p>
        </p:txBody>
      </p:sp>
    </p:spTree>
    <p:extLst>
      <p:ext uri="{BB962C8B-B14F-4D97-AF65-F5344CB8AC3E}">
        <p14:creationId xmlns:p14="http://schemas.microsoft.com/office/powerpoint/2010/main" val="3732117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5074C97-AE1D-412D-A282-C35FB4F2AB4A}" type="slidenum">
              <a:rPr lang="nl-NL" smtClean="0"/>
              <a:pPr/>
              <a:t>3</a:t>
            </a:fld>
            <a:endParaRPr lang="nl-NL"/>
          </a:p>
        </p:txBody>
      </p:sp>
    </p:spTree>
    <p:extLst>
      <p:ext uri="{BB962C8B-B14F-4D97-AF65-F5344CB8AC3E}">
        <p14:creationId xmlns:p14="http://schemas.microsoft.com/office/powerpoint/2010/main" val="8317350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nl-NL" dirty="0" smtClean="0"/>
              <a:t>Gezien het gaat om een andere benadering van de zorg en gezien onze </a:t>
            </a:r>
            <a:r>
              <a:rPr lang="nl-NL" dirty="0" err="1" smtClean="0"/>
              <a:t>belgische</a:t>
            </a:r>
            <a:r>
              <a:rPr lang="nl-NL" dirty="0" smtClean="0"/>
              <a:t> context was het belangrijk om alle </a:t>
            </a:r>
            <a:r>
              <a:rPr lang="nl-NL" dirty="0" err="1" smtClean="0"/>
              <a:t>beleidpartners</a:t>
            </a:r>
            <a:r>
              <a:rPr lang="nl-NL" dirty="0" smtClean="0"/>
              <a:t> te betrekken en tot </a:t>
            </a:r>
            <a:r>
              <a:rPr lang="nl-NL" u="sng" dirty="0" smtClean="0"/>
              <a:t>een echt gemeenschappelijk </a:t>
            </a:r>
            <a:r>
              <a:rPr lang="nl-NL" dirty="0" smtClean="0"/>
              <a:t>plan te komen. </a:t>
            </a:r>
          </a:p>
          <a:p>
            <a:r>
              <a:rPr lang="nl-NL" dirty="0" smtClean="0"/>
              <a:t>wat staat er nu in dat plan vermeld: de visie, naar waar willen we en welke strategie er wordt gehanteerd om dit te bereiken</a:t>
            </a:r>
          </a:p>
          <a:p>
            <a:endParaRPr lang="fr-FR" dirty="0"/>
          </a:p>
        </p:txBody>
      </p:sp>
      <p:sp>
        <p:nvSpPr>
          <p:cNvPr id="4" name="Espace réservé du numéro de diapositive 3"/>
          <p:cNvSpPr>
            <a:spLocks noGrp="1"/>
          </p:cNvSpPr>
          <p:nvPr>
            <p:ph type="sldNum" sz="quarter" idx="10"/>
          </p:nvPr>
        </p:nvSpPr>
        <p:spPr/>
        <p:txBody>
          <a:bodyPr/>
          <a:lstStyle/>
          <a:p>
            <a:fld id="{35074C97-AE1D-412D-A282-C35FB4F2AB4A}" type="slidenum">
              <a:rPr lang="nl-NL" smtClean="0"/>
              <a:pPr/>
              <a:t>30</a:t>
            </a:fld>
            <a:endParaRPr lang="nl-NL"/>
          </a:p>
        </p:txBody>
      </p:sp>
    </p:spTree>
    <p:extLst>
      <p:ext uri="{BB962C8B-B14F-4D97-AF65-F5344CB8AC3E}">
        <p14:creationId xmlns:p14="http://schemas.microsoft.com/office/powerpoint/2010/main" val="26759888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66813" y="1241425"/>
            <a:ext cx="4464050" cy="3349625"/>
          </a:xfrm>
        </p:spPr>
      </p:sp>
      <p:sp>
        <p:nvSpPr>
          <p:cNvPr id="3" name="Tijdelijke aanduiding voor notities 2"/>
          <p:cNvSpPr>
            <a:spLocks noGrp="1"/>
          </p:cNvSpPr>
          <p:nvPr>
            <p:ph type="body" idx="1"/>
          </p:nvPr>
        </p:nvSpPr>
        <p:spPr/>
        <p:txBody>
          <a:bodyPr/>
          <a:lstStyle/>
          <a:p>
            <a:r>
              <a:rPr lang="nl-NL" dirty="0" smtClean="0"/>
              <a:t>Als </a:t>
            </a:r>
            <a:r>
              <a:rPr lang="nl-NL" dirty="0" err="1" smtClean="0"/>
              <a:t>leiddraad</a:t>
            </a:r>
            <a:r>
              <a:rPr lang="nl-NL" dirty="0" smtClean="0"/>
              <a:t> voor kandidaat initiatiefnemers hebben alle overheden zich </a:t>
            </a:r>
            <a:r>
              <a:rPr lang="nl-NL" dirty="0" err="1" smtClean="0"/>
              <a:t>geengageerd</a:t>
            </a:r>
            <a:r>
              <a:rPr lang="nl-NL" dirty="0" smtClean="0"/>
              <a:t> om een gids op te stellen.</a:t>
            </a:r>
          </a:p>
          <a:p>
            <a:r>
              <a:rPr lang="nl-NL" dirty="0" smtClean="0"/>
              <a:t>In deze gids wordt het werkkader geschetst (waaronder ook </a:t>
            </a:r>
            <a:r>
              <a:rPr lang="nl-NL" dirty="0" err="1" smtClean="0"/>
              <a:t>juridsche</a:t>
            </a:r>
            <a:r>
              <a:rPr lang="nl-NL" dirty="0" smtClean="0"/>
              <a:t> en </a:t>
            </a:r>
            <a:r>
              <a:rPr lang="nl-NL" dirty="0" err="1" smtClean="0"/>
              <a:t>financiele</a:t>
            </a:r>
            <a:r>
              <a:rPr lang="nl-NL" dirty="0" smtClean="0"/>
              <a:t> mogelijkheden worden besproken), wordt duidelijk welke ondersteuning en begeleiding er voorzien wordt en hoe men de timing ziet.</a:t>
            </a:r>
          </a:p>
          <a:p>
            <a:r>
              <a:rPr lang="nl-NL" dirty="0" smtClean="0"/>
              <a:t>Deze gids is een evolutief document, naargelang er uitdagingen die opduiken zal de gids oplossingen onderzoeken </a:t>
            </a:r>
          </a:p>
          <a:p>
            <a:endParaRPr lang="en-US" dirty="0"/>
          </a:p>
        </p:txBody>
      </p:sp>
      <p:sp>
        <p:nvSpPr>
          <p:cNvPr id="4" name="Tijdelijke aanduiding voor dianummer 3"/>
          <p:cNvSpPr>
            <a:spLocks noGrp="1"/>
          </p:cNvSpPr>
          <p:nvPr>
            <p:ph type="sldNum" sz="quarter" idx="10"/>
          </p:nvPr>
        </p:nvSpPr>
        <p:spPr/>
        <p:txBody>
          <a:bodyPr/>
          <a:lstStyle/>
          <a:p>
            <a:fld id="{35074C97-AE1D-412D-A282-C35FB4F2AB4A}" type="slidenum">
              <a:rPr lang="nl-NL" smtClean="0"/>
              <a:pPr/>
              <a:t>31</a:t>
            </a:fld>
            <a:endParaRPr lang="nl-NL"/>
          </a:p>
        </p:txBody>
      </p:sp>
    </p:spTree>
    <p:extLst>
      <p:ext uri="{BB962C8B-B14F-4D97-AF65-F5344CB8AC3E}">
        <p14:creationId xmlns:p14="http://schemas.microsoft.com/office/powerpoint/2010/main" val="13663505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66813" y="1241425"/>
            <a:ext cx="4464050" cy="3349625"/>
          </a:xfrm>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10"/>
          </p:nvPr>
        </p:nvSpPr>
        <p:spPr/>
        <p:txBody>
          <a:bodyPr/>
          <a:lstStyle/>
          <a:p>
            <a:fld id="{35074C97-AE1D-412D-A282-C35FB4F2AB4A}" type="slidenum">
              <a:rPr lang="nl-NL" smtClean="0"/>
              <a:pPr/>
              <a:t>32</a:t>
            </a:fld>
            <a:endParaRPr lang="nl-NL"/>
          </a:p>
        </p:txBody>
      </p:sp>
    </p:spTree>
    <p:extLst>
      <p:ext uri="{BB962C8B-B14F-4D97-AF65-F5344CB8AC3E}">
        <p14:creationId xmlns:p14="http://schemas.microsoft.com/office/powerpoint/2010/main" val="11299424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92500"/>
          </a:bodyPr>
          <a:lstStyle/>
          <a:p>
            <a:r>
              <a:rPr lang="fr-BE" dirty="0" err="1" smtClean="0"/>
              <a:t>Wat</a:t>
            </a:r>
            <a:r>
              <a:rPr lang="fr-BE" dirty="0" smtClean="0"/>
              <a:t> </a:t>
            </a:r>
            <a:r>
              <a:rPr lang="fr-BE" dirty="0" err="1" smtClean="0"/>
              <a:t>wordt</a:t>
            </a:r>
            <a:r>
              <a:rPr lang="fr-BE" dirty="0" smtClean="0"/>
              <a:t> er van de </a:t>
            </a:r>
            <a:r>
              <a:rPr lang="fr-BE" dirty="0" err="1" smtClean="0"/>
              <a:t>projecten</a:t>
            </a:r>
            <a:r>
              <a:rPr lang="fr-BE" dirty="0" smtClean="0"/>
              <a:t> </a:t>
            </a:r>
            <a:r>
              <a:rPr lang="fr-BE" dirty="0" err="1" smtClean="0"/>
              <a:t>verwacht</a:t>
            </a:r>
            <a:r>
              <a:rPr lang="fr-BE" dirty="0" smtClean="0"/>
              <a:t>? </a:t>
            </a:r>
            <a:r>
              <a:rPr lang="fr-BE" dirty="0" err="1" smtClean="0"/>
              <a:t>Alle</a:t>
            </a:r>
            <a:r>
              <a:rPr lang="fr-BE" dirty="0" smtClean="0"/>
              <a:t> </a:t>
            </a:r>
            <a:r>
              <a:rPr lang="fr-BE" dirty="0" err="1" smtClean="0"/>
              <a:t>Details</a:t>
            </a:r>
            <a:r>
              <a:rPr lang="fr-BE" dirty="0" smtClean="0"/>
              <a:t> </a:t>
            </a:r>
            <a:r>
              <a:rPr lang="fr-BE" dirty="0" err="1" smtClean="0"/>
              <a:t>staan</a:t>
            </a:r>
            <a:r>
              <a:rPr lang="fr-BE" dirty="0" smtClean="0"/>
              <a:t> in de </a:t>
            </a:r>
            <a:r>
              <a:rPr lang="fr-BE" dirty="0" err="1" smtClean="0"/>
              <a:t>gids</a:t>
            </a:r>
            <a:r>
              <a:rPr lang="fr-BE" dirty="0" smtClean="0"/>
              <a:t>: </a:t>
            </a:r>
            <a:r>
              <a:rPr lang="fr-BE" dirty="0" err="1" smtClean="0"/>
              <a:t>toch</a:t>
            </a:r>
            <a:r>
              <a:rPr lang="fr-BE" dirty="0" smtClean="0"/>
              <a:t> al </a:t>
            </a:r>
            <a:r>
              <a:rPr lang="fr-BE" dirty="0" err="1" smtClean="0"/>
              <a:t>enkele</a:t>
            </a:r>
            <a:r>
              <a:rPr lang="fr-BE" dirty="0" smtClean="0"/>
              <a:t> </a:t>
            </a:r>
            <a:r>
              <a:rPr lang="fr-BE" dirty="0" err="1" smtClean="0"/>
              <a:t>kernboodschappen</a:t>
            </a:r>
            <a:r>
              <a:rPr lang="fr-BE" dirty="0" smtClean="0"/>
              <a:t> </a:t>
            </a:r>
            <a:r>
              <a:rPr lang="fr-BE" dirty="0" err="1" smtClean="0"/>
              <a:t>meegeven</a:t>
            </a:r>
            <a:r>
              <a:rPr lang="fr-BE" dirty="0" smtClean="0"/>
              <a:t>:</a:t>
            </a:r>
          </a:p>
          <a:p>
            <a:pPr marL="171450" indent="-171450">
              <a:buFont typeface="Arial" panose="020B0604020202020204" pitchFamily="34" charset="0"/>
              <a:buChar char="•"/>
            </a:pPr>
            <a:r>
              <a:rPr lang="fr-BE" dirty="0" smtClean="0"/>
              <a:t>Men </a:t>
            </a:r>
            <a:r>
              <a:rPr lang="fr-BE" dirty="0" err="1" smtClean="0"/>
              <a:t>heeft</a:t>
            </a:r>
            <a:r>
              <a:rPr lang="fr-BE" dirty="0" smtClean="0"/>
              <a:t> 14 </a:t>
            </a:r>
            <a:r>
              <a:rPr lang="fr-BE" dirty="0" err="1" smtClean="0"/>
              <a:t>componenten</a:t>
            </a:r>
            <a:r>
              <a:rPr lang="fr-BE" dirty="0" smtClean="0"/>
              <a:t> </a:t>
            </a:r>
            <a:r>
              <a:rPr lang="fr-BE" dirty="0" err="1" smtClean="0"/>
              <a:t>gedestilleerd</a:t>
            </a:r>
            <a:r>
              <a:rPr lang="fr-BE" dirty="0" smtClean="0"/>
              <a:t> die </a:t>
            </a:r>
            <a:r>
              <a:rPr lang="fr-BE" dirty="0" err="1" smtClean="0"/>
              <a:t>moeten</a:t>
            </a:r>
            <a:r>
              <a:rPr lang="fr-BE" dirty="0" smtClean="0"/>
              <a:t> </a:t>
            </a:r>
            <a:r>
              <a:rPr lang="fr-BE" dirty="0" err="1" smtClean="0"/>
              <a:t>geimplementeerd</a:t>
            </a:r>
            <a:r>
              <a:rPr lang="fr-BE" baseline="0" dirty="0" smtClean="0"/>
              <a:t> </a:t>
            </a:r>
            <a:r>
              <a:rPr lang="fr-BE" baseline="0" dirty="0" err="1" smtClean="0"/>
              <a:t>worden</a:t>
            </a:r>
            <a:r>
              <a:rPr lang="fr-BE" baseline="0" dirty="0" smtClean="0"/>
              <a:t> om over </a:t>
            </a:r>
            <a:r>
              <a:rPr lang="fr-BE" baseline="0" dirty="0" err="1" smtClean="0"/>
              <a:t>geintegreerde</a:t>
            </a:r>
            <a:r>
              <a:rPr lang="fr-BE" baseline="0" dirty="0" smtClean="0"/>
              <a:t> </a:t>
            </a:r>
            <a:r>
              <a:rPr lang="fr-BE" baseline="0" dirty="0" err="1" smtClean="0"/>
              <a:t>zorg</a:t>
            </a:r>
            <a:r>
              <a:rPr lang="fr-BE" baseline="0" dirty="0" smtClean="0"/>
              <a:t> te </a:t>
            </a:r>
            <a:r>
              <a:rPr lang="fr-BE" baseline="0" dirty="0" err="1" smtClean="0"/>
              <a:t>spreken</a:t>
            </a:r>
            <a:r>
              <a:rPr lang="fr-BE" baseline="0" dirty="0" smtClean="0"/>
              <a:t>: </a:t>
            </a:r>
            <a:r>
              <a:rPr lang="fr-BE" baseline="0" dirty="0" err="1" smtClean="0"/>
              <a:t>belangrijk</a:t>
            </a:r>
            <a:r>
              <a:rPr lang="fr-BE" baseline="0" dirty="0" smtClean="0"/>
              <a:t> om </a:t>
            </a:r>
            <a:r>
              <a:rPr lang="fr-BE" baseline="0" dirty="0" err="1" smtClean="0"/>
              <a:t>mee</a:t>
            </a:r>
            <a:r>
              <a:rPr lang="fr-BE" baseline="0" dirty="0" smtClean="0"/>
              <a:t> te </a:t>
            </a:r>
            <a:r>
              <a:rPr lang="fr-BE" baseline="0" dirty="0" err="1" smtClean="0"/>
              <a:t>geven</a:t>
            </a:r>
            <a:r>
              <a:rPr lang="fr-BE" baseline="0" dirty="0" smtClean="0"/>
              <a:t> </a:t>
            </a:r>
            <a:r>
              <a:rPr lang="fr-BE" baseline="0" dirty="0" err="1" smtClean="0"/>
              <a:t>dat</a:t>
            </a:r>
            <a:r>
              <a:rPr lang="fr-BE" baseline="0" dirty="0" smtClean="0"/>
              <a:t> </a:t>
            </a:r>
            <a:r>
              <a:rPr lang="fr-BE" baseline="0" dirty="0" err="1" smtClean="0"/>
              <a:t>deze</a:t>
            </a:r>
            <a:r>
              <a:rPr lang="fr-BE" baseline="0" dirty="0" smtClean="0"/>
              <a:t> </a:t>
            </a:r>
            <a:r>
              <a:rPr lang="fr-BE" baseline="0" dirty="0" err="1" smtClean="0"/>
              <a:t>componenten</a:t>
            </a:r>
            <a:r>
              <a:rPr lang="fr-BE" baseline="0" dirty="0" smtClean="0"/>
              <a:t> niet </a:t>
            </a:r>
            <a:r>
              <a:rPr lang="fr-BE" baseline="0" dirty="0" err="1" smtClean="0"/>
              <a:t>vanaf</a:t>
            </a:r>
            <a:r>
              <a:rPr lang="fr-BE" baseline="0" dirty="0" smtClean="0"/>
              <a:t> de </a:t>
            </a:r>
            <a:r>
              <a:rPr lang="fr-BE" baseline="0" dirty="0" err="1" smtClean="0"/>
              <a:t>start</a:t>
            </a:r>
            <a:r>
              <a:rPr lang="fr-BE" baseline="0" dirty="0" smtClean="0"/>
              <a:t> </a:t>
            </a:r>
            <a:r>
              <a:rPr lang="fr-BE" baseline="0" dirty="0" err="1" smtClean="0"/>
              <a:t>allemaal</a:t>
            </a:r>
            <a:r>
              <a:rPr lang="fr-BE" baseline="0" dirty="0" smtClean="0"/>
              <a:t> </a:t>
            </a:r>
            <a:r>
              <a:rPr lang="fr-BE" baseline="0" dirty="0" err="1" smtClean="0"/>
              <a:t>moeten</a:t>
            </a:r>
            <a:r>
              <a:rPr lang="fr-BE" baseline="0" dirty="0" smtClean="0"/>
              <a:t> </a:t>
            </a:r>
            <a:r>
              <a:rPr lang="fr-BE" baseline="0" dirty="0" err="1" smtClean="0"/>
              <a:t>ontwikkeld</a:t>
            </a:r>
            <a:r>
              <a:rPr lang="fr-BE" baseline="0" dirty="0" smtClean="0"/>
              <a:t> </a:t>
            </a:r>
            <a:r>
              <a:rPr lang="fr-BE" baseline="0" dirty="0" err="1" smtClean="0"/>
              <a:t>worden</a:t>
            </a:r>
            <a:r>
              <a:rPr lang="fr-BE" baseline="0" dirty="0" smtClean="0"/>
              <a:t>, maar </a:t>
            </a:r>
            <a:r>
              <a:rPr lang="fr-BE" baseline="0" dirty="0" err="1" smtClean="0"/>
              <a:t>dat</a:t>
            </a:r>
            <a:r>
              <a:rPr lang="fr-BE" baseline="0" dirty="0" smtClean="0"/>
              <a:t> </a:t>
            </a:r>
            <a:r>
              <a:rPr lang="fr-BE" baseline="0" dirty="0" err="1" smtClean="0"/>
              <a:t>het</a:t>
            </a:r>
            <a:r>
              <a:rPr lang="fr-BE" baseline="0" dirty="0" smtClean="0"/>
              <a:t> op </a:t>
            </a:r>
            <a:r>
              <a:rPr lang="fr-BE" baseline="0" dirty="0" err="1" smtClean="0"/>
              <a:t>een</a:t>
            </a:r>
            <a:r>
              <a:rPr lang="fr-BE" baseline="0" dirty="0" smtClean="0"/>
              <a:t> </a:t>
            </a:r>
            <a:r>
              <a:rPr lang="fr-BE" baseline="0" dirty="0" err="1" smtClean="0"/>
              <a:t>organische</a:t>
            </a:r>
            <a:r>
              <a:rPr lang="fr-BE" baseline="0" dirty="0" smtClean="0"/>
              <a:t> </a:t>
            </a:r>
            <a:r>
              <a:rPr lang="fr-BE" baseline="0" dirty="0" err="1" smtClean="0"/>
              <a:t>geleidelijke</a:t>
            </a:r>
            <a:r>
              <a:rPr lang="fr-BE" baseline="0" dirty="0" smtClean="0"/>
              <a:t> manier </a:t>
            </a:r>
            <a:r>
              <a:rPr lang="fr-BE" baseline="0" dirty="0" err="1" smtClean="0"/>
              <a:t>mag</a:t>
            </a:r>
            <a:r>
              <a:rPr lang="fr-BE" baseline="0" dirty="0" smtClean="0"/>
              <a:t>. </a:t>
            </a:r>
            <a:r>
              <a:rPr lang="fr-BE" baseline="0" dirty="0" err="1" smtClean="0"/>
              <a:t>Het</a:t>
            </a:r>
            <a:r>
              <a:rPr lang="fr-BE" baseline="0" dirty="0" smtClean="0"/>
              <a:t> kan </a:t>
            </a:r>
            <a:r>
              <a:rPr lang="fr-BE" baseline="0" dirty="0" err="1" smtClean="0"/>
              <a:t>ook</a:t>
            </a:r>
            <a:r>
              <a:rPr lang="fr-BE" baseline="0" dirty="0" smtClean="0"/>
              <a:t> </a:t>
            </a:r>
            <a:r>
              <a:rPr lang="fr-BE" baseline="0" dirty="0" err="1" smtClean="0"/>
              <a:t>zijn</a:t>
            </a:r>
            <a:r>
              <a:rPr lang="fr-BE" baseline="0" dirty="0" smtClean="0"/>
              <a:t> </a:t>
            </a:r>
            <a:r>
              <a:rPr lang="fr-BE" baseline="0" dirty="0" err="1" smtClean="0"/>
              <a:t>dat</a:t>
            </a:r>
            <a:r>
              <a:rPr lang="fr-BE" baseline="0" dirty="0" smtClean="0"/>
              <a:t> </a:t>
            </a:r>
            <a:r>
              <a:rPr lang="fr-BE" baseline="0" dirty="0" err="1" smtClean="0"/>
              <a:t>bepaalde</a:t>
            </a:r>
            <a:r>
              <a:rPr lang="fr-BE" baseline="0" dirty="0" smtClean="0"/>
              <a:t> </a:t>
            </a:r>
            <a:r>
              <a:rPr lang="fr-BE" baseline="0" dirty="0" err="1" smtClean="0"/>
              <a:t>ondernomen</a:t>
            </a:r>
            <a:r>
              <a:rPr lang="fr-BE" baseline="0" dirty="0" smtClean="0"/>
              <a:t> </a:t>
            </a:r>
            <a:r>
              <a:rPr lang="fr-BE" baseline="0" dirty="0" err="1" smtClean="0"/>
              <a:t>acties</a:t>
            </a:r>
            <a:r>
              <a:rPr lang="fr-BE" baseline="0" dirty="0" smtClean="0"/>
              <a:t> </a:t>
            </a:r>
            <a:r>
              <a:rPr lang="fr-BE" baseline="0" dirty="0" err="1" smtClean="0"/>
              <a:t>meerdere</a:t>
            </a:r>
            <a:r>
              <a:rPr lang="fr-BE" baseline="0" dirty="0" smtClean="0"/>
              <a:t> </a:t>
            </a:r>
            <a:r>
              <a:rPr lang="fr-BE" baseline="0" dirty="0" err="1" smtClean="0"/>
              <a:t>componenten</a:t>
            </a:r>
            <a:r>
              <a:rPr lang="fr-BE" baseline="0" dirty="0" smtClean="0"/>
              <a:t> </a:t>
            </a:r>
            <a:r>
              <a:rPr lang="fr-BE" baseline="0" dirty="0" err="1" smtClean="0"/>
              <a:t>bevatten</a:t>
            </a:r>
            <a:r>
              <a:rPr lang="fr-BE" baseline="0" dirty="0" smtClean="0"/>
              <a:t>.</a:t>
            </a:r>
          </a:p>
          <a:p>
            <a:pPr marL="171450" indent="-171450">
              <a:buFont typeface="Arial" panose="020B0604020202020204" pitchFamily="34" charset="0"/>
              <a:buChar char="•"/>
            </a:pPr>
            <a:r>
              <a:rPr lang="fr-BE" baseline="0" dirty="0" err="1" smtClean="0"/>
              <a:t>Het</a:t>
            </a:r>
            <a:r>
              <a:rPr lang="fr-BE" baseline="0" dirty="0" smtClean="0"/>
              <a:t> </a:t>
            </a:r>
            <a:r>
              <a:rPr lang="fr-BE" baseline="0" dirty="0" err="1" smtClean="0"/>
              <a:t>moet</a:t>
            </a:r>
            <a:r>
              <a:rPr lang="fr-BE" baseline="0" dirty="0" smtClean="0"/>
              <a:t> </a:t>
            </a:r>
            <a:r>
              <a:rPr lang="fr-BE" baseline="0" dirty="0" err="1" smtClean="0"/>
              <a:t>gericht</a:t>
            </a:r>
            <a:r>
              <a:rPr lang="fr-BE" baseline="0" dirty="0" smtClean="0"/>
              <a:t> </a:t>
            </a:r>
            <a:r>
              <a:rPr lang="fr-BE" baseline="0" dirty="0" err="1" smtClean="0"/>
              <a:t>zijn</a:t>
            </a:r>
            <a:r>
              <a:rPr lang="fr-BE" baseline="0" dirty="0" smtClean="0"/>
              <a:t> op </a:t>
            </a:r>
            <a:r>
              <a:rPr lang="fr-BE" baseline="0" dirty="0" err="1" smtClean="0"/>
              <a:t>personen</a:t>
            </a:r>
            <a:r>
              <a:rPr lang="fr-BE" baseline="0" dirty="0" smtClean="0"/>
              <a:t> die </a:t>
            </a:r>
            <a:r>
              <a:rPr lang="fr-BE" baseline="0" dirty="0" err="1" smtClean="0"/>
              <a:t>chronisch</a:t>
            </a:r>
            <a:r>
              <a:rPr lang="fr-BE" baseline="0" dirty="0" smtClean="0"/>
              <a:t> </a:t>
            </a:r>
            <a:r>
              <a:rPr lang="fr-BE" baseline="0" dirty="0" err="1" smtClean="0"/>
              <a:t>ziek</a:t>
            </a:r>
            <a:r>
              <a:rPr lang="fr-BE" baseline="0" dirty="0" smtClean="0"/>
              <a:t> </a:t>
            </a:r>
            <a:r>
              <a:rPr lang="fr-BE" baseline="0" dirty="0" err="1" smtClean="0"/>
              <a:t>zijn</a:t>
            </a:r>
            <a:r>
              <a:rPr lang="fr-BE" baseline="0" dirty="0" smtClean="0"/>
              <a:t> (</a:t>
            </a:r>
            <a:r>
              <a:rPr lang="fr-BE" baseline="0" dirty="0" err="1" smtClean="0"/>
              <a:t>brede</a:t>
            </a:r>
            <a:r>
              <a:rPr lang="fr-BE" baseline="0" dirty="0" smtClean="0"/>
              <a:t> </a:t>
            </a:r>
            <a:r>
              <a:rPr lang="fr-BE" baseline="0" dirty="0" err="1" smtClean="0"/>
              <a:t>definitie</a:t>
            </a:r>
            <a:r>
              <a:rPr lang="fr-BE" baseline="0" dirty="0" smtClean="0"/>
              <a:t>) en dus </a:t>
            </a:r>
            <a:r>
              <a:rPr lang="fr-BE" baseline="0" dirty="0" err="1" smtClean="0"/>
              <a:t>nood</a:t>
            </a:r>
            <a:r>
              <a:rPr lang="fr-BE" baseline="0" dirty="0" smtClean="0"/>
              <a:t> </a:t>
            </a:r>
            <a:r>
              <a:rPr lang="fr-BE" baseline="0" dirty="0" err="1" smtClean="0"/>
              <a:t>hebben</a:t>
            </a:r>
            <a:r>
              <a:rPr lang="fr-BE" baseline="0" dirty="0" smtClean="0"/>
              <a:t> </a:t>
            </a:r>
            <a:r>
              <a:rPr lang="fr-BE" baseline="0" dirty="0" err="1" smtClean="0"/>
              <a:t>aan</a:t>
            </a:r>
            <a:r>
              <a:rPr lang="fr-BE" baseline="0" dirty="0" smtClean="0"/>
              <a:t> </a:t>
            </a:r>
            <a:r>
              <a:rPr lang="fr-BE" baseline="0" dirty="0" err="1" smtClean="0"/>
              <a:t>langdurige</a:t>
            </a:r>
            <a:r>
              <a:rPr lang="fr-BE" baseline="0" dirty="0" smtClean="0"/>
              <a:t> </a:t>
            </a:r>
            <a:r>
              <a:rPr lang="fr-BE" baseline="0" dirty="0" err="1" smtClean="0"/>
              <a:t>zorg</a:t>
            </a:r>
            <a:r>
              <a:rPr lang="fr-BE" baseline="0" dirty="0" smtClean="0"/>
              <a:t>, de </a:t>
            </a:r>
            <a:r>
              <a:rPr lang="fr-BE" baseline="0" dirty="0" err="1" smtClean="0"/>
              <a:t>acties</a:t>
            </a:r>
            <a:r>
              <a:rPr lang="fr-BE" baseline="0" dirty="0" smtClean="0"/>
              <a:t> die </a:t>
            </a:r>
            <a:r>
              <a:rPr lang="fr-BE" baseline="0" dirty="0" err="1" smtClean="0"/>
              <a:t>ontwikkeld</a:t>
            </a:r>
            <a:r>
              <a:rPr lang="fr-BE" baseline="0" dirty="0" smtClean="0"/>
              <a:t> </a:t>
            </a:r>
            <a:r>
              <a:rPr lang="fr-BE" baseline="0" dirty="0" err="1" smtClean="0"/>
              <a:t>worden</a:t>
            </a:r>
            <a:r>
              <a:rPr lang="fr-BE" baseline="0" dirty="0" smtClean="0"/>
              <a:t> </a:t>
            </a:r>
            <a:r>
              <a:rPr lang="fr-BE" baseline="0" dirty="0" err="1" smtClean="0"/>
              <a:t>mogen</a:t>
            </a:r>
            <a:r>
              <a:rPr lang="fr-BE" baseline="0" dirty="0" smtClean="0"/>
              <a:t> niet </a:t>
            </a:r>
            <a:r>
              <a:rPr lang="fr-BE" baseline="0" dirty="0" err="1" smtClean="0"/>
              <a:t>ziektespecifiek</a:t>
            </a:r>
            <a:r>
              <a:rPr lang="fr-BE" baseline="0" dirty="0" smtClean="0"/>
              <a:t> </a:t>
            </a:r>
            <a:r>
              <a:rPr lang="fr-BE" baseline="0" dirty="0" err="1" smtClean="0"/>
              <a:t>zijn</a:t>
            </a:r>
            <a:r>
              <a:rPr lang="fr-BE" baseline="0" dirty="0" smtClean="0"/>
              <a:t>, maar </a:t>
            </a:r>
            <a:r>
              <a:rPr lang="fr-BE" baseline="0" dirty="0" err="1" smtClean="0"/>
              <a:t>moeten</a:t>
            </a:r>
            <a:r>
              <a:rPr lang="fr-BE" baseline="0" dirty="0" smtClean="0"/>
              <a:t> </a:t>
            </a:r>
            <a:r>
              <a:rPr lang="fr-BE" baseline="0" dirty="0" err="1" smtClean="0"/>
              <a:t>kunnen</a:t>
            </a:r>
            <a:r>
              <a:rPr lang="fr-BE" baseline="0" dirty="0" smtClean="0"/>
              <a:t> </a:t>
            </a:r>
            <a:r>
              <a:rPr lang="fr-BE" baseline="0" dirty="0" err="1" smtClean="0"/>
              <a:t>toegepast</a:t>
            </a:r>
            <a:r>
              <a:rPr lang="fr-BE" baseline="0" dirty="0" smtClean="0"/>
              <a:t> </a:t>
            </a:r>
            <a:r>
              <a:rPr lang="fr-BE" baseline="0" dirty="0" err="1" smtClean="0"/>
              <a:t>worden</a:t>
            </a:r>
            <a:r>
              <a:rPr lang="fr-BE" baseline="0" dirty="0" smtClean="0"/>
              <a:t> op </a:t>
            </a:r>
            <a:r>
              <a:rPr lang="fr-BE" baseline="0" dirty="0" err="1" smtClean="0"/>
              <a:t>verschillende</a:t>
            </a:r>
            <a:r>
              <a:rPr lang="fr-BE" baseline="0" dirty="0" smtClean="0"/>
              <a:t> </a:t>
            </a:r>
            <a:r>
              <a:rPr lang="fr-BE" baseline="0" dirty="0" err="1" smtClean="0"/>
              <a:t>ziektebeelden</a:t>
            </a:r>
            <a:r>
              <a:rPr lang="fr-BE" baseline="0" dirty="0" smtClean="0"/>
              <a:t> (men </a:t>
            </a:r>
            <a:r>
              <a:rPr lang="fr-BE" baseline="0" dirty="0" err="1" smtClean="0"/>
              <a:t>spreekt</a:t>
            </a:r>
            <a:r>
              <a:rPr lang="fr-BE" baseline="0" dirty="0" smtClean="0"/>
              <a:t> </a:t>
            </a:r>
            <a:r>
              <a:rPr lang="fr-BE" baseline="0" dirty="0" err="1" smtClean="0"/>
              <a:t>wel</a:t>
            </a:r>
            <a:r>
              <a:rPr lang="fr-BE" baseline="0" dirty="0" smtClean="0"/>
              <a:t> van </a:t>
            </a:r>
            <a:r>
              <a:rPr lang="fr-BE" baseline="0" dirty="0" err="1" smtClean="0"/>
              <a:t>een</a:t>
            </a:r>
            <a:r>
              <a:rPr lang="fr-BE" baseline="0" dirty="0" smtClean="0"/>
              <a:t> MULTI PATHOLOGIE </a:t>
            </a:r>
            <a:r>
              <a:rPr lang="fr-BE" baseline="0" dirty="0" err="1" smtClean="0"/>
              <a:t>doelgroep</a:t>
            </a:r>
            <a:r>
              <a:rPr lang="fr-BE" baseline="0" dirty="0" smtClean="0"/>
              <a:t> </a:t>
            </a:r>
            <a:r>
              <a:rPr lang="fr-BE" baseline="0" dirty="0" err="1" smtClean="0"/>
              <a:t>omdat</a:t>
            </a:r>
            <a:r>
              <a:rPr lang="fr-BE" baseline="0" dirty="0" smtClean="0"/>
              <a:t> men </a:t>
            </a:r>
            <a:r>
              <a:rPr lang="fr-BE" baseline="0" dirty="0" err="1" smtClean="0"/>
              <a:t>ervanuitgaat</a:t>
            </a:r>
            <a:r>
              <a:rPr lang="fr-BE" baseline="0" dirty="0" smtClean="0"/>
              <a:t> </a:t>
            </a:r>
            <a:r>
              <a:rPr lang="fr-BE" baseline="0" dirty="0" err="1" smtClean="0"/>
              <a:t>dat</a:t>
            </a:r>
            <a:r>
              <a:rPr lang="fr-BE" baseline="0" dirty="0" smtClean="0"/>
              <a:t> </a:t>
            </a:r>
            <a:r>
              <a:rPr lang="fr-BE" baseline="0" dirty="0" err="1" smtClean="0"/>
              <a:t>het</a:t>
            </a:r>
            <a:r>
              <a:rPr lang="fr-BE" baseline="0" dirty="0" smtClean="0"/>
              <a:t> </a:t>
            </a:r>
            <a:r>
              <a:rPr lang="fr-BE" baseline="0" dirty="0" err="1" smtClean="0"/>
              <a:t>soms</a:t>
            </a:r>
            <a:r>
              <a:rPr lang="fr-BE" baseline="0" dirty="0" smtClean="0"/>
              <a:t> </a:t>
            </a:r>
            <a:r>
              <a:rPr lang="fr-BE" baseline="0" dirty="0" err="1" smtClean="0"/>
              <a:t>makkelijker</a:t>
            </a:r>
            <a:r>
              <a:rPr lang="fr-BE" baseline="0" dirty="0" smtClean="0"/>
              <a:t> </a:t>
            </a:r>
            <a:r>
              <a:rPr lang="fr-BE" baseline="0" dirty="0" err="1" smtClean="0"/>
              <a:t>is</a:t>
            </a:r>
            <a:r>
              <a:rPr lang="fr-BE" baseline="0" dirty="0" smtClean="0"/>
              <a:t> om te </a:t>
            </a:r>
            <a:r>
              <a:rPr lang="fr-BE" baseline="0" dirty="0" err="1" smtClean="0"/>
              <a:t>vertrekken</a:t>
            </a:r>
            <a:r>
              <a:rPr lang="fr-BE" baseline="0" dirty="0" smtClean="0"/>
              <a:t> van </a:t>
            </a:r>
            <a:r>
              <a:rPr lang="fr-BE" baseline="0" dirty="0" err="1" smtClean="0"/>
              <a:t>een</a:t>
            </a:r>
            <a:r>
              <a:rPr lang="fr-BE" baseline="0" dirty="0" smtClean="0"/>
              <a:t> </a:t>
            </a:r>
            <a:r>
              <a:rPr lang="fr-BE" baseline="0" dirty="0" err="1" smtClean="0"/>
              <a:t>bepaalde</a:t>
            </a:r>
            <a:r>
              <a:rPr lang="fr-BE" baseline="0" dirty="0" smtClean="0"/>
              <a:t> </a:t>
            </a:r>
            <a:r>
              <a:rPr lang="fr-BE" baseline="0" dirty="0" err="1" smtClean="0"/>
              <a:t>afgelijnde</a:t>
            </a:r>
            <a:r>
              <a:rPr lang="fr-BE" baseline="0" dirty="0" smtClean="0"/>
              <a:t> </a:t>
            </a:r>
            <a:r>
              <a:rPr lang="fr-BE" baseline="0" dirty="0" err="1" smtClean="0"/>
              <a:t>doelpopulatie</a:t>
            </a:r>
            <a:r>
              <a:rPr lang="fr-BE" baseline="0" dirty="0" smtClean="0"/>
              <a:t> om </a:t>
            </a:r>
            <a:r>
              <a:rPr lang="fr-BE" baseline="0" dirty="0" err="1" smtClean="0"/>
              <a:t>zo</a:t>
            </a:r>
            <a:r>
              <a:rPr lang="fr-BE" baseline="0" dirty="0" smtClean="0"/>
              <a:t> </a:t>
            </a:r>
            <a:r>
              <a:rPr lang="fr-BE" baseline="0" dirty="0" err="1" smtClean="0"/>
              <a:t>concreter</a:t>
            </a:r>
            <a:r>
              <a:rPr lang="fr-BE" baseline="0" dirty="0" smtClean="0"/>
              <a:t> van </a:t>
            </a:r>
            <a:r>
              <a:rPr lang="fr-BE" baseline="0" dirty="0" err="1" smtClean="0"/>
              <a:t>start</a:t>
            </a:r>
            <a:r>
              <a:rPr lang="fr-BE" baseline="0" dirty="0" smtClean="0"/>
              <a:t> te </a:t>
            </a:r>
            <a:r>
              <a:rPr lang="fr-BE" baseline="0" dirty="0" err="1" smtClean="0"/>
              <a:t>kunnen</a:t>
            </a:r>
            <a:r>
              <a:rPr lang="fr-BE" baseline="0" dirty="0" smtClean="0"/>
              <a:t> </a:t>
            </a:r>
            <a:r>
              <a:rPr lang="fr-BE" baseline="0" dirty="0" err="1" smtClean="0"/>
              <a:t>gaan</a:t>
            </a:r>
            <a:r>
              <a:rPr lang="fr-BE" baseline="0" dirty="0" smtClean="0"/>
              <a:t>. Maar </a:t>
            </a:r>
            <a:r>
              <a:rPr lang="fr-BE" baseline="0" dirty="0" err="1" smtClean="0"/>
              <a:t>het</a:t>
            </a:r>
            <a:r>
              <a:rPr lang="fr-BE" baseline="0" dirty="0" smtClean="0"/>
              <a:t> </a:t>
            </a:r>
            <a:r>
              <a:rPr lang="fr-BE" baseline="0" dirty="0" err="1" smtClean="0"/>
              <a:t>uiteindelijk</a:t>
            </a:r>
            <a:r>
              <a:rPr lang="fr-BE" baseline="0" dirty="0" smtClean="0"/>
              <a:t> </a:t>
            </a:r>
            <a:r>
              <a:rPr lang="fr-BE" baseline="0" dirty="0" err="1" smtClean="0"/>
              <a:t>doel</a:t>
            </a:r>
            <a:r>
              <a:rPr lang="fr-BE" baseline="0" dirty="0" smtClean="0"/>
              <a:t> </a:t>
            </a:r>
            <a:r>
              <a:rPr lang="fr-BE" baseline="0" dirty="0" err="1" smtClean="0"/>
              <a:t>is</a:t>
            </a:r>
            <a:r>
              <a:rPr lang="fr-BE" baseline="0" dirty="0" smtClean="0"/>
              <a:t> om </a:t>
            </a:r>
            <a:r>
              <a:rPr lang="fr-BE" baseline="0" dirty="0" err="1" smtClean="0"/>
              <a:t>wel</a:t>
            </a:r>
            <a:r>
              <a:rPr lang="fr-BE" baseline="0" dirty="0" smtClean="0"/>
              <a:t> </a:t>
            </a:r>
            <a:r>
              <a:rPr lang="fr-BE" baseline="0" dirty="0" err="1" smtClean="0"/>
              <a:t>generiek</a:t>
            </a:r>
            <a:r>
              <a:rPr lang="fr-BE" baseline="0" dirty="0" smtClean="0"/>
              <a:t> te </a:t>
            </a:r>
            <a:r>
              <a:rPr lang="fr-BE" baseline="0" dirty="0" err="1" smtClean="0"/>
              <a:t>werken</a:t>
            </a:r>
            <a:r>
              <a:rPr lang="fr-BE" baseline="0" dirty="0" smtClean="0"/>
              <a:t>.</a:t>
            </a:r>
            <a:r>
              <a:rPr lang="nl-NL" baseline="0" dirty="0" smtClean="0"/>
              <a:t> moeilijk te veralgemenen zijn naar een bredere doelgroep of populatie. Hierdoor kunnen bepaalde ziektegerichte programma’s nieuwe ongelijkheden (‘</a:t>
            </a:r>
            <a:r>
              <a:rPr lang="nl-NL" baseline="0" dirty="0" err="1" smtClean="0"/>
              <a:t>inequity</a:t>
            </a:r>
            <a:r>
              <a:rPr lang="nl-NL" baseline="0" dirty="0" smtClean="0"/>
              <a:t> </a:t>
            </a:r>
            <a:r>
              <a:rPr lang="nl-NL" baseline="0" dirty="0" err="1" smtClean="0"/>
              <a:t>by</a:t>
            </a:r>
            <a:r>
              <a:rPr lang="nl-NL" baseline="0" dirty="0" smtClean="0"/>
              <a:t> </a:t>
            </a:r>
            <a:r>
              <a:rPr lang="nl-NL" baseline="0" dirty="0" err="1" smtClean="0"/>
              <a:t>disease</a:t>
            </a:r>
            <a:r>
              <a:rPr lang="nl-NL" baseline="0" dirty="0" smtClean="0"/>
              <a:t>’)   </a:t>
            </a:r>
          </a:p>
          <a:p>
            <a:r>
              <a:rPr lang="nl-NL" baseline="0" dirty="0" smtClean="0"/>
              <a:t>-Tot slot beantwoordt een ziektegerichte aanpak vaak niet aan de uiteenlopende noden en behoeften van patiënten met meerdere (chronische) aandoeningen (</a:t>
            </a:r>
            <a:r>
              <a:rPr lang="nl-NL" baseline="0" dirty="0" err="1" smtClean="0"/>
              <a:t>multimorbiditeit</a:t>
            </a:r>
            <a:r>
              <a:rPr lang="nl-NL" baseline="0" dirty="0" smtClean="0"/>
              <a:t>)</a:t>
            </a:r>
          </a:p>
          <a:p>
            <a:pPr marL="171450" indent="-171450">
              <a:buFont typeface="Arial" panose="020B0604020202020204" pitchFamily="34" charset="0"/>
              <a:buChar char="•"/>
            </a:pPr>
            <a:r>
              <a:rPr lang="fr-BE" baseline="0" dirty="0" err="1" smtClean="0"/>
              <a:t>Het</a:t>
            </a:r>
            <a:r>
              <a:rPr lang="fr-BE" baseline="0" dirty="0" smtClean="0"/>
              <a:t> </a:t>
            </a:r>
            <a:r>
              <a:rPr lang="fr-BE" baseline="0" dirty="0" err="1" smtClean="0"/>
              <a:t>moet</a:t>
            </a:r>
            <a:r>
              <a:rPr lang="fr-BE" baseline="0" dirty="0" smtClean="0"/>
              <a:t> </a:t>
            </a:r>
            <a:r>
              <a:rPr lang="fr-BE" baseline="0" dirty="0" err="1" smtClean="0"/>
              <a:t>ene</a:t>
            </a:r>
            <a:r>
              <a:rPr lang="fr-BE" baseline="0" dirty="0" smtClean="0"/>
              <a:t> </a:t>
            </a:r>
            <a:r>
              <a:rPr lang="fr-BE" baseline="0" dirty="0" err="1" smtClean="0"/>
              <a:t>geografisch</a:t>
            </a:r>
            <a:r>
              <a:rPr lang="fr-BE" baseline="0" dirty="0" smtClean="0"/>
              <a:t> </a:t>
            </a:r>
            <a:r>
              <a:rPr lang="fr-BE" baseline="0" dirty="0" err="1" smtClean="0"/>
              <a:t>afgelijnde</a:t>
            </a:r>
            <a:r>
              <a:rPr lang="fr-BE" baseline="0" dirty="0" smtClean="0"/>
              <a:t> zone </a:t>
            </a:r>
            <a:r>
              <a:rPr lang="fr-BE" baseline="0" dirty="0" err="1" smtClean="0"/>
              <a:t>zijn</a:t>
            </a:r>
            <a:r>
              <a:rPr lang="fr-BE" baseline="0" dirty="0" smtClean="0"/>
              <a:t>, om </a:t>
            </a:r>
            <a:r>
              <a:rPr lang="fr-BE" baseline="0" dirty="0" err="1" smtClean="0"/>
              <a:t>zo</a:t>
            </a:r>
            <a:r>
              <a:rPr lang="fr-BE" baseline="0" dirty="0" smtClean="0"/>
              <a:t> te </a:t>
            </a:r>
            <a:r>
              <a:rPr lang="fr-BE" baseline="0" dirty="0" err="1" smtClean="0"/>
              <a:t>voorzien</a:t>
            </a:r>
            <a:r>
              <a:rPr lang="fr-BE" baseline="0" dirty="0" smtClean="0"/>
              <a:t> </a:t>
            </a:r>
            <a:r>
              <a:rPr lang="fr-BE" baseline="0" dirty="0" err="1" smtClean="0"/>
              <a:t>dat</a:t>
            </a:r>
            <a:r>
              <a:rPr lang="fr-BE" baseline="0" dirty="0" smtClean="0"/>
              <a:t> </a:t>
            </a:r>
            <a:r>
              <a:rPr lang="fr-BE" baseline="0" dirty="0" err="1" smtClean="0"/>
              <a:t>zorg</a:t>
            </a:r>
            <a:r>
              <a:rPr lang="fr-BE" baseline="0" dirty="0" smtClean="0"/>
              <a:t> en </a:t>
            </a:r>
            <a:r>
              <a:rPr lang="fr-BE" baseline="0" dirty="0" err="1" smtClean="0"/>
              <a:t>hulpverlening</a:t>
            </a:r>
            <a:r>
              <a:rPr lang="fr-BE" baseline="0" dirty="0" smtClean="0"/>
              <a:t> </a:t>
            </a:r>
            <a:r>
              <a:rPr lang="fr-BE" baseline="0" dirty="0" err="1" smtClean="0"/>
              <a:t>wordt</a:t>
            </a:r>
            <a:r>
              <a:rPr lang="fr-BE" baseline="0" dirty="0" smtClean="0"/>
              <a:t> </a:t>
            </a:r>
            <a:r>
              <a:rPr lang="fr-BE" baseline="0" dirty="0" err="1" smtClean="0"/>
              <a:t>afgestemd</a:t>
            </a:r>
            <a:r>
              <a:rPr lang="fr-BE" baseline="0" dirty="0" smtClean="0"/>
              <a:t> in </a:t>
            </a:r>
            <a:r>
              <a:rPr lang="fr-BE" baseline="0" dirty="0" err="1" smtClean="0"/>
              <a:t>functie</a:t>
            </a:r>
            <a:r>
              <a:rPr lang="fr-BE" baseline="0" dirty="0" smtClean="0"/>
              <a:t> van de </a:t>
            </a:r>
            <a:r>
              <a:rPr lang="fr-BE" baseline="0" dirty="0" err="1" smtClean="0"/>
              <a:t>lokale</a:t>
            </a:r>
            <a:r>
              <a:rPr lang="fr-BE" baseline="0" dirty="0" smtClean="0"/>
              <a:t> </a:t>
            </a:r>
            <a:r>
              <a:rPr lang="fr-BE" baseline="0" dirty="0" err="1" smtClean="0"/>
              <a:t>realiteit</a:t>
            </a:r>
            <a:r>
              <a:rPr lang="fr-BE" baseline="0" dirty="0" smtClean="0"/>
              <a:t> </a:t>
            </a:r>
          </a:p>
          <a:p>
            <a:pPr marL="171450" indent="-171450">
              <a:buFont typeface="Arial" panose="020B0604020202020204" pitchFamily="34" charset="0"/>
              <a:buChar char="•"/>
            </a:pPr>
            <a:r>
              <a:rPr lang="fr-BE" baseline="0" dirty="0" smtClean="0"/>
              <a:t>In </a:t>
            </a:r>
            <a:r>
              <a:rPr lang="fr-BE" baseline="0" dirty="0" err="1" smtClean="0"/>
              <a:t>deze</a:t>
            </a:r>
            <a:r>
              <a:rPr lang="fr-BE" baseline="0" dirty="0" smtClean="0"/>
              <a:t> </a:t>
            </a:r>
            <a:r>
              <a:rPr lang="fr-BE" baseline="0" dirty="0" err="1" smtClean="0"/>
              <a:t>regio</a:t>
            </a:r>
            <a:r>
              <a:rPr lang="fr-BE" baseline="0" dirty="0" smtClean="0"/>
              <a:t> </a:t>
            </a:r>
            <a:r>
              <a:rPr lang="fr-BE" baseline="0" dirty="0" err="1" smtClean="0"/>
              <a:t>moeten</a:t>
            </a:r>
            <a:r>
              <a:rPr lang="fr-BE" baseline="0" dirty="0" smtClean="0"/>
              <a:t> </a:t>
            </a:r>
            <a:r>
              <a:rPr lang="fr-BE" baseline="0" dirty="0" err="1" smtClean="0"/>
              <a:t>alle</a:t>
            </a:r>
            <a:r>
              <a:rPr lang="fr-BE" baseline="0" dirty="0" smtClean="0"/>
              <a:t> </a:t>
            </a:r>
            <a:r>
              <a:rPr lang="fr-BE" baseline="0" dirty="0" err="1" smtClean="0"/>
              <a:t>relevante</a:t>
            </a:r>
            <a:r>
              <a:rPr lang="fr-BE" baseline="0" dirty="0" smtClean="0"/>
              <a:t> </a:t>
            </a:r>
            <a:r>
              <a:rPr lang="fr-BE" baseline="0" dirty="0" err="1" smtClean="0"/>
              <a:t>zorg</a:t>
            </a:r>
            <a:r>
              <a:rPr lang="fr-BE" baseline="0" dirty="0" smtClean="0"/>
              <a:t> en </a:t>
            </a:r>
            <a:r>
              <a:rPr lang="fr-BE" baseline="0" dirty="0" err="1" smtClean="0"/>
              <a:t>welzijnparners</a:t>
            </a:r>
            <a:r>
              <a:rPr lang="fr-BE" baseline="0" dirty="0" smtClean="0"/>
              <a:t> </a:t>
            </a:r>
            <a:r>
              <a:rPr lang="fr-BE" baseline="0" dirty="0" err="1" smtClean="0"/>
              <a:t>uit</a:t>
            </a:r>
            <a:r>
              <a:rPr lang="fr-BE" baseline="0" dirty="0" smtClean="0"/>
              <a:t> </a:t>
            </a:r>
            <a:r>
              <a:rPr lang="fr-BE" baseline="0" dirty="0" err="1" smtClean="0"/>
              <a:t>het</a:t>
            </a:r>
            <a:r>
              <a:rPr lang="fr-BE" baseline="0" dirty="0" smtClean="0"/>
              <a:t> </a:t>
            </a:r>
            <a:r>
              <a:rPr lang="fr-BE" baseline="0" dirty="0" err="1" smtClean="0"/>
              <a:t>gebied</a:t>
            </a:r>
            <a:r>
              <a:rPr lang="fr-BE" baseline="0" dirty="0" smtClean="0"/>
              <a:t> </a:t>
            </a:r>
            <a:r>
              <a:rPr lang="fr-BE" baseline="0" dirty="0" err="1" smtClean="0"/>
              <a:t>betrokken</a:t>
            </a:r>
            <a:r>
              <a:rPr lang="fr-BE" baseline="0" dirty="0" smtClean="0"/>
              <a:t> </a:t>
            </a:r>
            <a:r>
              <a:rPr lang="fr-BE" baseline="0" dirty="0" err="1" smtClean="0"/>
              <a:t>worden</a:t>
            </a:r>
            <a:r>
              <a:rPr lang="fr-BE" baseline="0" dirty="0" smtClean="0"/>
              <a:t> </a:t>
            </a:r>
            <a:r>
              <a:rPr lang="fr-BE" baseline="0" dirty="0" err="1" smtClean="0"/>
              <a:t>zodat</a:t>
            </a:r>
            <a:r>
              <a:rPr lang="fr-BE" baseline="0" dirty="0" smtClean="0"/>
              <a:t> </a:t>
            </a:r>
            <a:r>
              <a:rPr lang="fr-BE" baseline="0" dirty="0" err="1" smtClean="0"/>
              <a:t>een</a:t>
            </a:r>
            <a:r>
              <a:rPr lang="fr-BE" baseline="0" dirty="0" smtClean="0"/>
              <a:t> </a:t>
            </a:r>
            <a:r>
              <a:rPr lang="fr-BE" baseline="0" dirty="0" err="1" smtClean="0"/>
              <a:t>representatief</a:t>
            </a:r>
            <a:r>
              <a:rPr lang="fr-BE" baseline="0" dirty="0" smtClean="0"/>
              <a:t> </a:t>
            </a:r>
            <a:r>
              <a:rPr lang="fr-BE" baseline="0" dirty="0" err="1" smtClean="0"/>
              <a:t>beeld</a:t>
            </a:r>
            <a:r>
              <a:rPr lang="fr-BE" baseline="0" dirty="0" smtClean="0"/>
              <a:t> </a:t>
            </a:r>
            <a:r>
              <a:rPr lang="fr-BE" baseline="0" dirty="0" err="1" smtClean="0"/>
              <a:t>wordt</a:t>
            </a:r>
            <a:r>
              <a:rPr lang="fr-BE" baseline="0" dirty="0" smtClean="0"/>
              <a:t> </a:t>
            </a:r>
            <a:r>
              <a:rPr lang="fr-BE" baseline="0" dirty="0" err="1" smtClean="0"/>
              <a:t>geschets</a:t>
            </a:r>
            <a:r>
              <a:rPr lang="fr-BE" baseline="0" dirty="0" smtClean="0"/>
              <a:t> van </a:t>
            </a:r>
            <a:r>
              <a:rPr lang="fr-BE" baseline="0" dirty="0" err="1" smtClean="0"/>
              <a:t>het</a:t>
            </a:r>
            <a:r>
              <a:rPr lang="fr-BE" baseline="0" dirty="0" smtClean="0"/>
              <a:t> </a:t>
            </a:r>
            <a:r>
              <a:rPr lang="fr-BE" baseline="0" dirty="0" err="1" smtClean="0"/>
              <a:t>bestaande</a:t>
            </a:r>
            <a:r>
              <a:rPr lang="fr-BE" baseline="0" dirty="0" smtClean="0"/>
              <a:t> </a:t>
            </a:r>
            <a:r>
              <a:rPr lang="fr-BE" baseline="0" dirty="0" err="1" smtClean="0"/>
              <a:t>aanbod</a:t>
            </a:r>
            <a:endParaRPr lang="fr-BE" baseline="0" dirty="0" smtClean="0"/>
          </a:p>
          <a:p>
            <a:endParaRPr lang="fr-FR" dirty="0"/>
          </a:p>
        </p:txBody>
      </p:sp>
      <p:sp>
        <p:nvSpPr>
          <p:cNvPr id="4" name="Espace réservé du numéro de diapositive 3"/>
          <p:cNvSpPr>
            <a:spLocks noGrp="1"/>
          </p:cNvSpPr>
          <p:nvPr>
            <p:ph type="sldNum" sz="quarter" idx="10"/>
          </p:nvPr>
        </p:nvSpPr>
        <p:spPr/>
        <p:txBody>
          <a:bodyPr/>
          <a:lstStyle/>
          <a:p>
            <a:fld id="{35074C97-AE1D-412D-A282-C35FB4F2AB4A}" type="slidenum">
              <a:rPr lang="nl-NL" smtClean="0"/>
              <a:pPr/>
              <a:t>33</a:t>
            </a:fld>
            <a:endParaRPr lang="nl-NL"/>
          </a:p>
        </p:txBody>
      </p:sp>
    </p:spTree>
    <p:extLst>
      <p:ext uri="{BB962C8B-B14F-4D97-AF65-F5344CB8AC3E}">
        <p14:creationId xmlns:p14="http://schemas.microsoft.com/office/powerpoint/2010/main" val="8514302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66813" y="1241425"/>
            <a:ext cx="4464050" cy="3349625"/>
          </a:xfrm>
        </p:spPr>
      </p:sp>
      <p:sp>
        <p:nvSpPr>
          <p:cNvPr id="3" name="Tijdelijke aanduiding voor notities 2"/>
          <p:cNvSpPr>
            <a:spLocks noGrp="1"/>
          </p:cNvSpPr>
          <p:nvPr>
            <p:ph type="body" idx="1"/>
          </p:nvPr>
        </p:nvSpPr>
        <p:spPr/>
        <p:txBody>
          <a:bodyPr/>
          <a:lstStyle/>
          <a:p>
            <a:r>
              <a:rPr lang="fr-BE" dirty="0" smtClean="0"/>
              <a:t>ALS </a:t>
            </a:r>
            <a:r>
              <a:rPr lang="fr-BE" dirty="0" err="1" smtClean="0"/>
              <a:t>project</a:t>
            </a:r>
            <a:r>
              <a:rPr lang="fr-BE" dirty="0" smtClean="0"/>
              <a:t> </a:t>
            </a:r>
            <a:r>
              <a:rPr lang="fr-BE" dirty="0" err="1" smtClean="0"/>
              <a:t>hoe</a:t>
            </a:r>
            <a:r>
              <a:rPr lang="fr-BE" dirty="0" smtClean="0"/>
              <a:t> </a:t>
            </a:r>
            <a:r>
              <a:rPr lang="fr-BE" dirty="0" err="1" smtClean="0"/>
              <a:t>ziet</a:t>
            </a:r>
            <a:r>
              <a:rPr lang="fr-BE" baseline="0" dirty="0" smtClean="0"/>
              <a:t> de timing </a:t>
            </a:r>
            <a:r>
              <a:rPr lang="fr-BE" baseline="0" dirty="0" err="1" smtClean="0"/>
              <a:t>eruit</a:t>
            </a:r>
            <a:r>
              <a:rPr lang="fr-BE" baseline="0" dirty="0" smtClean="0"/>
              <a:t>? </a:t>
            </a:r>
            <a:r>
              <a:rPr lang="fr-BE" dirty="0" smtClean="0"/>
              <a:t>Hier </a:t>
            </a:r>
            <a:r>
              <a:rPr lang="fr-BE" dirty="0" err="1" smtClean="0"/>
              <a:t>ziet</a:t>
            </a:r>
            <a:r>
              <a:rPr lang="fr-BE" baseline="0" dirty="0" smtClean="0"/>
              <a:t> u de timing en de </a:t>
            </a:r>
            <a:r>
              <a:rPr lang="fr-BE" baseline="0" dirty="0" err="1" smtClean="0"/>
              <a:t>verschillende</a:t>
            </a:r>
            <a:r>
              <a:rPr lang="fr-BE" baseline="0" dirty="0" smtClean="0"/>
              <a:t> </a:t>
            </a:r>
            <a:r>
              <a:rPr lang="fr-BE" baseline="0" dirty="0" err="1" smtClean="0"/>
              <a:t>fasen</a:t>
            </a:r>
            <a:r>
              <a:rPr lang="fr-BE" baseline="0" dirty="0" smtClean="0"/>
              <a:t>. </a:t>
            </a:r>
          </a:p>
          <a:p>
            <a:r>
              <a:rPr lang="fr-BE" baseline="0" dirty="0" err="1" smtClean="0"/>
              <a:t>Voorbereidingsfase</a:t>
            </a:r>
            <a:r>
              <a:rPr lang="fr-BE" baseline="0" dirty="0" smtClean="0"/>
              <a:t>: 4 </a:t>
            </a:r>
            <a:r>
              <a:rPr lang="fr-BE" baseline="0" dirty="0" err="1" smtClean="0"/>
              <a:t>maanden</a:t>
            </a:r>
            <a:r>
              <a:rPr lang="fr-BE" baseline="0" dirty="0" smtClean="0"/>
              <a:t> de </a:t>
            </a:r>
            <a:r>
              <a:rPr lang="fr-BE" baseline="0" dirty="0" err="1" smtClean="0"/>
              <a:t>tijd</a:t>
            </a:r>
            <a:r>
              <a:rPr lang="fr-BE" baseline="0" dirty="0" smtClean="0"/>
              <a:t> om </a:t>
            </a:r>
            <a:r>
              <a:rPr lang="fr-BE" baseline="0" dirty="0" err="1" smtClean="0"/>
              <a:t>geinteresseerde</a:t>
            </a:r>
            <a:r>
              <a:rPr lang="fr-BE" baseline="0" dirty="0" smtClean="0"/>
              <a:t> </a:t>
            </a:r>
            <a:r>
              <a:rPr lang="fr-BE" baseline="0" dirty="0" err="1" smtClean="0"/>
              <a:t>actoren</a:t>
            </a:r>
            <a:r>
              <a:rPr lang="fr-BE" baseline="0" dirty="0" smtClean="0"/>
              <a:t> in </a:t>
            </a:r>
            <a:r>
              <a:rPr lang="fr-BE" baseline="0" dirty="0" err="1" smtClean="0"/>
              <a:t>uw</a:t>
            </a:r>
            <a:r>
              <a:rPr lang="fr-BE" baseline="0" dirty="0" smtClean="0"/>
              <a:t> </a:t>
            </a:r>
            <a:r>
              <a:rPr lang="fr-BE" baseline="0" dirty="0" err="1" smtClean="0"/>
              <a:t>werkingsgebied</a:t>
            </a:r>
            <a:r>
              <a:rPr lang="fr-BE" baseline="0" dirty="0" smtClean="0"/>
              <a:t> te </a:t>
            </a:r>
            <a:r>
              <a:rPr lang="fr-BE" baseline="0" dirty="0" err="1" smtClean="0"/>
              <a:t>contacteren</a:t>
            </a:r>
            <a:r>
              <a:rPr lang="fr-BE" baseline="0" dirty="0" smtClean="0"/>
              <a:t>, </a:t>
            </a:r>
            <a:r>
              <a:rPr lang="fr-BE" baseline="0" dirty="0" err="1" smtClean="0"/>
              <a:t>uw</a:t>
            </a:r>
            <a:r>
              <a:rPr lang="fr-BE" baseline="0" dirty="0" smtClean="0"/>
              <a:t> </a:t>
            </a:r>
            <a:r>
              <a:rPr lang="fr-BE" baseline="0" dirty="0" err="1" smtClean="0"/>
              <a:t>werkingsgebied</a:t>
            </a:r>
            <a:r>
              <a:rPr lang="fr-BE" baseline="0" dirty="0" smtClean="0"/>
              <a:t> </a:t>
            </a:r>
            <a:r>
              <a:rPr lang="fr-BE" baseline="0" dirty="0" err="1" smtClean="0"/>
              <a:t>afbakenen</a:t>
            </a:r>
            <a:r>
              <a:rPr lang="fr-BE" baseline="0" dirty="0" smtClean="0"/>
              <a:t>, </a:t>
            </a:r>
            <a:r>
              <a:rPr lang="fr-BE" baseline="0" dirty="0" err="1" smtClean="0"/>
              <a:t>oprichten</a:t>
            </a:r>
            <a:r>
              <a:rPr lang="fr-BE" baseline="0" dirty="0" smtClean="0"/>
              <a:t> van </a:t>
            </a:r>
            <a:r>
              <a:rPr lang="fr-BE" baseline="0" dirty="0" err="1" smtClean="0"/>
              <a:t>een</a:t>
            </a:r>
            <a:r>
              <a:rPr lang="fr-BE" baseline="0" dirty="0" smtClean="0"/>
              <a:t> </a:t>
            </a:r>
            <a:r>
              <a:rPr lang="fr-BE" baseline="0" dirty="0" err="1" smtClean="0"/>
              <a:t>lokaal</a:t>
            </a:r>
            <a:r>
              <a:rPr lang="fr-BE" baseline="0" dirty="0" smtClean="0"/>
              <a:t> consortium met </a:t>
            </a:r>
            <a:r>
              <a:rPr lang="fr-BE" baseline="0" dirty="0" err="1" smtClean="0"/>
              <a:t>een</a:t>
            </a:r>
            <a:r>
              <a:rPr lang="fr-BE" baseline="0" dirty="0" smtClean="0"/>
              <a:t> </a:t>
            </a:r>
            <a:r>
              <a:rPr lang="fr-BE" baseline="0" dirty="0" err="1" smtClean="0"/>
              <a:t>gedeelde</a:t>
            </a:r>
            <a:r>
              <a:rPr lang="fr-BE" baseline="0" dirty="0" smtClean="0"/>
              <a:t> </a:t>
            </a:r>
            <a:r>
              <a:rPr lang="fr-BE" baseline="0" dirty="0" err="1" smtClean="0"/>
              <a:t>visie</a:t>
            </a:r>
            <a:endParaRPr lang="fr-BE" baseline="0" dirty="0" smtClean="0"/>
          </a:p>
          <a:p>
            <a:endParaRPr lang="fr-BE" baseline="0" dirty="0" smtClean="0"/>
          </a:p>
          <a:p>
            <a:r>
              <a:rPr lang="fr-BE" baseline="0" dirty="0" err="1" smtClean="0"/>
              <a:t>Puur</a:t>
            </a:r>
            <a:r>
              <a:rPr lang="fr-BE" baseline="0" dirty="0" smtClean="0"/>
              <a:t> </a:t>
            </a:r>
            <a:r>
              <a:rPr lang="fr-BE" baseline="0" dirty="0" err="1" smtClean="0"/>
              <a:t>administratieve</a:t>
            </a:r>
            <a:r>
              <a:rPr lang="fr-BE" baseline="0" dirty="0" smtClean="0"/>
              <a:t> </a:t>
            </a:r>
            <a:r>
              <a:rPr lang="fr-BE" baseline="0" dirty="0" err="1" smtClean="0"/>
              <a:t>selectie</a:t>
            </a:r>
            <a:endParaRPr lang="fr-BE" baseline="0" dirty="0" smtClean="0"/>
          </a:p>
          <a:p>
            <a:endParaRPr lang="fr-BE" baseline="0" dirty="0" smtClean="0"/>
          </a:p>
          <a:p>
            <a:r>
              <a:rPr lang="fr-BE" baseline="0" dirty="0" err="1" smtClean="0"/>
              <a:t>Concepualisatiefase</a:t>
            </a:r>
            <a:r>
              <a:rPr lang="fr-BE" baseline="0" dirty="0" smtClean="0"/>
              <a:t> </a:t>
            </a:r>
            <a:r>
              <a:rPr lang="fr-BE" baseline="0" dirty="0" err="1" smtClean="0"/>
              <a:t>moet</a:t>
            </a:r>
            <a:r>
              <a:rPr lang="fr-BE" baseline="0" dirty="0" smtClean="0"/>
              <a:t> </a:t>
            </a:r>
            <a:r>
              <a:rPr lang="fr-BE" baseline="0" dirty="0" err="1" smtClean="0"/>
              <a:t>het</a:t>
            </a:r>
            <a:r>
              <a:rPr lang="fr-BE" baseline="0" dirty="0" smtClean="0"/>
              <a:t> </a:t>
            </a:r>
            <a:r>
              <a:rPr lang="fr-BE" baseline="0" dirty="0" err="1" smtClean="0"/>
              <a:t>lokoregionaal</a:t>
            </a:r>
            <a:r>
              <a:rPr lang="fr-BE" baseline="0" dirty="0" smtClean="0"/>
              <a:t> </a:t>
            </a:r>
            <a:r>
              <a:rPr lang="fr-BE" baseline="0" dirty="0" err="1" smtClean="0"/>
              <a:t>actieplan</a:t>
            </a:r>
            <a:r>
              <a:rPr lang="fr-BE" baseline="0" dirty="0" smtClean="0"/>
              <a:t> </a:t>
            </a:r>
            <a:r>
              <a:rPr lang="fr-BE" baseline="0" dirty="0" err="1" smtClean="0"/>
              <a:t>opgesteld</a:t>
            </a:r>
            <a:r>
              <a:rPr lang="fr-BE" baseline="0" dirty="0" smtClean="0"/>
              <a:t> </a:t>
            </a:r>
            <a:r>
              <a:rPr lang="fr-BE" baseline="0" dirty="0" err="1" smtClean="0"/>
              <a:t>worden</a:t>
            </a:r>
            <a:r>
              <a:rPr lang="fr-BE" baseline="0" dirty="0" smtClean="0"/>
              <a:t> (</a:t>
            </a:r>
            <a:r>
              <a:rPr lang="fr-BE" baseline="0" dirty="0" err="1" smtClean="0"/>
              <a:t>hoe</a:t>
            </a:r>
            <a:r>
              <a:rPr lang="fr-BE" baseline="0" dirty="0" smtClean="0"/>
              <a:t> </a:t>
            </a:r>
            <a:r>
              <a:rPr lang="fr-BE" baseline="0" dirty="0" err="1" smtClean="0"/>
              <a:t>acties</a:t>
            </a:r>
            <a:r>
              <a:rPr lang="fr-BE" baseline="0" dirty="0" smtClean="0"/>
              <a:t> </a:t>
            </a:r>
            <a:r>
              <a:rPr lang="fr-BE" baseline="0" dirty="0" err="1" smtClean="0"/>
              <a:t>ontwikkelen</a:t>
            </a:r>
            <a:r>
              <a:rPr lang="fr-BE" baseline="0" dirty="0" smtClean="0"/>
              <a:t> </a:t>
            </a:r>
            <a:r>
              <a:rPr lang="fr-BE" baseline="0" dirty="0" err="1" smtClean="0"/>
              <a:t>voor</a:t>
            </a:r>
            <a:r>
              <a:rPr lang="fr-BE" baseline="0" dirty="0" smtClean="0"/>
              <a:t> </a:t>
            </a:r>
            <a:r>
              <a:rPr lang="fr-BE" baseline="0" dirty="0" err="1" smtClean="0"/>
              <a:t>componenten</a:t>
            </a:r>
            <a:r>
              <a:rPr lang="fr-BE" baseline="0" dirty="0" smtClean="0"/>
              <a:t>, </a:t>
            </a:r>
            <a:r>
              <a:rPr lang="fr-BE" baseline="0" dirty="0" err="1" smtClean="0"/>
              <a:t>hoe</a:t>
            </a:r>
            <a:r>
              <a:rPr lang="fr-BE" baseline="0" dirty="0" smtClean="0"/>
              <a:t> </a:t>
            </a:r>
            <a:r>
              <a:rPr lang="fr-BE" baseline="0" dirty="0" err="1" smtClean="0"/>
              <a:t>meten</a:t>
            </a:r>
            <a:r>
              <a:rPr lang="fr-BE" baseline="0" dirty="0" smtClean="0"/>
              <a:t>, </a:t>
            </a:r>
            <a:r>
              <a:rPr lang="fr-BE" baseline="0" dirty="0" err="1" smtClean="0"/>
              <a:t>financieel</a:t>
            </a:r>
            <a:r>
              <a:rPr lang="fr-BE" baseline="0" dirty="0" smtClean="0"/>
              <a:t> plan ,</a:t>
            </a:r>
            <a:r>
              <a:rPr lang="fr-BE" baseline="0" dirty="0" err="1" smtClean="0"/>
              <a:t>governance</a:t>
            </a:r>
            <a:r>
              <a:rPr lang="fr-BE" baseline="0" dirty="0" smtClean="0"/>
              <a:t>,…) </a:t>
            </a:r>
            <a:r>
              <a:rPr lang="fr-BE" baseline="0" dirty="0" err="1" smtClean="0"/>
              <a:t>waarbij</a:t>
            </a:r>
            <a:r>
              <a:rPr lang="fr-BE" baseline="0" dirty="0" smtClean="0"/>
              <a:t> er </a:t>
            </a:r>
            <a:r>
              <a:rPr lang="fr-BE" baseline="0" dirty="0" err="1" smtClean="0"/>
              <a:t>een</a:t>
            </a:r>
            <a:r>
              <a:rPr lang="fr-BE" baseline="0" dirty="0" smtClean="0"/>
              <a:t> </a:t>
            </a:r>
            <a:r>
              <a:rPr lang="fr-BE" baseline="0" dirty="0" err="1" smtClean="0"/>
              <a:t>nauwe</a:t>
            </a:r>
            <a:r>
              <a:rPr lang="fr-BE" baseline="0" dirty="0" smtClean="0"/>
              <a:t> </a:t>
            </a:r>
            <a:r>
              <a:rPr lang="fr-BE" baseline="0" dirty="0" err="1" smtClean="0"/>
              <a:t>samenwerking</a:t>
            </a:r>
            <a:r>
              <a:rPr lang="fr-BE" baseline="0" dirty="0" smtClean="0"/>
              <a:t> </a:t>
            </a:r>
            <a:r>
              <a:rPr lang="fr-BE" baseline="0" dirty="0" err="1" smtClean="0"/>
              <a:t>is</a:t>
            </a:r>
            <a:r>
              <a:rPr lang="fr-BE" baseline="0" dirty="0" smtClean="0"/>
              <a:t> </a:t>
            </a:r>
            <a:r>
              <a:rPr lang="fr-BE" baseline="0" dirty="0" err="1" smtClean="0"/>
              <a:t>tussen</a:t>
            </a:r>
            <a:r>
              <a:rPr lang="fr-BE" baseline="0" dirty="0" smtClean="0"/>
              <a:t> </a:t>
            </a:r>
            <a:r>
              <a:rPr lang="fr-BE" baseline="0" dirty="0" err="1" smtClean="0"/>
              <a:t>het</a:t>
            </a:r>
            <a:r>
              <a:rPr lang="fr-BE" baseline="0" dirty="0" smtClean="0"/>
              <a:t> consortium </a:t>
            </a:r>
            <a:r>
              <a:rPr lang="fr-BE" i="1" baseline="0" dirty="0" smtClean="0"/>
              <a:t>die </a:t>
            </a:r>
            <a:r>
              <a:rPr lang="fr-BE" i="1" baseline="0" dirty="0" err="1" smtClean="0"/>
              <a:t>ene</a:t>
            </a:r>
            <a:r>
              <a:rPr lang="fr-BE" i="1" baseline="0" dirty="0" smtClean="0"/>
              <a:t> </a:t>
            </a:r>
            <a:r>
              <a:rPr lang="fr-BE" i="1" baseline="0" dirty="0" err="1" smtClean="0"/>
              <a:t>projectcoordinator</a:t>
            </a:r>
            <a:r>
              <a:rPr lang="fr-BE" i="1" baseline="0" dirty="0" smtClean="0"/>
              <a:t> </a:t>
            </a:r>
            <a:r>
              <a:rPr lang="fr-BE" i="1" baseline="0" dirty="0" err="1" smtClean="0"/>
              <a:t>aanstelt</a:t>
            </a:r>
            <a:r>
              <a:rPr lang="fr-BE" i="1" baseline="0" dirty="0" smtClean="0"/>
              <a:t> </a:t>
            </a:r>
            <a:r>
              <a:rPr lang="fr-BE" baseline="0" dirty="0" smtClean="0"/>
              <a:t>en de coaches (</a:t>
            </a:r>
            <a:r>
              <a:rPr lang="fr-BE" i="1" baseline="0" dirty="0" smtClean="0"/>
              <a:t>die </a:t>
            </a:r>
            <a:r>
              <a:rPr lang="fr-BE" i="1" baseline="0" dirty="0" err="1" smtClean="0"/>
              <a:t>door</a:t>
            </a:r>
            <a:r>
              <a:rPr lang="fr-BE" i="1" baseline="0" dirty="0" smtClean="0"/>
              <a:t> de </a:t>
            </a:r>
            <a:r>
              <a:rPr lang="fr-BE" i="1" baseline="0" dirty="0" err="1" smtClean="0"/>
              <a:t>overheid</a:t>
            </a:r>
            <a:r>
              <a:rPr lang="fr-BE" i="1" baseline="0" dirty="0" smtClean="0"/>
              <a:t> </a:t>
            </a:r>
            <a:r>
              <a:rPr lang="fr-BE" i="1" baseline="0" dirty="0" err="1" smtClean="0"/>
              <a:t>wordt</a:t>
            </a:r>
            <a:r>
              <a:rPr lang="fr-BE" i="1" baseline="0" dirty="0" smtClean="0"/>
              <a:t> </a:t>
            </a:r>
            <a:r>
              <a:rPr lang="fr-BE" i="1" baseline="0" dirty="0" err="1" smtClean="0"/>
              <a:t>aangeleverd</a:t>
            </a:r>
            <a:r>
              <a:rPr lang="fr-BE" baseline="0" dirty="0" smtClean="0"/>
              <a:t>)</a:t>
            </a:r>
            <a:endParaRPr lang="en-US" dirty="0" smtClean="0"/>
          </a:p>
          <a:p>
            <a:endParaRPr lang="en-US" dirty="0"/>
          </a:p>
        </p:txBody>
      </p:sp>
      <p:sp>
        <p:nvSpPr>
          <p:cNvPr id="4" name="Tijdelijke aanduiding voor dianummer 3"/>
          <p:cNvSpPr>
            <a:spLocks noGrp="1"/>
          </p:cNvSpPr>
          <p:nvPr>
            <p:ph type="sldNum" sz="quarter" idx="10"/>
          </p:nvPr>
        </p:nvSpPr>
        <p:spPr/>
        <p:txBody>
          <a:bodyPr/>
          <a:lstStyle/>
          <a:p>
            <a:fld id="{35074C97-AE1D-412D-A282-C35FB4F2AB4A}" type="slidenum">
              <a:rPr lang="nl-NL" smtClean="0"/>
              <a:pPr/>
              <a:t>34</a:t>
            </a:fld>
            <a:endParaRPr lang="nl-NL"/>
          </a:p>
        </p:txBody>
      </p:sp>
    </p:spTree>
    <p:extLst>
      <p:ext uri="{BB962C8B-B14F-4D97-AF65-F5344CB8AC3E}">
        <p14:creationId xmlns:p14="http://schemas.microsoft.com/office/powerpoint/2010/main" val="23155240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92500"/>
          </a:bodyPr>
          <a:lstStyle/>
          <a:p>
            <a:r>
              <a:rPr lang="fr-BE" dirty="0" err="1" smtClean="0"/>
              <a:t>Wat</a:t>
            </a:r>
            <a:r>
              <a:rPr lang="fr-BE" dirty="0" smtClean="0"/>
              <a:t> </a:t>
            </a:r>
            <a:r>
              <a:rPr lang="fr-BE" dirty="0" err="1" smtClean="0"/>
              <a:t>wordt</a:t>
            </a:r>
            <a:r>
              <a:rPr lang="fr-BE" dirty="0" smtClean="0"/>
              <a:t> er van de </a:t>
            </a:r>
            <a:r>
              <a:rPr lang="fr-BE" dirty="0" err="1" smtClean="0"/>
              <a:t>projecten</a:t>
            </a:r>
            <a:r>
              <a:rPr lang="fr-BE" dirty="0" smtClean="0"/>
              <a:t> </a:t>
            </a:r>
            <a:r>
              <a:rPr lang="fr-BE" dirty="0" err="1" smtClean="0"/>
              <a:t>verwacht</a:t>
            </a:r>
            <a:r>
              <a:rPr lang="fr-BE" dirty="0" smtClean="0"/>
              <a:t>? </a:t>
            </a:r>
            <a:r>
              <a:rPr lang="fr-BE" dirty="0" err="1" smtClean="0"/>
              <a:t>Alle</a:t>
            </a:r>
            <a:r>
              <a:rPr lang="fr-BE" dirty="0" smtClean="0"/>
              <a:t> </a:t>
            </a:r>
            <a:r>
              <a:rPr lang="fr-BE" dirty="0" err="1" smtClean="0"/>
              <a:t>Details</a:t>
            </a:r>
            <a:r>
              <a:rPr lang="fr-BE" dirty="0" smtClean="0"/>
              <a:t> </a:t>
            </a:r>
            <a:r>
              <a:rPr lang="fr-BE" dirty="0" err="1" smtClean="0"/>
              <a:t>staan</a:t>
            </a:r>
            <a:r>
              <a:rPr lang="fr-BE" dirty="0" smtClean="0"/>
              <a:t> in de </a:t>
            </a:r>
            <a:r>
              <a:rPr lang="fr-BE" dirty="0" err="1" smtClean="0"/>
              <a:t>gids</a:t>
            </a:r>
            <a:r>
              <a:rPr lang="fr-BE" dirty="0" smtClean="0"/>
              <a:t>: </a:t>
            </a:r>
            <a:r>
              <a:rPr lang="fr-BE" dirty="0" err="1" smtClean="0"/>
              <a:t>toch</a:t>
            </a:r>
            <a:r>
              <a:rPr lang="fr-BE" dirty="0" smtClean="0"/>
              <a:t> al </a:t>
            </a:r>
            <a:r>
              <a:rPr lang="fr-BE" dirty="0" err="1" smtClean="0"/>
              <a:t>enkele</a:t>
            </a:r>
            <a:r>
              <a:rPr lang="fr-BE" dirty="0" smtClean="0"/>
              <a:t> </a:t>
            </a:r>
            <a:r>
              <a:rPr lang="fr-BE" dirty="0" err="1" smtClean="0"/>
              <a:t>kernboodschappen</a:t>
            </a:r>
            <a:r>
              <a:rPr lang="fr-BE" dirty="0" smtClean="0"/>
              <a:t> </a:t>
            </a:r>
            <a:r>
              <a:rPr lang="fr-BE" dirty="0" err="1" smtClean="0"/>
              <a:t>meegeven</a:t>
            </a:r>
            <a:r>
              <a:rPr lang="fr-BE" dirty="0" smtClean="0"/>
              <a:t>:</a:t>
            </a:r>
          </a:p>
          <a:p>
            <a:pPr marL="171450" indent="-171450">
              <a:buFont typeface="Arial" panose="020B0604020202020204" pitchFamily="34" charset="0"/>
              <a:buChar char="•"/>
            </a:pPr>
            <a:r>
              <a:rPr lang="fr-BE" dirty="0" smtClean="0"/>
              <a:t>Men </a:t>
            </a:r>
            <a:r>
              <a:rPr lang="fr-BE" dirty="0" err="1" smtClean="0"/>
              <a:t>heeft</a:t>
            </a:r>
            <a:r>
              <a:rPr lang="fr-BE" dirty="0" smtClean="0"/>
              <a:t> 14 </a:t>
            </a:r>
            <a:r>
              <a:rPr lang="fr-BE" dirty="0" err="1" smtClean="0"/>
              <a:t>componenten</a:t>
            </a:r>
            <a:r>
              <a:rPr lang="fr-BE" dirty="0" smtClean="0"/>
              <a:t> </a:t>
            </a:r>
            <a:r>
              <a:rPr lang="fr-BE" dirty="0" err="1" smtClean="0"/>
              <a:t>gedestilleerd</a:t>
            </a:r>
            <a:r>
              <a:rPr lang="fr-BE" dirty="0" smtClean="0"/>
              <a:t> die </a:t>
            </a:r>
            <a:r>
              <a:rPr lang="fr-BE" dirty="0" err="1" smtClean="0"/>
              <a:t>moeten</a:t>
            </a:r>
            <a:r>
              <a:rPr lang="fr-BE" dirty="0" smtClean="0"/>
              <a:t> </a:t>
            </a:r>
            <a:r>
              <a:rPr lang="fr-BE" dirty="0" err="1" smtClean="0"/>
              <a:t>geimplementeerd</a:t>
            </a:r>
            <a:r>
              <a:rPr lang="fr-BE" baseline="0" dirty="0" smtClean="0"/>
              <a:t> </a:t>
            </a:r>
            <a:r>
              <a:rPr lang="fr-BE" baseline="0" dirty="0" err="1" smtClean="0"/>
              <a:t>worden</a:t>
            </a:r>
            <a:r>
              <a:rPr lang="fr-BE" baseline="0" dirty="0" smtClean="0"/>
              <a:t> om over </a:t>
            </a:r>
            <a:r>
              <a:rPr lang="fr-BE" baseline="0" dirty="0" err="1" smtClean="0"/>
              <a:t>geintegreerde</a:t>
            </a:r>
            <a:r>
              <a:rPr lang="fr-BE" baseline="0" dirty="0" smtClean="0"/>
              <a:t> </a:t>
            </a:r>
            <a:r>
              <a:rPr lang="fr-BE" baseline="0" dirty="0" err="1" smtClean="0"/>
              <a:t>zorg</a:t>
            </a:r>
            <a:r>
              <a:rPr lang="fr-BE" baseline="0" dirty="0" smtClean="0"/>
              <a:t> te </a:t>
            </a:r>
            <a:r>
              <a:rPr lang="fr-BE" baseline="0" dirty="0" err="1" smtClean="0"/>
              <a:t>spreken</a:t>
            </a:r>
            <a:r>
              <a:rPr lang="fr-BE" baseline="0" dirty="0" smtClean="0"/>
              <a:t>: </a:t>
            </a:r>
            <a:r>
              <a:rPr lang="fr-BE" baseline="0" dirty="0" err="1" smtClean="0"/>
              <a:t>belangrijk</a:t>
            </a:r>
            <a:r>
              <a:rPr lang="fr-BE" baseline="0" dirty="0" smtClean="0"/>
              <a:t> om </a:t>
            </a:r>
            <a:r>
              <a:rPr lang="fr-BE" baseline="0" dirty="0" err="1" smtClean="0"/>
              <a:t>mee</a:t>
            </a:r>
            <a:r>
              <a:rPr lang="fr-BE" baseline="0" dirty="0" smtClean="0"/>
              <a:t> te </a:t>
            </a:r>
            <a:r>
              <a:rPr lang="fr-BE" baseline="0" dirty="0" err="1" smtClean="0"/>
              <a:t>geven</a:t>
            </a:r>
            <a:r>
              <a:rPr lang="fr-BE" baseline="0" dirty="0" smtClean="0"/>
              <a:t> </a:t>
            </a:r>
            <a:r>
              <a:rPr lang="fr-BE" baseline="0" dirty="0" err="1" smtClean="0"/>
              <a:t>dat</a:t>
            </a:r>
            <a:r>
              <a:rPr lang="fr-BE" baseline="0" dirty="0" smtClean="0"/>
              <a:t> </a:t>
            </a:r>
            <a:r>
              <a:rPr lang="fr-BE" baseline="0" dirty="0" err="1" smtClean="0"/>
              <a:t>deze</a:t>
            </a:r>
            <a:r>
              <a:rPr lang="fr-BE" baseline="0" dirty="0" smtClean="0"/>
              <a:t> </a:t>
            </a:r>
            <a:r>
              <a:rPr lang="fr-BE" baseline="0" dirty="0" err="1" smtClean="0"/>
              <a:t>componenten</a:t>
            </a:r>
            <a:r>
              <a:rPr lang="fr-BE" baseline="0" dirty="0" smtClean="0"/>
              <a:t> niet </a:t>
            </a:r>
            <a:r>
              <a:rPr lang="fr-BE" baseline="0" dirty="0" err="1" smtClean="0"/>
              <a:t>vanaf</a:t>
            </a:r>
            <a:r>
              <a:rPr lang="fr-BE" baseline="0" dirty="0" smtClean="0"/>
              <a:t> de </a:t>
            </a:r>
            <a:r>
              <a:rPr lang="fr-BE" baseline="0" dirty="0" err="1" smtClean="0"/>
              <a:t>start</a:t>
            </a:r>
            <a:r>
              <a:rPr lang="fr-BE" baseline="0" dirty="0" smtClean="0"/>
              <a:t> </a:t>
            </a:r>
            <a:r>
              <a:rPr lang="fr-BE" baseline="0" dirty="0" err="1" smtClean="0"/>
              <a:t>allemaal</a:t>
            </a:r>
            <a:r>
              <a:rPr lang="fr-BE" baseline="0" dirty="0" smtClean="0"/>
              <a:t> </a:t>
            </a:r>
            <a:r>
              <a:rPr lang="fr-BE" baseline="0" dirty="0" err="1" smtClean="0"/>
              <a:t>moeten</a:t>
            </a:r>
            <a:r>
              <a:rPr lang="fr-BE" baseline="0" dirty="0" smtClean="0"/>
              <a:t> </a:t>
            </a:r>
            <a:r>
              <a:rPr lang="fr-BE" baseline="0" dirty="0" err="1" smtClean="0"/>
              <a:t>ontwikkeld</a:t>
            </a:r>
            <a:r>
              <a:rPr lang="fr-BE" baseline="0" dirty="0" smtClean="0"/>
              <a:t> </a:t>
            </a:r>
            <a:r>
              <a:rPr lang="fr-BE" baseline="0" dirty="0" err="1" smtClean="0"/>
              <a:t>worden</a:t>
            </a:r>
            <a:r>
              <a:rPr lang="fr-BE" baseline="0" dirty="0" smtClean="0"/>
              <a:t>, maar </a:t>
            </a:r>
            <a:r>
              <a:rPr lang="fr-BE" baseline="0" dirty="0" err="1" smtClean="0"/>
              <a:t>dat</a:t>
            </a:r>
            <a:r>
              <a:rPr lang="fr-BE" baseline="0" dirty="0" smtClean="0"/>
              <a:t> </a:t>
            </a:r>
            <a:r>
              <a:rPr lang="fr-BE" baseline="0" dirty="0" err="1" smtClean="0"/>
              <a:t>het</a:t>
            </a:r>
            <a:r>
              <a:rPr lang="fr-BE" baseline="0" dirty="0" smtClean="0"/>
              <a:t> op </a:t>
            </a:r>
            <a:r>
              <a:rPr lang="fr-BE" baseline="0" dirty="0" err="1" smtClean="0"/>
              <a:t>een</a:t>
            </a:r>
            <a:r>
              <a:rPr lang="fr-BE" baseline="0" dirty="0" smtClean="0"/>
              <a:t> </a:t>
            </a:r>
            <a:r>
              <a:rPr lang="fr-BE" baseline="0" dirty="0" err="1" smtClean="0"/>
              <a:t>organische</a:t>
            </a:r>
            <a:r>
              <a:rPr lang="fr-BE" baseline="0" dirty="0" smtClean="0"/>
              <a:t> </a:t>
            </a:r>
            <a:r>
              <a:rPr lang="fr-BE" baseline="0" dirty="0" err="1" smtClean="0"/>
              <a:t>geleidelijke</a:t>
            </a:r>
            <a:r>
              <a:rPr lang="fr-BE" baseline="0" dirty="0" smtClean="0"/>
              <a:t> manier </a:t>
            </a:r>
            <a:r>
              <a:rPr lang="fr-BE" baseline="0" dirty="0" err="1" smtClean="0"/>
              <a:t>mag</a:t>
            </a:r>
            <a:r>
              <a:rPr lang="fr-BE" baseline="0" dirty="0" smtClean="0"/>
              <a:t>. </a:t>
            </a:r>
            <a:r>
              <a:rPr lang="fr-BE" baseline="0" dirty="0" err="1" smtClean="0"/>
              <a:t>Het</a:t>
            </a:r>
            <a:r>
              <a:rPr lang="fr-BE" baseline="0" dirty="0" smtClean="0"/>
              <a:t> kan </a:t>
            </a:r>
            <a:r>
              <a:rPr lang="fr-BE" baseline="0" dirty="0" err="1" smtClean="0"/>
              <a:t>ook</a:t>
            </a:r>
            <a:r>
              <a:rPr lang="fr-BE" baseline="0" dirty="0" smtClean="0"/>
              <a:t> </a:t>
            </a:r>
            <a:r>
              <a:rPr lang="fr-BE" baseline="0" dirty="0" err="1" smtClean="0"/>
              <a:t>zijn</a:t>
            </a:r>
            <a:r>
              <a:rPr lang="fr-BE" baseline="0" dirty="0" smtClean="0"/>
              <a:t> </a:t>
            </a:r>
            <a:r>
              <a:rPr lang="fr-BE" baseline="0" dirty="0" err="1" smtClean="0"/>
              <a:t>dat</a:t>
            </a:r>
            <a:r>
              <a:rPr lang="fr-BE" baseline="0" dirty="0" smtClean="0"/>
              <a:t> </a:t>
            </a:r>
            <a:r>
              <a:rPr lang="fr-BE" baseline="0" dirty="0" err="1" smtClean="0"/>
              <a:t>bepaalde</a:t>
            </a:r>
            <a:r>
              <a:rPr lang="fr-BE" baseline="0" dirty="0" smtClean="0"/>
              <a:t> </a:t>
            </a:r>
            <a:r>
              <a:rPr lang="fr-BE" baseline="0" dirty="0" err="1" smtClean="0"/>
              <a:t>ondernomen</a:t>
            </a:r>
            <a:r>
              <a:rPr lang="fr-BE" baseline="0" dirty="0" smtClean="0"/>
              <a:t> </a:t>
            </a:r>
            <a:r>
              <a:rPr lang="fr-BE" baseline="0" dirty="0" err="1" smtClean="0"/>
              <a:t>acties</a:t>
            </a:r>
            <a:r>
              <a:rPr lang="fr-BE" baseline="0" dirty="0" smtClean="0"/>
              <a:t> </a:t>
            </a:r>
            <a:r>
              <a:rPr lang="fr-BE" baseline="0" dirty="0" err="1" smtClean="0"/>
              <a:t>meerdere</a:t>
            </a:r>
            <a:r>
              <a:rPr lang="fr-BE" baseline="0" dirty="0" smtClean="0"/>
              <a:t> </a:t>
            </a:r>
            <a:r>
              <a:rPr lang="fr-BE" baseline="0" dirty="0" err="1" smtClean="0"/>
              <a:t>componenten</a:t>
            </a:r>
            <a:r>
              <a:rPr lang="fr-BE" baseline="0" dirty="0" smtClean="0"/>
              <a:t> </a:t>
            </a:r>
            <a:r>
              <a:rPr lang="fr-BE" baseline="0" dirty="0" err="1" smtClean="0"/>
              <a:t>bevatten</a:t>
            </a:r>
            <a:r>
              <a:rPr lang="fr-BE" baseline="0" dirty="0" smtClean="0"/>
              <a:t>.</a:t>
            </a:r>
          </a:p>
          <a:p>
            <a:pPr marL="171450" indent="-171450">
              <a:buFont typeface="Arial" panose="020B0604020202020204" pitchFamily="34" charset="0"/>
              <a:buChar char="•"/>
            </a:pPr>
            <a:r>
              <a:rPr lang="fr-BE" baseline="0" dirty="0" err="1" smtClean="0"/>
              <a:t>Het</a:t>
            </a:r>
            <a:r>
              <a:rPr lang="fr-BE" baseline="0" dirty="0" smtClean="0"/>
              <a:t> </a:t>
            </a:r>
            <a:r>
              <a:rPr lang="fr-BE" baseline="0" dirty="0" err="1" smtClean="0"/>
              <a:t>moet</a:t>
            </a:r>
            <a:r>
              <a:rPr lang="fr-BE" baseline="0" dirty="0" smtClean="0"/>
              <a:t> </a:t>
            </a:r>
            <a:r>
              <a:rPr lang="fr-BE" baseline="0" dirty="0" err="1" smtClean="0"/>
              <a:t>gericht</a:t>
            </a:r>
            <a:r>
              <a:rPr lang="fr-BE" baseline="0" dirty="0" smtClean="0"/>
              <a:t> </a:t>
            </a:r>
            <a:r>
              <a:rPr lang="fr-BE" baseline="0" dirty="0" err="1" smtClean="0"/>
              <a:t>zijn</a:t>
            </a:r>
            <a:r>
              <a:rPr lang="fr-BE" baseline="0" dirty="0" smtClean="0"/>
              <a:t> op </a:t>
            </a:r>
            <a:r>
              <a:rPr lang="fr-BE" baseline="0" dirty="0" err="1" smtClean="0"/>
              <a:t>personen</a:t>
            </a:r>
            <a:r>
              <a:rPr lang="fr-BE" baseline="0" dirty="0" smtClean="0"/>
              <a:t> die </a:t>
            </a:r>
            <a:r>
              <a:rPr lang="fr-BE" baseline="0" dirty="0" err="1" smtClean="0"/>
              <a:t>chronisch</a:t>
            </a:r>
            <a:r>
              <a:rPr lang="fr-BE" baseline="0" dirty="0" smtClean="0"/>
              <a:t> </a:t>
            </a:r>
            <a:r>
              <a:rPr lang="fr-BE" baseline="0" dirty="0" err="1" smtClean="0"/>
              <a:t>ziek</a:t>
            </a:r>
            <a:r>
              <a:rPr lang="fr-BE" baseline="0" dirty="0" smtClean="0"/>
              <a:t> </a:t>
            </a:r>
            <a:r>
              <a:rPr lang="fr-BE" baseline="0" dirty="0" err="1" smtClean="0"/>
              <a:t>zijn</a:t>
            </a:r>
            <a:r>
              <a:rPr lang="fr-BE" baseline="0" dirty="0" smtClean="0"/>
              <a:t> (</a:t>
            </a:r>
            <a:r>
              <a:rPr lang="fr-BE" baseline="0" dirty="0" err="1" smtClean="0"/>
              <a:t>brede</a:t>
            </a:r>
            <a:r>
              <a:rPr lang="fr-BE" baseline="0" dirty="0" smtClean="0"/>
              <a:t> </a:t>
            </a:r>
            <a:r>
              <a:rPr lang="fr-BE" baseline="0" dirty="0" err="1" smtClean="0"/>
              <a:t>definitie</a:t>
            </a:r>
            <a:r>
              <a:rPr lang="fr-BE" baseline="0" dirty="0" smtClean="0"/>
              <a:t>) en dus </a:t>
            </a:r>
            <a:r>
              <a:rPr lang="fr-BE" baseline="0" dirty="0" err="1" smtClean="0"/>
              <a:t>nood</a:t>
            </a:r>
            <a:r>
              <a:rPr lang="fr-BE" baseline="0" dirty="0" smtClean="0"/>
              <a:t> </a:t>
            </a:r>
            <a:r>
              <a:rPr lang="fr-BE" baseline="0" dirty="0" err="1" smtClean="0"/>
              <a:t>hebben</a:t>
            </a:r>
            <a:r>
              <a:rPr lang="fr-BE" baseline="0" dirty="0" smtClean="0"/>
              <a:t> </a:t>
            </a:r>
            <a:r>
              <a:rPr lang="fr-BE" baseline="0" dirty="0" err="1" smtClean="0"/>
              <a:t>aan</a:t>
            </a:r>
            <a:r>
              <a:rPr lang="fr-BE" baseline="0" dirty="0" smtClean="0"/>
              <a:t> </a:t>
            </a:r>
            <a:r>
              <a:rPr lang="fr-BE" baseline="0" dirty="0" err="1" smtClean="0"/>
              <a:t>langdurige</a:t>
            </a:r>
            <a:r>
              <a:rPr lang="fr-BE" baseline="0" dirty="0" smtClean="0"/>
              <a:t> </a:t>
            </a:r>
            <a:r>
              <a:rPr lang="fr-BE" baseline="0" dirty="0" err="1" smtClean="0"/>
              <a:t>zorg</a:t>
            </a:r>
            <a:r>
              <a:rPr lang="fr-BE" baseline="0" dirty="0" smtClean="0"/>
              <a:t>, de </a:t>
            </a:r>
            <a:r>
              <a:rPr lang="fr-BE" baseline="0" dirty="0" err="1" smtClean="0"/>
              <a:t>acties</a:t>
            </a:r>
            <a:r>
              <a:rPr lang="fr-BE" baseline="0" dirty="0" smtClean="0"/>
              <a:t> die </a:t>
            </a:r>
            <a:r>
              <a:rPr lang="fr-BE" baseline="0" dirty="0" err="1" smtClean="0"/>
              <a:t>ontwikkeld</a:t>
            </a:r>
            <a:r>
              <a:rPr lang="fr-BE" baseline="0" dirty="0" smtClean="0"/>
              <a:t> </a:t>
            </a:r>
            <a:r>
              <a:rPr lang="fr-BE" baseline="0" dirty="0" err="1" smtClean="0"/>
              <a:t>worden</a:t>
            </a:r>
            <a:r>
              <a:rPr lang="fr-BE" baseline="0" dirty="0" smtClean="0"/>
              <a:t> </a:t>
            </a:r>
            <a:r>
              <a:rPr lang="fr-BE" baseline="0" dirty="0" err="1" smtClean="0"/>
              <a:t>mogen</a:t>
            </a:r>
            <a:r>
              <a:rPr lang="fr-BE" baseline="0" dirty="0" smtClean="0"/>
              <a:t> niet </a:t>
            </a:r>
            <a:r>
              <a:rPr lang="fr-BE" baseline="0" dirty="0" err="1" smtClean="0"/>
              <a:t>ziektespecifiek</a:t>
            </a:r>
            <a:r>
              <a:rPr lang="fr-BE" baseline="0" dirty="0" smtClean="0"/>
              <a:t> </a:t>
            </a:r>
            <a:r>
              <a:rPr lang="fr-BE" baseline="0" dirty="0" err="1" smtClean="0"/>
              <a:t>zijn</a:t>
            </a:r>
            <a:r>
              <a:rPr lang="fr-BE" baseline="0" dirty="0" smtClean="0"/>
              <a:t>, maar </a:t>
            </a:r>
            <a:r>
              <a:rPr lang="fr-BE" baseline="0" dirty="0" err="1" smtClean="0"/>
              <a:t>moeten</a:t>
            </a:r>
            <a:r>
              <a:rPr lang="fr-BE" baseline="0" dirty="0" smtClean="0"/>
              <a:t> </a:t>
            </a:r>
            <a:r>
              <a:rPr lang="fr-BE" baseline="0" dirty="0" err="1" smtClean="0"/>
              <a:t>kunnen</a:t>
            </a:r>
            <a:r>
              <a:rPr lang="fr-BE" baseline="0" dirty="0" smtClean="0"/>
              <a:t> </a:t>
            </a:r>
            <a:r>
              <a:rPr lang="fr-BE" baseline="0" dirty="0" err="1" smtClean="0"/>
              <a:t>toegepast</a:t>
            </a:r>
            <a:r>
              <a:rPr lang="fr-BE" baseline="0" dirty="0" smtClean="0"/>
              <a:t> </a:t>
            </a:r>
            <a:r>
              <a:rPr lang="fr-BE" baseline="0" dirty="0" err="1" smtClean="0"/>
              <a:t>worden</a:t>
            </a:r>
            <a:r>
              <a:rPr lang="fr-BE" baseline="0" dirty="0" smtClean="0"/>
              <a:t> op </a:t>
            </a:r>
            <a:r>
              <a:rPr lang="fr-BE" baseline="0" dirty="0" err="1" smtClean="0"/>
              <a:t>verschillende</a:t>
            </a:r>
            <a:r>
              <a:rPr lang="fr-BE" baseline="0" dirty="0" smtClean="0"/>
              <a:t> </a:t>
            </a:r>
            <a:r>
              <a:rPr lang="fr-BE" baseline="0" dirty="0" err="1" smtClean="0"/>
              <a:t>ziektebeelden</a:t>
            </a:r>
            <a:r>
              <a:rPr lang="fr-BE" baseline="0" dirty="0" smtClean="0"/>
              <a:t> (men </a:t>
            </a:r>
            <a:r>
              <a:rPr lang="fr-BE" baseline="0" dirty="0" err="1" smtClean="0"/>
              <a:t>spreekt</a:t>
            </a:r>
            <a:r>
              <a:rPr lang="fr-BE" baseline="0" dirty="0" smtClean="0"/>
              <a:t> </a:t>
            </a:r>
            <a:r>
              <a:rPr lang="fr-BE" baseline="0" dirty="0" err="1" smtClean="0"/>
              <a:t>wel</a:t>
            </a:r>
            <a:r>
              <a:rPr lang="fr-BE" baseline="0" dirty="0" smtClean="0"/>
              <a:t> van </a:t>
            </a:r>
            <a:r>
              <a:rPr lang="fr-BE" baseline="0" dirty="0" err="1" smtClean="0"/>
              <a:t>een</a:t>
            </a:r>
            <a:r>
              <a:rPr lang="fr-BE" baseline="0" dirty="0" smtClean="0"/>
              <a:t> MULTI PATHOLOGIE </a:t>
            </a:r>
            <a:r>
              <a:rPr lang="fr-BE" baseline="0" dirty="0" err="1" smtClean="0"/>
              <a:t>doelgroep</a:t>
            </a:r>
            <a:r>
              <a:rPr lang="fr-BE" baseline="0" dirty="0" smtClean="0"/>
              <a:t> </a:t>
            </a:r>
            <a:r>
              <a:rPr lang="fr-BE" baseline="0" dirty="0" err="1" smtClean="0"/>
              <a:t>omdat</a:t>
            </a:r>
            <a:r>
              <a:rPr lang="fr-BE" baseline="0" dirty="0" smtClean="0"/>
              <a:t> men </a:t>
            </a:r>
            <a:r>
              <a:rPr lang="fr-BE" baseline="0" dirty="0" err="1" smtClean="0"/>
              <a:t>ervanuitgaat</a:t>
            </a:r>
            <a:r>
              <a:rPr lang="fr-BE" baseline="0" dirty="0" smtClean="0"/>
              <a:t> </a:t>
            </a:r>
            <a:r>
              <a:rPr lang="fr-BE" baseline="0" dirty="0" err="1" smtClean="0"/>
              <a:t>dat</a:t>
            </a:r>
            <a:r>
              <a:rPr lang="fr-BE" baseline="0" dirty="0" smtClean="0"/>
              <a:t> </a:t>
            </a:r>
            <a:r>
              <a:rPr lang="fr-BE" baseline="0" dirty="0" err="1" smtClean="0"/>
              <a:t>het</a:t>
            </a:r>
            <a:r>
              <a:rPr lang="fr-BE" baseline="0" dirty="0" smtClean="0"/>
              <a:t> </a:t>
            </a:r>
            <a:r>
              <a:rPr lang="fr-BE" baseline="0" dirty="0" err="1" smtClean="0"/>
              <a:t>soms</a:t>
            </a:r>
            <a:r>
              <a:rPr lang="fr-BE" baseline="0" dirty="0" smtClean="0"/>
              <a:t> </a:t>
            </a:r>
            <a:r>
              <a:rPr lang="fr-BE" baseline="0" dirty="0" err="1" smtClean="0"/>
              <a:t>makkelijker</a:t>
            </a:r>
            <a:r>
              <a:rPr lang="fr-BE" baseline="0" dirty="0" smtClean="0"/>
              <a:t> </a:t>
            </a:r>
            <a:r>
              <a:rPr lang="fr-BE" baseline="0" dirty="0" err="1" smtClean="0"/>
              <a:t>is</a:t>
            </a:r>
            <a:r>
              <a:rPr lang="fr-BE" baseline="0" dirty="0" smtClean="0"/>
              <a:t> om te </a:t>
            </a:r>
            <a:r>
              <a:rPr lang="fr-BE" baseline="0" dirty="0" err="1" smtClean="0"/>
              <a:t>vertrekken</a:t>
            </a:r>
            <a:r>
              <a:rPr lang="fr-BE" baseline="0" dirty="0" smtClean="0"/>
              <a:t> van </a:t>
            </a:r>
            <a:r>
              <a:rPr lang="fr-BE" baseline="0" dirty="0" err="1" smtClean="0"/>
              <a:t>een</a:t>
            </a:r>
            <a:r>
              <a:rPr lang="fr-BE" baseline="0" dirty="0" smtClean="0"/>
              <a:t> </a:t>
            </a:r>
            <a:r>
              <a:rPr lang="fr-BE" baseline="0" dirty="0" err="1" smtClean="0"/>
              <a:t>bepaalde</a:t>
            </a:r>
            <a:r>
              <a:rPr lang="fr-BE" baseline="0" dirty="0" smtClean="0"/>
              <a:t> </a:t>
            </a:r>
            <a:r>
              <a:rPr lang="fr-BE" baseline="0" dirty="0" err="1" smtClean="0"/>
              <a:t>afgelijnde</a:t>
            </a:r>
            <a:r>
              <a:rPr lang="fr-BE" baseline="0" dirty="0" smtClean="0"/>
              <a:t> </a:t>
            </a:r>
            <a:r>
              <a:rPr lang="fr-BE" baseline="0" dirty="0" err="1" smtClean="0"/>
              <a:t>doelpopulatie</a:t>
            </a:r>
            <a:r>
              <a:rPr lang="fr-BE" baseline="0" dirty="0" smtClean="0"/>
              <a:t> om </a:t>
            </a:r>
            <a:r>
              <a:rPr lang="fr-BE" baseline="0" dirty="0" err="1" smtClean="0"/>
              <a:t>zo</a:t>
            </a:r>
            <a:r>
              <a:rPr lang="fr-BE" baseline="0" dirty="0" smtClean="0"/>
              <a:t> </a:t>
            </a:r>
            <a:r>
              <a:rPr lang="fr-BE" baseline="0" dirty="0" err="1" smtClean="0"/>
              <a:t>concreter</a:t>
            </a:r>
            <a:r>
              <a:rPr lang="fr-BE" baseline="0" dirty="0" smtClean="0"/>
              <a:t> van </a:t>
            </a:r>
            <a:r>
              <a:rPr lang="fr-BE" baseline="0" dirty="0" err="1" smtClean="0"/>
              <a:t>start</a:t>
            </a:r>
            <a:r>
              <a:rPr lang="fr-BE" baseline="0" dirty="0" smtClean="0"/>
              <a:t> te </a:t>
            </a:r>
            <a:r>
              <a:rPr lang="fr-BE" baseline="0" dirty="0" err="1" smtClean="0"/>
              <a:t>kunnen</a:t>
            </a:r>
            <a:r>
              <a:rPr lang="fr-BE" baseline="0" dirty="0" smtClean="0"/>
              <a:t> </a:t>
            </a:r>
            <a:r>
              <a:rPr lang="fr-BE" baseline="0" dirty="0" err="1" smtClean="0"/>
              <a:t>gaan</a:t>
            </a:r>
            <a:r>
              <a:rPr lang="fr-BE" baseline="0" dirty="0" smtClean="0"/>
              <a:t>. Maar </a:t>
            </a:r>
            <a:r>
              <a:rPr lang="fr-BE" baseline="0" dirty="0" err="1" smtClean="0"/>
              <a:t>het</a:t>
            </a:r>
            <a:r>
              <a:rPr lang="fr-BE" baseline="0" dirty="0" smtClean="0"/>
              <a:t> </a:t>
            </a:r>
            <a:r>
              <a:rPr lang="fr-BE" baseline="0" dirty="0" err="1" smtClean="0"/>
              <a:t>uiteindelijk</a:t>
            </a:r>
            <a:r>
              <a:rPr lang="fr-BE" baseline="0" dirty="0" smtClean="0"/>
              <a:t> </a:t>
            </a:r>
            <a:r>
              <a:rPr lang="fr-BE" baseline="0" dirty="0" err="1" smtClean="0"/>
              <a:t>doel</a:t>
            </a:r>
            <a:r>
              <a:rPr lang="fr-BE" baseline="0" dirty="0" smtClean="0"/>
              <a:t> </a:t>
            </a:r>
            <a:r>
              <a:rPr lang="fr-BE" baseline="0" dirty="0" err="1" smtClean="0"/>
              <a:t>is</a:t>
            </a:r>
            <a:r>
              <a:rPr lang="fr-BE" baseline="0" dirty="0" smtClean="0"/>
              <a:t> om </a:t>
            </a:r>
            <a:r>
              <a:rPr lang="fr-BE" baseline="0" dirty="0" err="1" smtClean="0"/>
              <a:t>wel</a:t>
            </a:r>
            <a:r>
              <a:rPr lang="fr-BE" baseline="0" dirty="0" smtClean="0"/>
              <a:t> </a:t>
            </a:r>
            <a:r>
              <a:rPr lang="fr-BE" baseline="0" dirty="0" err="1" smtClean="0"/>
              <a:t>generiek</a:t>
            </a:r>
            <a:r>
              <a:rPr lang="fr-BE" baseline="0" dirty="0" smtClean="0"/>
              <a:t> te </a:t>
            </a:r>
            <a:r>
              <a:rPr lang="fr-BE" baseline="0" dirty="0" err="1" smtClean="0"/>
              <a:t>werken</a:t>
            </a:r>
            <a:r>
              <a:rPr lang="fr-BE" baseline="0" dirty="0" smtClean="0"/>
              <a:t>.</a:t>
            </a:r>
            <a:r>
              <a:rPr lang="nl-NL" baseline="0" dirty="0" smtClean="0"/>
              <a:t> moeilijk te veralgemenen zijn naar een bredere doelgroep of populatie. Hierdoor kunnen bepaalde ziektegerichte programma’s nieuwe ongelijkheden (‘</a:t>
            </a:r>
            <a:r>
              <a:rPr lang="nl-NL" baseline="0" dirty="0" err="1" smtClean="0"/>
              <a:t>inequity</a:t>
            </a:r>
            <a:r>
              <a:rPr lang="nl-NL" baseline="0" dirty="0" smtClean="0"/>
              <a:t> </a:t>
            </a:r>
            <a:r>
              <a:rPr lang="nl-NL" baseline="0" dirty="0" err="1" smtClean="0"/>
              <a:t>by</a:t>
            </a:r>
            <a:r>
              <a:rPr lang="nl-NL" baseline="0" dirty="0" smtClean="0"/>
              <a:t> </a:t>
            </a:r>
            <a:r>
              <a:rPr lang="nl-NL" baseline="0" dirty="0" err="1" smtClean="0"/>
              <a:t>disease</a:t>
            </a:r>
            <a:r>
              <a:rPr lang="nl-NL" baseline="0" dirty="0" smtClean="0"/>
              <a:t>’)   </a:t>
            </a:r>
          </a:p>
          <a:p>
            <a:r>
              <a:rPr lang="nl-NL" baseline="0" dirty="0" smtClean="0"/>
              <a:t>-Tot slot beantwoordt een ziektegerichte aanpak vaak niet aan de uiteenlopende noden en behoeften van patiënten met meerdere (chronische) aandoeningen (</a:t>
            </a:r>
            <a:r>
              <a:rPr lang="nl-NL" baseline="0" dirty="0" err="1" smtClean="0"/>
              <a:t>multimorbiditeit</a:t>
            </a:r>
            <a:r>
              <a:rPr lang="nl-NL" baseline="0" dirty="0" smtClean="0"/>
              <a:t>)</a:t>
            </a:r>
          </a:p>
          <a:p>
            <a:pPr marL="171450" indent="-171450">
              <a:buFont typeface="Arial" panose="020B0604020202020204" pitchFamily="34" charset="0"/>
              <a:buChar char="•"/>
            </a:pPr>
            <a:r>
              <a:rPr lang="fr-BE" baseline="0" dirty="0" err="1" smtClean="0"/>
              <a:t>Het</a:t>
            </a:r>
            <a:r>
              <a:rPr lang="fr-BE" baseline="0" dirty="0" smtClean="0"/>
              <a:t> </a:t>
            </a:r>
            <a:r>
              <a:rPr lang="fr-BE" baseline="0" dirty="0" err="1" smtClean="0"/>
              <a:t>moet</a:t>
            </a:r>
            <a:r>
              <a:rPr lang="fr-BE" baseline="0" dirty="0" smtClean="0"/>
              <a:t> </a:t>
            </a:r>
            <a:r>
              <a:rPr lang="fr-BE" baseline="0" dirty="0" err="1" smtClean="0"/>
              <a:t>ene</a:t>
            </a:r>
            <a:r>
              <a:rPr lang="fr-BE" baseline="0" dirty="0" smtClean="0"/>
              <a:t> </a:t>
            </a:r>
            <a:r>
              <a:rPr lang="fr-BE" baseline="0" dirty="0" err="1" smtClean="0"/>
              <a:t>geografisch</a:t>
            </a:r>
            <a:r>
              <a:rPr lang="fr-BE" baseline="0" dirty="0" smtClean="0"/>
              <a:t> </a:t>
            </a:r>
            <a:r>
              <a:rPr lang="fr-BE" baseline="0" dirty="0" err="1" smtClean="0"/>
              <a:t>afgelijnde</a:t>
            </a:r>
            <a:r>
              <a:rPr lang="fr-BE" baseline="0" dirty="0" smtClean="0"/>
              <a:t> zone </a:t>
            </a:r>
            <a:r>
              <a:rPr lang="fr-BE" baseline="0" dirty="0" err="1" smtClean="0"/>
              <a:t>zijn</a:t>
            </a:r>
            <a:r>
              <a:rPr lang="fr-BE" baseline="0" dirty="0" smtClean="0"/>
              <a:t>, om </a:t>
            </a:r>
            <a:r>
              <a:rPr lang="fr-BE" baseline="0" dirty="0" err="1" smtClean="0"/>
              <a:t>zo</a:t>
            </a:r>
            <a:r>
              <a:rPr lang="fr-BE" baseline="0" dirty="0" smtClean="0"/>
              <a:t> te </a:t>
            </a:r>
            <a:r>
              <a:rPr lang="fr-BE" baseline="0" dirty="0" err="1" smtClean="0"/>
              <a:t>voorzien</a:t>
            </a:r>
            <a:r>
              <a:rPr lang="fr-BE" baseline="0" dirty="0" smtClean="0"/>
              <a:t> </a:t>
            </a:r>
            <a:r>
              <a:rPr lang="fr-BE" baseline="0" dirty="0" err="1" smtClean="0"/>
              <a:t>dat</a:t>
            </a:r>
            <a:r>
              <a:rPr lang="fr-BE" baseline="0" dirty="0" smtClean="0"/>
              <a:t> </a:t>
            </a:r>
            <a:r>
              <a:rPr lang="fr-BE" baseline="0" dirty="0" err="1" smtClean="0"/>
              <a:t>zorg</a:t>
            </a:r>
            <a:r>
              <a:rPr lang="fr-BE" baseline="0" dirty="0" smtClean="0"/>
              <a:t> en </a:t>
            </a:r>
            <a:r>
              <a:rPr lang="fr-BE" baseline="0" dirty="0" err="1" smtClean="0"/>
              <a:t>hulpverlening</a:t>
            </a:r>
            <a:r>
              <a:rPr lang="fr-BE" baseline="0" dirty="0" smtClean="0"/>
              <a:t> </a:t>
            </a:r>
            <a:r>
              <a:rPr lang="fr-BE" baseline="0" dirty="0" err="1" smtClean="0"/>
              <a:t>wordt</a:t>
            </a:r>
            <a:r>
              <a:rPr lang="fr-BE" baseline="0" dirty="0" smtClean="0"/>
              <a:t> </a:t>
            </a:r>
            <a:r>
              <a:rPr lang="fr-BE" baseline="0" dirty="0" err="1" smtClean="0"/>
              <a:t>afgestemd</a:t>
            </a:r>
            <a:r>
              <a:rPr lang="fr-BE" baseline="0" dirty="0" smtClean="0"/>
              <a:t> in </a:t>
            </a:r>
            <a:r>
              <a:rPr lang="fr-BE" baseline="0" dirty="0" err="1" smtClean="0"/>
              <a:t>functie</a:t>
            </a:r>
            <a:r>
              <a:rPr lang="fr-BE" baseline="0" dirty="0" smtClean="0"/>
              <a:t> van de </a:t>
            </a:r>
            <a:r>
              <a:rPr lang="fr-BE" baseline="0" dirty="0" err="1" smtClean="0"/>
              <a:t>lokale</a:t>
            </a:r>
            <a:r>
              <a:rPr lang="fr-BE" baseline="0" dirty="0" smtClean="0"/>
              <a:t> </a:t>
            </a:r>
            <a:r>
              <a:rPr lang="fr-BE" baseline="0" dirty="0" err="1" smtClean="0"/>
              <a:t>realiteit</a:t>
            </a:r>
            <a:r>
              <a:rPr lang="fr-BE" baseline="0" dirty="0" smtClean="0"/>
              <a:t> </a:t>
            </a:r>
          </a:p>
          <a:p>
            <a:pPr marL="171450" indent="-171450">
              <a:buFont typeface="Arial" panose="020B0604020202020204" pitchFamily="34" charset="0"/>
              <a:buChar char="•"/>
            </a:pPr>
            <a:r>
              <a:rPr lang="fr-BE" baseline="0" dirty="0" smtClean="0"/>
              <a:t>In </a:t>
            </a:r>
            <a:r>
              <a:rPr lang="fr-BE" baseline="0" dirty="0" err="1" smtClean="0"/>
              <a:t>deze</a:t>
            </a:r>
            <a:r>
              <a:rPr lang="fr-BE" baseline="0" dirty="0" smtClean="0"/>
              <a:t> </a:t>
            </a:r>
            <a:r>
              <a:rPr lang="fr-BE" baseline="0" dirty="0" err="1" smtClean="0"/>
              <a:t>regio</a:t>
            </a:r>
            <a:r>
              <a:rPr lang="fr-BE" baseline="0" dirty="0" smtClean="0"/>
              <a:t> </a:t>
            </a:r>
            <a:r>
              <a:rPr lang="fr-BE" baseline="0" dirty="0" err="1" smtClean="0"/>
              <a:t>moeten</a:t>
            </a:r>
            <a:r>
              <a:rPr lang="fr-BE" baseline="0" dirty="0" smtClean="0"/>
              <a:t> </a:t>
            </a:r>
            <a:r>
              <a:rPr lang="fr-BE" baseline="0" dirty="0" err="1" smtClean="0"/>
              <a:t>alle</a:t>
            </a:r>
            <a:r>
              <a:rPr lang="fr-BE" baseline="0" dirty="0" smtClean="0"/>
              <a:t> </a:t>
            </a:r>
            <a:r>
              <a:rPr lang="fr-BE" baseline="0" dirty="0" err="1" smtClean="0"/>
              <a:t>relevante</a:t>
            </a:r>
            <a:r>
              <a:rPr lang="fr-BE" baseline="0" dirty="0" smtClean="0"/>
              <a:t> </a:t>
            </a:r>
            <a:r>
              <a:rPr lang="fr-BE" baseline="0" dirty="0" err="1" smtClean="0"/>
              <a:t>zorg</a:t>
            </a:r>
            <a:r>
              <a:rPr lang="fr-BE" baseline="0" dirty="0" smtClean="0"/>
              <a:t> en </a:t>
            </a:r>
            <a:r>
              <a:rPr lang="fr-BE" baseline="0" dirty="0" err="1" smtClean="0"/>
              <a:t>welzijnparners</a:t>
            </a:r>
            <a:r>
              <a:rPr lang="fr-BE" baseline="0" dirty="0" smtClean="0"/>
              <a:t> </a:t>
            </a:r>
            <a:r>
              <a:rPr lang="fr-BE" baseline="0" dirty="0" err="1" smtClean="0"/>
              <a:t>uit</a:t>
            </a:r>
            <a:r>
              <a:rPr lang="fr-BE" baseline="0" dirty="0" smtClean="0"/>
              <a:t> </a:t>
            </a:r>
            <a:r>
              <a:rPr lang="fr-BE" baseline="0" dirty="0" err="1" smtClean="0"/>
              <a:t>het</a:t>
            </a:r>
            <a:r>
              <a:rPr lang="fr-BE" baseline="0" dirty="0" smtClean="0"/>
              <a:t> </a:t>
            </a:r>
            <a:r>
              <a:rPr lang="fr-BE" baseline="0" dirty="0" err="1" smtClean="0"/>
              <a:t>gebied</a:t>
            </a:r>
            <a:r>
              <a:rPr lang="fr-BE" baseline="0" dirty="0" smtClean="0"/>
              <a:t> </a:t>
            </a:r>
            <a:r>
              <a:rPr lang="fr-BE" baseline="0" dirty="0" err="1" smtClean="0"/>
              <a:t>betrokken</a:t>
            </a:r>
            <a:r>
              <a:rPr lang="fr-BE" baseline="0" dirty="0" smtClean="0"/>
              <a:t> </a:t>
            </a:r>
            <a:r>
              <a:rPr lang="fr-BE" baseline="0" dirty="0" err="1" smtClean="0"/>
              <a:t>worden</a:t>
            </a:r>
            <a:r>
              <a:rPr lang="fr-BE" baseline="0" dirty="0" smtClean="0"/>
              <a:t> </a:t>
            </a:r>
            <a:r>
              <a:rPr lang="fr-BE" baseline="0" dirty="0" err="1" smtClean="0"/>
              <a:t>zodat</a:t>
            </a:r>
            <a:r>
              <a:rPr lang="fr-BE" baseline="0" dirty="0" smtClean="0"/>
              <a:t> </a:t>
            </a:r>
            <a:r>
              <a:rPr lang="fr-BE" baseline="0" dirty="0" err="1" smtClean="0"/>
              <a:t>een</a:t>
            </a:r>
            <a:r>
              <a:rPr lang="fr-BE" baseline="0" dirty="0" smtClean="0"/>
              <a:t> </a:t>
            </a:r>
            <a:r>
              <a:rPr lang="fr-BE" baseline="0" dirty="0" err="1" smtClean="0"/>
              <a:t>representatief</a:t>
            </a:r>
            <a:r>
              <a:rPr lang="fr-BE" baseline="0" dirty="0" smtClean="0"/>
              <a:t> </a:t>
            </a:r>
            <a:r>
              <a:rPr lang="fr-BE" baseline="0" dirty="0" err="1" smtClean="0"/>
              <a:t>beeld</a:t>
            </a:r>
            <a:r>
              <a:rPr lang="fr-BE" baseline="0" dirty="0" smtClean="0"/>
              <a:t> </a:t>
            </a:r>
            <a:r>
              <a:rPr lang="fr-BE" baseline="0" dirty="0" err="1" smtClean="0"/>
              <a:t>wordt</a:t>
            </a:r>
            <a:r>
              <a:rPr lang="fr-BE" baseline="0" dirty="0" smtClean="0"/>
              <a:t> </a:t>
            </a:r>
            <a:r>
              <a:rPr lang="fr-BE" baseline="0" dirty="0" err="1" smtClean="0"/>
              <a:t>geschets</a:t>
            </a:r>
            <a:r>
              <a:rPr lang="fr-BE" baseline="0" dirty="0" smtClean="0"/>
              <a:t> van </a:t>
            </a:r>
            <a:r>
              <a:rPr lang="fr-BE" baseline="0" dirty="0" err="1" smtClean="0"/>
              <a:t>het</a:t>
            </a:r>
            <a:r>
              <a:rPr lang="fr-BE" baseline="0" dirty="0" smtClean="0"/>
              <a:t> </a:t>
            </a:r>
            <a:r>
              <a:rPr lang="fr-BE" baseline="0" dirty="0" err="1" smtClean="0"/>
              <a:t>bestaande</a:t>
            </a:r>
            <a:r>
              <a:rPr lang="fr-BE" baseline="0" dirty="0" smtClean="0"/>
              <a:t> </a:t>
            </a:r>
            <a:r>
              <a:rPr lang="fr-BE" baseline="0" dirty="0" err="1" smtClean="0"/>
              <a:t>aanbod</a:t>
            </a:r>
            <a:endParaRPr lang="fr-BE" baseline="0" dirty="0" smtClean="0"/>
          </a:p>
          <a:p>
            <a:endParaRPr lang="fr-FR" dirty="0"/>
          </a:p>
        </p:txBody>
      </p:sp>
      <p:sp>
        <p:nvSpPr>
          <p:cNvPr id="4" name="Espace réservé du numéro de diapositive 3"/>
          <p:cNvSpPr>
            <a:spLocks noGrp="1"/>
          </p:cNvSpPr>
          <p:nvPr>
            <p:ph type="sldNum" sz="quarter" idx="10"/>
          </p:nvPr>
        </p:nvSpPr>
        <p:spPr/>
        <p:txBody>
          <a:bodyPr/>
          <a:lstStyle/>
          <a:p>
            <a:fld id="{35074C97-AE1D-412D-A282-C35FB4F2AB4A}" type="slidenum">
              <a:rPr lang="nl-NL" smtClean="0"/>
              <a:pPr/>
              <a:t>35</a:t>
            </a:fld>
            <a:endParaRPr lang="nl-NL"/>
          </a:p>
        </p:txBody>
      </p:sp>
    </p:spTree>
    <p:extLst>
      <p:ext uri="{BB962C8B-B14F-4D97-AF65-F5344CB8AC3E}">
        <p14:creationId xmlns:p14="http://schemas.microsoft.com/office/powerpoint/2010/main" val="234272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92500"/>
          </a:bodyPr>
          <a:lstStyle/>
          <a:p>
            <a:r>
              <a:rPr lang="fr-BE" dirty="0" err="1" smtClean="0"/>
              <a:t>Wat</a:t>
            </a:r>
            <a:r>
              <a:rPr lang="fr-BE" dirty="0" smtClean="0"/>
              <a:t> </a:t>
            </a:r>
            <a:r>
              <a:rPr lang="fr-BE" dirty="0" err="1" smtClean="0"/>
              <a:t>wordt</a:t>
            </a:r>
            <a:r>
              <a:rPr lang="fr-BE" dirty="0" smtClean="0"/>
              <a:t> er van de </a:t>
            </a:r>
            <a:r>
              <a:rPr lang="fr-BE" dirty="0" err="1" smtClean="0"/>
              <a:t>projecten</a:t>
            </a:r>
            <a:r>
              <a:rPr lang="fr-BE" dirty="0" smtClean="0"/>
              <a:t> </a:t>
            </a:r>
            <a:r>
              <a:rPr lang="fr-BE" dirty="0" err="1" smtClean="0"/>
              <a:t>verwacht</a:t>
            </a:r>
            <a:r>
              <a:rPr lang="fr-BE" dirty="0" smtClean="0"/>
              <a:t>? </a:t>
            </a:r>
            <a:r>
              <a:rPr lang="fr-BE" dirty="0" err="1" smtClean="0"/>
              <a:t>Alle</a:t>
            </a:r>
            <a:r>
              <a:rPr lang="fr-BE" dirty="0" smtClean="0"/>
              <a:t> </a:t>
            </a:r>
            <a:r>
              <a:rPr lang="fr-BE" dirty="0" err="1" smtClean="0"/>
              <a:t>Details</a:t>
            </a:r>
            <a:r>
              <a:rPr lang="fr-BE" dirty="0" smtClean="0"/>
              <a:t> </a:t>
            </a:r>
            <a:r>
              <a:rPr lang="fr-BE" dirty="0" err="1" smtClean="0"/>
              <a:t>staan</a:t>
            </a:r>
            <a:r>
              <a:rPr lang="fr-BE" dirty="0" smtClean="0"/>
              <a:t> in de </a:t>
            </a:r>
            <a:r>
              <a:rPr lang="fr-BE" dirty="0" err="1" smtClean="0"/>
              <a:t>gids</a:t>
            </a:r>
            <a:r>
              <a:rPr lang="fr-BE" dirty="0" smtClean="0"/>
              <a:t>: </a:t>
            </a:r>
            <a:r>
              <a:rPr lang="fr-BE" dirty="0" err="1" smtClean="0"/>
              <a:t>toch</a:t>
            </a:r>
            <a:r>
              <a:rPr lang="fr-BE" dirty="0" smtClean="0"/>
              <a:t> al </a:t>
            </a:r>
            <a:r>
              <a:rPr lang="fr-BE" dirty="0" err="1" smtClean="0"/>
              <a:t>enkele</a:t>
            </a:r>
            <a:r>
              <a:rPr lang="fr-BE" dirty="0" smtClean="0"/>
              <a:t> </a:t>
            </a:r>
            <a:r>
              <a:rPr lang="fr-BE" dirty="0" err="1" smtClean="0"/>
              <a:t>kernboodschappen</a:t>
            </a:r>
            <a:r>
              <a:rPr lang="fr-BE" dirty="0" smtClean="0"/>
              <a:t> </a:t>
            </a:r>
            <a:r>
              <a:rPr lang="fr-BE" dirty="0" err="1" smtClean="0"/>
              <a:t>meegeven</a:t>
            </a:r>
            <a:r>
              <a:rPr lang="fr-BE" dirty="0" smtClean="0"/>
              <a:t>:</a:t>
            </a:r>
          </a:p>
          <a:p>
            <a:pPr marL="171450" indent="-171450">
              <a:buFont typeface="Arial" panose="020B0604020202020204" pitchFamily="34" charset="0"/>
              <a:buChar char="•"/>
            </a:pPr>
            <a:r>
              <a:rPr lang="fr-BE" dirty="0" smtClean="0"/>
              <a:t>Men </a:t>
            </a:r>
            <a:r>
              <a:rPr lang="fr-BE" dirty="0" err="1" smtClean="0"/>
              <a:t>heeft</a:t>
            </a:r>
            <a:r>
              <a:rPr lang="fr-BE" dirty="0" smtClean="0"/>
              <a:t> 14 </a:t>
            </a:r>
            <a:r>
              <a:rPr lang="fr-BE" dirty="0" err="1" smtClean="0"/>
              <a:t>componenten</a:t>
            </a:r>
            <a:r>
              <a:rPr lang="fr-BE" dirty="0" smtClean="0"/>
              <a:t> </a:t>
            </a:r>
            <a:r>
              <a:rPr lang="fr-BE" dirty="0" err="1" smtClean="0"/>
              <a:t>gedestilleerd</a:t>
            </a:r>
            <a:r>
              <a:rPr lang="fr-BE" dirty="0" smtClean="0"/>
              <a:t> die </a:t>
            </a:r>
            <a:r>
              <a:rPr lang="fr-BE" dirty="0" err="1" smtClean="0"/>
              <a:t>moeten</a:t>
            </a:r>
            <a:r>
              <a:rPr lang="fr-BE" dirty="0" smtClean="0"/>
              <a:t> </a:t>
            </a:r>
            <a:r>
              <a:rPr lang="fr-BE" dirty="0" err="1" smtClean="0"/>
              <a:t>geimplementeerd</a:t>
            </a:r>
            <a:r>
              <a:rPr lang="fr-BE" baseline="0" dirty="0" smtClean="0"/>
              <a:t> </a:t>
            </a:r>
            <a:r>
              <a:rPr lang="fr-BE" baseline="0" dirty="0" err="1" smtClean="0"/>
              <a:t>worden</a:t>
            </a:r>
            <a:r>
              <a:rPr lang="fr-BE" baseline="0" dirty="0" smtClean="0"/>
              <a:t> om over </a:t>
            </a:r>
            <a:r>
              <a:rPr lang="fr-BE" baseline="0" dirty="0" err="1" smtClean="0"/>
              <a:t>geintegreerde</a:t>
            </a:r>
            <a:r>
              <a:rPr lang="fr-BE" baseline="0" dirty="0" smtClean="0"/>
              <a:t> </a:t>
            </a:r>
            <a:r>
              <a:rPr lang="fr-BE" baseline="0" dirty="0" err="1" smtClean="0"/>
              <a:t>zorg</a:t>
            </a:r>
            <a:r>
              <a:rPr lang="fr-BE" baseline="0" dirty="0" smtClean="0"/>
              <a:t> te </a:t>
            </a:r>
            <a:r>
              <a:rPr lang="fr-BE" baseline="0" dirty="0" err="1" smtClean="0"/>
              <a:t>spreken</a:t>
            </a:r>
            <a:r>
              <a:rPr lang="fr-BE" baseline="0" dirty="0" smtClean="0"/>
              <a:t>: </a:t>
            </a:r>
            <a:r>
              <a:rPr lang="fr-BE" baseline="0" dirty="0" err="1" smtClean="0"/>
              <a:t>belangrijk</a:t>
            </a:r>
            <a:r>
              <a:rPr lang="fr-BE" baseline="0" dirty="0" smtClean="0"/>
              <a:t> om </a:t>
            </a:r>
            <a:r>
              <a:rPr lang="fr-BE" baseline="0" dirty="0" err="1" smtClean="0"/>
              <a:t>mee</a:t>
            </a:r>
            <a:r>
              <a:rPr lang="fr-BE" baseline="0" dirty="0" smtClean="0"/>
              <a:t> te </a:t>
            </a:r>
            <a:r>
              <a:rPr lang="fr-BE" baseline="0" dirty="0" err="1" smtClean="0"/>
              <a:t>geven</a:t>
            </a:r>
            <a:r>
              <a:rPr lang="fr-BE" baseline="0" dirty="0" smtClean="0"/>
              <a:t> </a:t>
            </a:r>
            <a:r>
              <a:rPr lang="fr-BE" baseline="0" dirty="0" err="1" smtClean="0"/>
              <a:t>dat</a:t>
            </a:r>
            <a:r>
              <a:rPr lang="fr-BE" baseline="0" dirty="0" smtClean="0"/>
              <a:t> </a:t>
            </a:r>
            <a:r>
              <a:rPr lang="fr-BE" baseline="0" dirty="0" err="1" smtClean="0"/>
              <a:t>deze</a:t>
            </a:r>
            <a:r>
              <a:rPr lang="fr-BE" baseline="0" dirty="0" smtClean="0"/>
              <a:t> </a:t>
            </a:r>
            <a:r>
              <a:rPr lang="fr-BE" baseline="0" dirty="0" err="1" smtClean="0"/>
              <a:t>componenten</a:t>
            </a:r>
            <a:r>
              <a:rPr lang="fr-BE" baseline="0" dirty="0" smtClean="0"/>
              <a:t> niet </a:t>
            </a:r>
            <a:r>
              <a:rPr lang="fr-BE" baseline="0" dirty="0" err="1" smtClean="0"/>
              <a:t>vanaf</a:t>
            </a:r>
            <a:r>
              <a:rPr lang="fr-BE" baseline="0" dirty="0" smtClean="0"/>
              <a:t> de </a:t>
            </a:r>
            <a:r>
              <a:rPr lang="fr-BE" baseline="0" dirty="0" err="1" smtClean="0"/>
              <a:t>start</a:t>
            </a:r>
            <a:r>
              <a:rPr lang="fr-BE" baseline="0" dirty="0" smtClean="0"/>
              <a:t> </a:t>
            </a:r>
            <a:r>
              <a:rPr lang="fr-BE" baseline="0" dirty="0" err="1" smtClean="0"/>
              <a:t>allemaal</a:t>
            </a:r>
            <a:r>
              <a:rPr lang="fr-BE" baseline="0" dirty="0" smtClean="0"/>
              <a:t> </a:t>
            </a:r>
            <a:r>
              <a:rPr lang="fr-BE" baseline="0" dirty="0" err="1" smtClean="0"/>
              <a:t>moeten</a:t>
            </a:r>
            <a:r>
              <a:rPr lang="fr-BE" baseline="0" dirty="0" smtClean="0"/>
              <a:t> </a:t>
            </a:r>
            <a:r>
              <a:rPr lang="fr-BE" baseline="0" dirty="0" err="1" smtClean="0"/>
              <a:t>ontwikkeld</a:t>
            </a:r>
            <a:r>
              <a:rPr lang="fr-BE" baseline="0" dirty="0" smtClean="0"/>
              <a:t> </a:t>
            </a:r>
            <a:r>
              <a:rPr lang="fr-BE" baseline="0" dirty="0" err="1" smtClean="0"/>
              <a:t>worden</a:t>
            </a:r>
            <a:r>
              <a:rPr lang="fr-BE" baseline="0" dirty="0" smtClean="0"/>
              <a:t>, maar </a:t>
            </a:r>
            <a:r>
              <a:rPr lang="fr-BE" baseline="0" dirty="0" err="1" smtClean="0"/>
              <a:t>dat</a:t>
            </a:r>
            <a:r>
              <a:rPr lang="fr-BE" baseline="0" dirty="0" smtClean="0"/>
              <a:t> </a:t>
            </a:r>
            <a:r>
              <a:rPr lang="fr-BE" baseline="0" dirty="0" err="1" smtClean="0"/>
              <a:t>het</a:t>
            </a:r>
            <a:r>
              <a:rPr lang="fr-BE" baseline="0" dirty="0" smtClean="0"/>
              <a:t> op </a:t>
            </a:r>
            <a:r>
              <a:rPr lang="fr-BE" baseline="0" dirty="0" err="1" smtClean="0"/>
              <a:t>een</a:t>
            </a:r>
            <a:r>
              <a:rPr lang="fr-BE" baseline="0" dirty="0" smtClean="0"/>
              <a:t> </a:t>
            </a:r>
            <a:r>
              <a:rPr lang="fr-BE" baseline="0" dirty="0" err="1" smtClean="0"/>
              <a:t>organische</a:t>
            </a:r>
            <a:r>
              <a:rPr lang="fr-BE" baseline="0" dirty="0" smtClean="0"/>
              <a:t> </a:t>
            </a:r>
            <a:r>
              <a:rPr lang="fr-BE" baseline="0" dirty="0" err="1" smtClean="0"/>
              <a:t>geleidelijke</a:t>
            </a:r>
            <a:r>
              <a:rPr lang="fr-BE" baseline="0" dirty="0" smtClean="0"/>
              <a:t> manier </a:t>
            </a:r>
            <a:r>
              <a:rPr lang="fr-BE" baseline="0" dirty="0" err="1" smtClean="0"/>
              <a:t>mag</a:t>
            </a:r>
            <a:r>
              <a:rPr lang="fr-BE" baseline="0" dirty="0" smtClean="0"/>
              <a:t>. </a:t>
            </a:r>
            <a:r>
              <a:rPr lang="fr-BE" baseline="0" dirty="0" err="1" smtClean="0"/>
              <a:t>Het</a:t>
            </a:r>
            <a:r>
              <a:rPr lang="fr-BE" baseline="0" dirty="0" smtClean="0"/>
              <a:t> kan </a:t>
            </a:r>
            <a:r>
              <a:rPr lang="fr-BE" baseline="0" dirty="0" err="1" smtClean="0"/>
              <a:t>ook</a:t>
            </a:r>
            <a:r>
              <a:rPr lang="fr-BE" baseline="0" dirty="0" smtClean="0"/>
              <a:t> </a:t>
            </a:r>
            <a:r>
              <a:rPr lang="fr-BE" baseline="0" dirty="0" err="1" smtClean="0"/>
              <a:t>zijn</a:t>
            </a:r>
            <a:r>
              <a:rPr lang="fr-BE" baseline="0" dirty="0" smtClean="0"/>
              <a:t> </a:t>
            </a:r>
            <a:r>
              <a:rPr lang="fr-BE" baseline="0" dirty="0" err="1" smtClean="0"/>
              <a:t>dat</a:t>
            </a:r>
            <a:r>
              <a:rPr lang="fr-BE" baseline="0" dirty="0" smtClean="0"/>
              <a:t> </a:t>
            </a:r>
            <a:r>
              <a:rPr lang="fr-BE" baseline="0" dirty="0" err="1" smtClean="0"/>
              <a:t>bepaalde</a:t>
            </a:r>
            <a:r>
              <a:rPr lang="fr-BE" baseline="0" dirty="0" smtClean="0"/>
              <a:t> </a:t>
            </a:r>
            <a:r>
              <a:rPr lang="fr-BE" baseline="0" dirty="0" err="1" smtClean="0"/>
              <a:t>ondernomen</a:t>
            </a:r>
            <a:r>
              <a:rPr lang="fr-BE" baseline="0" dirty="0" smtClean="0"/>
              <a:t> </a:t>
            </a:r>
            <a:r>
              <a:rPr lang="fr-BE" baseline="0" dirty="0" err="1" smtClean="0"/>
              <a:t>acties</a:t>
            </a:r>
            <a:r>
              <a:rPr lang="fr-BE" baseline="0" dirty="0" smtClean="0"/>
              <a:t> </a:t>
            </a:r>
            <a:r>
              <a:rPr lang="fr-BE" baseline="0" dirty="0" err="1" smtClean="0"/>
              <a:t>meerdere</a:t>
            </a:r>
            <a:r>
              <a:rPr lang="fr-BE" baseline="0" dirty="0" smtClean="0"/>
              <a:t> </a:t>
            </a:r>
            <a:r>
              <a:rPr lang="fr-BE" baseline="0" dirty="0" err="1" smtClean="0"/>
              <a:t>componenten</a:t>
            </a:r>
            <a:r>
              <a:rPr lang="fr-BE" baseline="0" dirty="0" smtClean="0"/>
              <a:t> </a:t>
            </a:r>
            <a:r>
              <a:rPr lang="fr-BE" baseline="0" dirty="0" err="1" smtClean="0"/>
              <a:t>bevatten</a:t>
            </a:r>
            <a:r>
              <a:rPr lang="fr-BE" baseline="0" dirty="0" smtClean="0"/>
              <a:t>.</a:t>
            </a:r>
          </a:p>
          <a:p>
            <a:pPr marL="171450" indent="-171450">
              <a:buFont typeface="Arial" panose="020B0604020202020204" pitchFamily="34" charset="0"/>
              <a:buChar char="•"/>
            </a:pPr>
            <a:r>
              <a:rPr lang="fr-BE" baseline="0" dirty="0" err="1" smtClean="0"/>
              <a:t>Het</a:t>
            </a:r>
            <a:r>
              <a:rPr lang="fr-BE" baseline="0" dirty="0" smtClean="0"/>
              <a:t> </a:t>
            </a:r>
            <a:r>
              <a:rPr lang="fr-BE" baseline="0" dirty="0" err="1" smtClean="0"/>
              <a:t>moet</a:t>
            </a:r>
            <a:r>
              <a:rPr lang="fr-BE" baseline="0" dirty="0" smtClean="0"/>
              <a:t> </a:t>
            </a:r>
            <a:r>
              <a:rPr lang="fr-BE" baseline="0" dirty="0" err="1" smtClean="0"/>
              <a:t>gericht</a:t>
            </a:r>
            <a:r>
              <a:rPr lang="fr-BE" baseline="0" dirty="0" smtClean="0"/>
              <a:t> </a:t>
            </a:r>
            <a:r>
              <a:rPr lang="fr-BE" baseline="0" dirty="0" err="1" smtClean="0"/>
              <a:t>zijn</a:t>
            </a:r>
            <a:r>
              <a:rPr lang="fr-BE" baseline="0" dirty="0" smtClean="0"/>
              <a:t> op </a:t>
            </a:r>
            <a:r>
              <a:rPr lang="fr-BE" baseline="0" dirty="0" err="1" smtClean="0"/>
              <a:t>personen</a:t>
            </a:r>
            <a:r>
              <a:rPr lang="fr-BE" baseline="0" dirty="0" smtClean="0"/>
              <a:t> die </a:t>
            </a:r>
            <a:r>
              <a:rPr lang="fr-BE" baseline="0" dirty="0" err="1" smtClean="0"/>
              <a:t>chronisch</a:t>
            </a:r>
            <a:r>
              <a:rPr lang="fr-BE" baseline="0" dirty="0" smtClean="0"/>
              <a:t> </a:t>
            </a:r>
            <a:r>
              <a:rPr lang="fr-BE" baseline="0" dirty="0" err="1" smtClean="0"/>
              <a:t>ziek</a:t>
            </a:r>
            <a:r>
              <a:rPr lang="fr-BE" baseline="0" dirty="0" smtClean="0"/>
              <a:t> </a:t>
            </a:r>
            <a:r>
              <a:rPr lang="fr-BE" baseline="0" dirty="0" err="1" smtClean="0"/>
              <a:t>zijn</a:t>
            </a:r>
            <a:r>
              <a:rPr lang="fr-BE" baseline="0" dirty="0" smtClean="0"/>
              <a:t> (</a:t>
            </a:r>
            <a:r>
              <a:rPr lang="fr-BE" baseline="0" dirty="0" err="1" smtClean="0"/>
              <a:t>brede</a:t>
            </a:r>
            <a:r>
              <a:rPr lang="fr-BE" baseline="0" dirty="0" smtClean="0"/>
              <a:t> </a:t>
            </a:r>
            <a:r>
              <a:rPr lang="fr-BE" baseline="0" dirty="0" err="1" smtClean="0"/>
              <a:t>definitie</a:t>
            </a:r>
            <a:r>
              <a:rPr lang="fr-BE" baseline="0" dirty="0" smtClean="0"/>
              <a:t>) en dus </a:t>
            </a:r>
            <a:r>
              <a:rPr lang="fr-BE" baseline="0" dirty="0" err="1" smtClean="0"/>
              <a:t>nood</a:t>
            </a:r>
            <a:r>
              <a:rPr lang="fr-BE" baseline="0" dirty="0" smtClean="0"/>
              <a:t> </a:t>
            </a:r>
            <a:r>
              <a:rPr lang="fr-BE" baseline="0" dirty="0" err="1" smtClean="0"/>
              <a:t>hebben</a:t>
            </a:r>
            <a:r>
              <a:rPr lang="fr-BE" baseline="0" dirty="0" smtClean="0"/>
              <a:t> </a:t>
            </a:r>
            <a:r>
              <a:rPr lang="fr-BE" baseline="0" dirty="0" err="1" smtClean="0"/>
              <a:t>aan</a:t>
            </a:r>
            <a:r>
              <a:rPr lang="fr-BE" baseline="0" dirty="0" smtClean="0"/>
              <a:t> </a:t>
            </a:r>
            <a:r>
              <a:rPr lang="fr-BE" baseline="0" dirty="0" err="1" smtClean="0"/>
              <a:t>langdurige</a:t>
            </a:r>
            <a:r>
              <a:rPr lang="fr-BE" baseline="0" dirty="0" smtClean="0"/>
              <a:t> </a:t>
            </a:r>
            <a:r>
              <a:rPr lang="fr-BE" baseline="0" dirty="0" err="1" smtClean="0"/>
              <a:t>zorg</a:t>
            </a:r>
            <a:r>
              <a:rPr lang="fr-BE" baseline="0" dirty="0" smtClean="0"/>
              <a:t>, de </a:t>
            </a:r>
            <a:r>
              <a:rPr lang="fr-BE" baseline="0" dirty="0" err="1" smtClean="0"/>
              <a:t>acties</a:t>
            </a:r>
            <a:r>
              <a:rPr lang="fr-BE" baseline="0" dirty="0" smtClean="0"/>
              <a:t> die </a:t>
            </a:r>
            <a:r>
              <a:rPr lang="fr-BE" baseline="0" dirty="0" err="1" smtClean="0"/>
              <a:t>ontwikkeld</a:t>
            </a:r>
            <a:r>
              <a:rPr lang="fr-BE" baseline="0" dirty="0" smtClean="0"/>
              <a:t> </a:t>
            </a:r>
            <a:r>
              <a:rPr lang="fr-BE" baseline="0" dirty="0" err="1" smtClean="0"/>
              <a:t>worden</a:t>
            </a:r>
            <a:r>
              <a:rPr lang="fr-BE" baseline="0" dirty="0" smtClean="0"/>
              <a:t> </a:t>
            </a:r>
            <a:r>
              <a:rPr lang="fr-BE" baseline="0" dirty="0" err="1" smtClean="0"/>
              <a:t>mogen</a:t>
            </a:r>
            <a:r>
              <a:rPr lang="fr-BE" baseline="0" dirty="0" smtClean="0"/>
              <a:t> niet </a:t>
            </a:r>
            <a:r>
              <a:rPr lang="fr-BE" baseline="0" dirty="0" err="1" smtClean="0"/>
              <a:t>ziektespecifiek</a:t>
            </a:r>
            <a:r>
              <a:rPr lang="fr-BE" baseline="0" dirty="0" smtClean="0"/>
              <a:t> </a:t>
            </a:r>
            <a:r>
              <a:rPr lang="fr-BE" baseline="0" dirty="0" err="1" smtClean="0"/>
              <a:t>zijn</a:t>
            </a:r>
            <a:r>
              <a:rPr lang="fr-BE" baseline="0" dirty="0" smtClean="0"/>
              <a:t>, maar </a:t>
            </a:r>
            <a:r>
              <a:rPr lang="fr-BE" baseline="0" dirty="0" err="1" smtClean="0"/>
              <a:t>moeten</a:t>
            </a:r>
            <a:r>
              <a:rPr lang="fr-BE" baseline="0" dirty="0" smtClean="0"/>
              <a:t> </a:t>
            </a:r>
            <a:r>
              <a:rPr lang="fr-BE" baseline="0" dirty="0" err="1" smtClean="0"/>
              <a:t>kunnen</a:t>
            </a:r>
            <a:r>
              <a:rPr lang="fr-BE" baseline="0" dirty="0" smtClean="0"/>
              <a:t> </a:t>
            </a:r>
            <a:r>
              <a:rPr lang="fr-BE" baseline="0" dirty="0" err="1" smtClean="0"/>
              <a:t>toegepast</a:t>
            </a:r>
            <a:r>
              <a:rPr lang="fr-BE" baseline="0" dirty="0" smtClean="0"/>
              <a:t> </a:t>
            </a:r>
            <a:r>
              <a:rPr lang="fr-BE" baseline="0" dirty="0" err="1" smtClean="0"/>
              <a:t>worden</a:t>
            </a:r>
            <a:r>
              <a:rPr lang="fr-BE" baseline="0" dirty="0" smtClean="0"/>
              <a:t> op </a:t>
            </a:r>
            <a:r>
              <a:rPr lang="fr-BE" baseline="0" dirty="0" err="1" smtClean="0"/>
              <a:t>verschillende</a:t>
            </a:r>
            <a:r>
              <a:rPr lang="fr-BE" baseline="0" dirty="0" smtClean="0"/>
              <a:t> </a:t>
            </a:r>
            <a:r>
              <a:rPr lang="fr-BE" baseline="0" dirty="0" err="1" smtClean="0"/>
              <a:t>ziektebeelden</a:t>
            </a:r>
            <a:r>
              <a:rPr lang="fr-BE" baseline="0" dirty="0" smtClean="0"/>
              <a:t> (men </a:t>
            </a:r>
            <a:r>
              <a:rPr lang="fr-BE" baseline="0" dirty="0" err="1" smtClean="0"/>
              <a:t>spreekt</a:t>
            </a:r>
            <a:r>
              <a:rPr lang="fr-BE" baseline="0" dirty="0" smtClean="0"/>
              <a:t> </a:t>
            </a:r>
            <a:r>
              <a:rPr lang="fr-BE" baseline="0" dirty="0" err="1" smtClean="0"/>
              <a:t>wel</a:t>
            </a:r>
            <a:r>
              <a:rPr lang="fr-BE" baseline="0" dirty="0" smtClean="0"/>
              <a:t> van </a:t>
            </a:r>
            <a:r>
              <a:rPr lang="fr-BE" baseline="0" dirty="0" err="1" smtClean="0"/>
              <a:t>een</a:t>
            </a:r>
            <a:r>
              <a:rPr lang="fr-BE" baseline="0" dirty="0" smtClean="0"/>
              <a:t> MULTI PATHOLOGIE </a:t>
            </a:r>
            <a:r>
              <a:rPr lang="fr-BE" baseline="0" dirty="0" err="1" smtClean="0"/>
              <a:t>doelgroep</a:t>
            </a:r>
            <a:r>
              <a:rPr lang="fr-BE" baseline="0" dirty="0" smtClean="0"/>
              <a:t> </a:t>
            </a:r>
            <a:r>
              <a:rPr lang="fr-BE" baseline="0" dirty="0" err="1" smtClean="0"/>
              <a:t>omdat</a:t>
            </a:r>
            <a:r>
              <a:rPr lang="fr-BE" baseline="0" dirty="0" smtClean="0"/>
              <a:t> men </a:t>
            </a:r>
            <a:r>
              <a:rPr lang="fr-BE" baseline="0" dirty="0" err="1" smtClean="0"/>
              <a:t>ervanuitgaat</a:t>
            </a:r>
            <a:r>
              <a:rPr lang="fr-BE" baseline="0" dirty="0" smtClean="0"/>
              <a:t> </a:t>
            </a:r>
            <a:r>
              <a:rPr lang="fr-BE" baseline="0" dirty="0" err="1" smtClean="0"/>
              <a:t>dat</a:t>
            </a:r>
            <a:r>
              <a:rPr lang="fr-BE" baseline="0" dirty="0" smtClean="0"/>
              <a:t> </a:t>
            </a:r>
            <a:r>
              <a:rPr lang="fr-BE" baseline="0" dirty="0" err="1" smtClean="0"/>
              <a:t>het</a:t>
            </a:r>
            <a:r>
              <a:rPr lang="fr-BE" baseline="0" dirty="0" smtClean="0"/>
              <a:t> </a:t>
            </a:r>
            <a:r>
              <a:rPr lang="fr-BE" baseline="0" dirty="0" err="1" smtClean="0"/>
              <a:t>soms</a:t>
            </a:r>
            <a:r>
              <a:rPr lang="fr-BE" baseline="0" dirty="0" smtClean="0"/>
              <a:t> </a:t>
            </a:r>
            <a:r>
              <a:rPr lang="fr-BE" baseline="0" dirty="0" err="1" smtClean="0"/>
              <a:t>makkelijker</a:t>
            </a:r>
            <a:r>
              <a:rPr lang="fr-BE" baseline="0" dirty="0" smtClean="0"/>
              <a:t> </a:t>
            </a:r>
            <a:r>
              <a:rPr lang="fr-BE" baseline="0" dirty="0" err="1" smtClean="0"/>
              <a:t>is</a:t>
            </a:r>
            <a:r>
              <a:rPr lang="fr-BE" baseline="0" dirty="0" smtClean="0"/>
              <a:t> om te </a:t>
            </a:r>
            <a:r>
              <a:rPr lang="fr-BE" baseline="0" dirty="0" err="1" smtClean="0"/>
              <a:t>vertrekken</a:t>
            </a:r>
            <a:r>
              <a:rPr lang="fr-BE" baseline="0" dirty="0" smtClean="0"/>
              <a:t> van </a:t>
            </a:r>
            <a:r>
              <a:rPr lang="fr-BE" baseline="0" dirty="0" err="1" smtClean="0"/>
              <a:t>een</a:t>
            </a:r>
            <a:r>
              <a:rPr lang="fr-BE" baseline="0" dirty="0" smtClean="0"/>
              <a:t> </a:t>
            </a:r>
            <a:r>
              <a:rPr lang="fr-BE" baseline="0" dirty="0" err="1" smtClean="0"/>
              <a:t>bepaalde</a:t>
            </a:r>
            <a:r>
              <a:rPr lang="fr-BE" baseline="0" dirty="0" smtClean="0"/>
              <a:t> </a:t>
            </a:r>
            <a:r>
              <a:rPr lang="fr-BE" baseline="0" dirty="0" err="1" smtClean="0"/>
              <a:t>afgelijnde</a:t>
            </a:r>
            <a:r>
              <a:rPr lang="fr-BE" baseline="0" dirty="0" smtClean="0"/>
              <a:t> </a:t>
            </a:r>
            <a:r>
              <a:rPr lang="fr-BE" baseline="0" dirty="0" err="1" smtClean="0"/>
              <a:t>doelpopulatie</a:t>
            </a:r>
            <a:r>
              <a:rPr lang="fr-BE" baseline="0" dirty="0" smtClean="0"/>
              <a:t> om </a:t>
            </a:r>
            <a:r>
              <a:rPr lang="fr-BE" baseline="0" dirty="0" err="1" smtClean="0"/>
              <a:t>zo</a:t>
            </a:r>
            <a:r>
              <a:rPr lang="fr-BE" baseline="0" dirty="0" smtClean="0"/>
              <a:t> </a:t>
            </a:r>
            <a:r>
              <a:rPr lang="fr-BE" baseline="0" dirty="0" err="1" smtClean="0"/>
              <a:t>concreter</a:t>
            </a:r>
            <a:r>
              <a:rPr lang="fr-BE" baseline="0" dirty="0" smtClean="0"/>
              <a:t> van </a:t>
            </a:r>
            <a:r>
              <a:rPr lang="fr-BE" baseline="0" dirty="0" err="1" smtClean="0"/>
              <a:t>start</a:t>
            </a:r>
            <a:r>
              <a:rPr lang="fr-BE" baseline="0" dirty="0" smtClean="0"/>
              <a:t> te </a:t>
            </a:r>
            <a:r>
              <a:rPr lang="fr-BE" baseline="0" dirty="0" err="1" smtClean="0"/>
              <a:t>kunnen</a:t>
            </a:r>
            <a:r>
              <a:rPr lang="fr-BE" baseline="0" dirty="0" smtClean="0"/>
              <a:t> </a:t>
            </a:r>
            <a:r>
              <a:rPr lang="fr-BE" baseline="0" dirty="0" err="1" smtClean="0"/>
              <a:t>gaan</a:t>
            </a:r>
            <a:r>
              <a:rPr lang="fr-BE" baseline="0" dirty="0" smtClean="0"/>
              <a:t>. Maar </a:t>
            </a:r>
            <a:r>
              <a:rPr lang="fr-BE" baseline="0" dirty="0" err="1" smtClean="0"/>
              <a:t>het</a:t>
            </a:r>
            <a:r>
              <a:rPr lang="fr-BE" baseline="0" dirty="0" smtClean="0"/>
              <a:t> </a:t>
            </a:r>
            <a:r>
              <a:rPr lang="fr-BE" baseline="0" dirty="0" err="1" smtClean="0"/>
              <a:t>uiteindelijk</a:t>
            </a:r>
            <a:r>
              <a:rPr lang="fr-BE" baseline="0" dirty="0" smtClean="0"/>
              <a:t> </a:t>
            </a:r>
            <a:r>
              <a:rPr lang="fr-BE" baseline="0" dirty="0" err="1" smtClean="0"/>
              <a:t>doel</a:t>
            </a:r>
            <a:r>
              <a:rPr lang="fr-BE" baseline="0" dirty="0" smtClean="0"/>
              <a:t> </a:t>
            </a:r>
            <a:r>
              <a:rPr lang="fr-BE" baseline="0" dirty="0" err="1" smtClean="0"/>
              <a:t>is</a:t>
            </a:r>
            <a:r>
              <a:rPr lang="fr-BE" baseline="0" dirty="0" smtClean="0"/>
              <a:t> om </a:t>
            </a:r>
            <a:r>
              <a:rPr lang="fr-BE" baseline="0" dirty="0" err="1" smtClean="0"/>
              <a:t>wel</a:t>
            </a:r>
            <a:r>
              <a:rPr lang="fr-BE" baseline="0" dirty="0" smtClean="0"/>
              <a:t> </a:t>
            </a:r>
            <a:r>
              <a:rPr lang="fr-BE" baseline="0" dirty="0" err="1" smtClean="0"/>
              <a:t>generiek</a:t>
            </a:r>
            <a:r>
              <a:rPr lang="fr-BE" baseline="0" dirty="0" smtClean="0"/>
              <a:t> te </a:t>
            </a:r>
            <a:r>
              <a:rPr lang="fr-BE" baseline="0" dirty="0" err="1" smtClean="0"/>
              <a:t>werken</a:t>
            </a:r>
            <a:r>
              <a:rPr lang="fr-BE" baseline="0" dirty="0" smtClean="0"/>
              <a:t>.</a:t>
            </a:r>
            <a:r>
              <a:rPr lang="nl-NL" baseline="0" dirty="0" smtClean="0"/>
              <a:t> moeilijk te veralgemenen zijn naar een bredere doelgroep of populatie. Hierdoor kunnen bepaalde ziektegerichte programma’s nieuwe ongelijkheden (‘</a:t>
            </a:r>
            <a:r>
              <a:rPr lang="nl-NL" baseline="0" dirty="0" err="1" smtClean="0"/>
              <a:t>inequity</a:t>
            </a:r>
            <a:r>
              <a:rPr lang="nl-NL" baseline="0" dirty="0" smtClean="0"/>
              <a:t> </a:t>
            </a:r>
            <a:r>
              <a:rPr lang="nl-NL" baseline="0" dirty="0" err="1" smtClean="0"/>
              <a:t>by</a:t>
            </a:r>
            <a:r>
              <a:rPr lang="nl-NL" baseline="0" dirty="0" smtClean="0"/>
              <a:t> </a:t>
            </a:r>
            <a:r>
              <a:rPr lang="nl-NL" baseline="0" dirty="0" err="1" smtClean="0"/>
              <a:t>disease</a:t>
            </a:r>
            <a:r>
              <a:rPr lang="nl-NL" baseline="0" dirty="0" smtClean="0"/>
              <a:t>’)   </a:t>
            </a:r>
          </a:p>
          <a:p>
            <a:r>
              <a:rPr lang="nl-NL" baseline="0" dirty="0" smtClean="0"/>
              <a:t>-Tot slot beantwoordt een ziektegerichte aanpak vaak niet aan de uiteenlopende noden en behoeften van patiënten met meerdere (chronische) aandoeningen (</a:t>
            </a:r>
            <a:r>
              <a:rPr lang="nl-NL" baseline="0" dirty="0" err="1" smtClean="0"/>
              <a:t>multimorbiditeit</a:t>
            </a:r>
            <a:r>
              <a:rPr lang="nl-NL" baseline="0" dirty="0" smtClean="0"/>
              <a:t>)</a:t>
            </a:r>
          </a:p>
          <a:p>
            <a:pPr marL="171450" indent="-171450">
              <a:buFont typeface="Arial" panose="020B0604020202020204" pitchFamily="34" charset="0"/>
              <a:buChar char="•"/>
            </a:pPr>
            <a:r>
              <a:rPr lang="fr-BE" baseline="0" dirty="0" err="1" smtClean="0"/>
              <a:t>Het</a:t>
            </a:r>
            <a:r>
              <a:rPr lang="fr-BE" baseline="0" dirty="0" smtClean="0"/>
              <a:t> </a:t>
            </a:r>
            <a:r>
              <a:rPr lang="fr-BE" baseline="0" dirty="0" err="1" smtClean="0"/>
              <a:t>moet</a:t>
            </a:r>
            <a:r>
              <a:rPr lang="fr-BE" baseline="0" dirty="0" smtClean="0"/>
              <a:t> </a:t>
            </a:r>
            <a:r>
              <a:rPr lang="fr-BE" baseline="0" dirty="0" err="1" smtClean="0"/>
              <a:t>ene</a:t>
            </a:r>
            <a:r>
              <a:rPr lang="fr-BE" baseline="0" dirty="0" smtClean="0"/>
              <a:t> </a:t>
            </a:r>
            <a:r>
              <a:rPr lang="fr-BE" baseline="0" dirty="0" err="1" smtClean="0"/>
              <a:t>geografisch</a:t>
            </a:r>
            <a:r>
              <a:rPr lang="fr-BE" baseline="0" dirty="0" smtClean="0"/>
              <a:t> </a:t>
            </a:r>
            <a:r>
              <a:rPr lang="fr-BE" baseline="0" dirty="0" err="1" smtClean="0"/>
              <a:t>afgelijnde</a:t>
            </a:r>
            <a:r>
              <a:rPr lang="fr-BE" baseline="0" dirty="0" smtClean="0"/>
              <a:t> zone </a:t>
            </a:r>
            <a:r>
              <a:rPr lang="fr-BE" baseline="0" dirty="0" err="1" smtClean="0"/>
              <a:t>zijn</a:t>
            </a:r>
            <a:r>
              <a:rPr lang="fr-BE" baseline="0" dirty="0" smtClean="0"/>
              <a:t>, om </a:t>
            </a:r>
            <a:r>
              <a:rPr lang="fr-BE" baseline="0" dirty="0" err="1" smtClean="0"/>
              <a:t>zo</a:t>
            </a:r>
            <a:r>
              <a:rPr lang="fr-BE" baseline="0" dirty="0" smtClean="0"/>
              <a:t> te </a:t>
            </a:r>
            <a:r>
              <a:rPr lang="fr-BE" baseline="0" dirty="0" err="1" smtClean="0"/>
              <a:t>voorzien</a:t>
            </a:r>
            <a:r>
              <a:rPr lang="fr-BE" baseline="0" dirty="0" smtClean="0"/>
              <a:t> </a:t>
            </a:r>
            <a:r>
              <a:rPr lang="fr-BE" baseline="0" dirty="0" err="1" smtClean="0"/>
              <a:t>dat</a:t>
            </a:r>
            <a:r>
              <a:rPr lang="fr-BE" baseline="0" dirty="0" smtClean="0"/>
              <a:t> </a:t>
            </a:r>
            <a:r>
              <a:rPr lang="fr-BE" baseline="0" dirty="0" err="1" smtClean="0"/>
              <a:t>zorg</a:t>
            </a:r>
            <a:r>
              <a:rPr lang="fr-BE" baseline="0" dirty="0" smtClean="0"/>
              <a:t> en </a:t>
            </a:r>
            <a:r>
              <a:rPr lang="fr-BE" baseline="0" dirty="0" err="1" smtClean="0"/>
              <a:t>hulpverlening</a:t>
            </a:r>
            <a:r>
              <a:rPr lang="fr-BE" baseline="0" dirty="0" smtClean="0"/>
              <a:t> </a:t>
            </a:r>
            <a:r>
              <a:rPr lang="fr-BE" baseline="0" dirty="0" err="1" smtClean="0"/>
              <a:t>wordt</a:t>
            </a:r>
            <a:r>
              <a:rPr lang="fr-BE" baseline="0" dirty="0" smtClean="0"/>
              <a:t> </a:t>
            </a:r>
            <a:r>
              <a:rPr lang="fr-BE" baseline="0" dirty="0" err="1" smtClean="0"/>
              <a:t>afgestemd</a:t>
            </a:r>
            <a:r>
              <a:rPr lang="fr-BE" baseline="0" dirty="0" smtClean="0"/>
              <a:t> in </a:t>
            </a:r>
            <a:r>
              <a:rPr lang="fr-BE" baseline="0" dirty="0" err="1" smtClean="0"/>
              <a:t>functie</a:t>
            </a:r>
            <a:r>
              <a:rPr lang="fr-BE" baseline="0" dirty="0" smtClean="0"/>
              <a:t> van de </a:t>
            </a:r>
            <a:r>
              <a:rPr lang="fr-BE" baseline="0" dirty="0" err="1" smtClean="0"/>
              <a:t>lokale</a:t>
            </a:r>
            <a:r>
              <a:rPr lang="fr-BE" baseline="0" dirty="0" smtClean="0"/>
              <a:t> </a:t>
            </a:r>
            <a:r>
              <a:rPr lang="fr-BE" baseline="0" dirty="0" err="1" smtClean="0"/>
              <a:t>realiteit</a:t>
            </a:r>
            <a:r>
              <a:rPr lang="fr-BE" baseline="0" dirty="0" smtClean="0"/>
              <a:t> </a:t>
            </a:r>
          </a:p>
          <a:p>
            <a:pPr marL="171450" indent="-171450">
              <a:buFont typeface="Arial" panose="020B0604020202020204" pitchFamily="34" charset="0"/>
              <a:buChar char="•"/>
            </a:pPr>
            <a:r>
              <a:rPr lang="fr-BE" baseline="0" dirty="0" smtClean="0"/>
              <a:t>In </a:t>
            </a:r>
            <a:r>
              <a:rPr lang="fr-BE" baseline="0" dirty="0" err="1" smtClean="0"/>
              <a:t>deze</a:t>
            </a:r>
            <a:r>
              <a:rPr lang="fr-BE" baseline="0" dirty="0" smtClean="0"/>
              <a:t> </a:t>
            </a:r>
            <a:r>
              <a:rPr lang="fr-BE" baseline="0" dirty="0" err="1" smtClean="0"/>
              <a:t>regio</a:t>
            </a:r>
            <a:r>
              <a:rPr lang="fr-BE" baseline="0" dirty="0" smtClean="0"/>
              <a:t> </a:t>
            </a:r>
            <a:r>
              <a:rPr lang="fr-BE" baseline="0" dirty="0" err="1" smtClean="0"/>
              <a:t>moeten</a:t>
            </a:r>
            <a:r>
              <a:rPr lang="fr-BE" baseline="0" dirty="0" smtClean="0"/>
              <a:t> </a:t>
            </a:r>
            <a:r>
              <a:rPr lang="fr-BE" baseline="0" dirty="0" err="1" smtClean="0"/>
              <a:t>alle</a:t>
            </a:r>
            <a:r>
              <a:rPr lang="fr-BE" baseline="0" dirty="0" smtClean="0"/>
              <a:t> </a:t>
            </a:r>
            <a:r>
              <a:rPr lang="fr-BE" baseline="0" dirty="0" err="1" smtClean="0"/>
              <a:t>relevante</a:t>
            </a:r>
            <a:r>
              <a:rPr lang="fr-BE" baseline="0" dirty="0" smtClean="0"/>
              <a:t> </a:t>
            </a:r>
            <a:r>
              <a:rPr lang="fr-BE" baseline="0" dirty="0" err="1" smtClean="0"/>
              <a:t>zorg</a:t>
            </a:r>
            <a:r>
              <a:rPr lang="fr-BE" baseline="0" dirty="0" smtClean="0"/>
              <a:t> en </a:t>
            </a:r>
            <a:r>
              <a:rPr lang="fr-BE" baseline="0" dirty="0" err="1" smtClean="0"/>
              <a:t>welzijnparners</a:t>
            </a:r>
            <a:r>
              <a:rPr lang="fr-BE" baseline="0" dirty="0" smtClean="0"/>
              <a:t> </a:t>
            </a:r>
            <a:r>
              <a:rPr lang="fr-BE" baseline="0" dirty="0" err="1" smtClean="0"/>
              <a:t>uit</a:t>
            </a:r>
            <a:r>
              <a:rPr lang="fr-BE" baseline="0" dirty="0" smtClean="0"/>
              <a:t> </a:t>
            </a:r>
            <a:r>
              <a:rPr lang="fr-BE" baseline="0" dirty="0" err="1" smtClean="0"/>
              <a:t>het</a:t>
            </a:r>
            <a:r>
              <a:rPr lang="fr-BE" baseline="0" dirty="0" smtClean="0"/>
              <a:t> </a:t>
            </a:r>
            <a:r>
              <a:rPr lang="fr-BE" baseline="0" dirty="0" err="1" smtClean="0"/>
              <a:t>gebied</a:t>
            </a:r>
            <a:r>
              <a:rPr lang="fr-BE" baseline="0" dirty="0" smtClean="0"/>
              <a:t> </a:t>
            </a:r>
            <a:r>
              <a:rPr lang="fr-BE" baseline="0" dirty="0" err="1" smtClean="0"/>
              <a:t>betrokken</a:t>
            </a:r>
            <a:r>
              <a:rPr lang="fr-BE" baseline="0" dirty="0" smtClean="0"/>
              <a:t> </a:t>
            </a:r>
            <a:r>
              <a:rPr lang="fr-BE" baseline="0" dirty="0" err="1" smtClean="0"/>
              <a:t>worden</a:t>
            </a:r>
            <a:r>
              <a:rPr lang="fr-BE" baseline="0" dirty="0" smtClean="0"/>
              <a:t> </a:t>
            </a:r>
            <a:r>
              <a:rPr lang="fr-BE" baseline="0" dirty="0" err="1" smtClean="0"/>
              <a:t>zodat</a:t>
            </a:r>
            <a:r>
              <a:rPr lang="fr-BE" baseline="0" dirty="0" smtClean="0"/>
              <a:t> </a:t>
            </a:r>
            <a:r>
              <a:rPr lang="fr-BE" baseline="0" dirty="0" err="1" smtClean="0"/>
              <a:t>een</a:t>
            </a:r>
            <a:r>
              <a:rPr lang="fr-BE" baseline="0" dirty="0" smtClean="0"/>
              <a:t> </a:t>
            </a:r>
            <a:r>
              <a:rPr lang="fr-BE" baseline="0" dirty="0" err="1" smtClean="0"/>
              <a:t>representatief</a:t>
            </a:r>
            <a:r>
              <a:rPr lang="fr-BE" baseline="0" dirty="0" smtClean="0"/>
              <a:t> </a:t>
            </a:r>
            <a:r>
              <a:rPr lang="fr-BE" baseline="0" dirty="0" err="1" smtClean="0"/>
              <a:t>beeld</a:t>
            </a:r>
            <a:r>
              <a:rPr lang="fr-BE" baseline="0" dirty="0" smtClean="0"/>
              <a:t> </a:t>
            </a:r>
            <a:r>
              <a:rPr lang="fr-BE" baseline="0" dirty="0" err="1" smtClean="0"/>
              <a:t>wordt</a:t>
            </a:r>
            <a:r>
              <a:rPr lang="fr-BE" baseline="0" dirty="0" smtClean="0"/>
              <a:t> </a:t>
            </a:r>
            <a:r>
              <a:rPr lang="fr-BE" baseline="0" dirty="0" err="1" smtClean="0"/>
              <a:t>geschets</a:t>
            </a:r>
            <a:r>
              <a:rPr lang="fr-BE" baseline="0" dirty="0" smtClean="0"/>
              <a:t> van </a:t>
            </a:r>
            <a:r>
              <a:rPr lang="fr-BE" baseline="0" dirty="0" err="1" smtClean="0"/>
              <a:t>het</a:t>
            </a:r>
            <a:r>
              <a:rPr lang="fr-BE" baseline="0" dirty="0" smtClean="0"/>
              <a:t> </a:t>
            </a:r>
            <a:r>
              <a:rPr lang="fr-BE" baseline="0" dirty="0" err="1" smtClean="0"/>
              <a:t>bestaande</a:t>
            </a:r>
            <a:r>
              <a:rPr lang="fr-BE" baseline="0" dirty="0" smtClean="0"/>
              <a:t> </a:t>
            </a:r>
            <a:r>
              <a:rPr lang="fr-BE" baseline="0" dirty="0" err="1" smtClean="0"/>
              <a:t>aanbod</a:t>
            </a:r>
            <a:endParaRPr lang="fr-BE" baseline="0" dirty="0" smtClean="0"/>
          </a:p>
          <a:p>
            <a:endParaRPr lang="fr-FR" dirty="0"/>
          </a:p>
        </p:txBody>
      </p:sp>
      <p:sp>
        <p:nvSpPr>
          <p:cNvPr id="4" name="Espace réservé du numéro de diapositive 3"/>
          <p:cNvSpPr>
            <a:spLocks noGrp="1"/>
          </p:cNvSpPr>
          <p:nvPr>
            <p:ph type="sldNum" sz="quarter" idx="10"/>
          </p:nvPr>
        </p:nvSpPr>
        <p:spPr/>
        <p:txBody>
          <a:bodyPr/>
          <a:lstStyle/>
          <a:p>
            <a:fld id="{35074C97-AE1D-412D-A282-C35FB4F2AB4A}" type="slidenum">
              <a:rPr lang="nl-NL" smtClean="0"/>
              <a:pPr/>
              <a:t>36</a:t>
            </a:fld>
            <a:endParaRPr lang="nl-NL"/>
          </a:p>
        </p:txBody>
      </p:sp>
    </p:spTree>
    <p:extLst>
      <p:ext uri="{BB962C8B-B14F-4D97-AF65-F5344CB8AC3E}">
        <p14:creationId xmlns:p14="http://schemas.microsoft.com/office/powerpoint/2010/main" val="37455308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92500"/>
          </a:bodyPr>
          <a:lstStyle/>
          <a:p>
            <a:r>
              <a:rPr lang="fr-BE" dirty="0" err="1" smtClean="0"/>
              <a:t>Wat</a:t>
            </a:r>
            <a:r>
              <a:rPr lang="fr-BE" dirty="0" smtClean="0"/>
              <a:t> </a:t>
            </a:r>
            <a:r>
              <a:rPr lang="fr-BE" dirty="0" err="1" smtClean="0"/>
              <a:t>wordt</a:t>
            </a:r>
            <a:r>
              <a:rPr lang="fr-BE" dirty="0" smtClean="0"/>
              <a:t> er van de </a:t>
            </a:r>
            <a:r>
              <a:rPr lang="fr-BE" dirty="0" err="1" smtClean="0"/>
              <a:t>projecten</a:t>
            </a:r>
            <a:r>
              <a:rPr lang="fr-BE" dirty="0" smtClean="0"/>
              <a:t> </a:t>
            </a:r>
            <a:r>
              <a:rPr lang="fr-BE" dirty="0" err="1" smtClean="0"/>
              <a:t>verwacht</a:t>
            </a:r>
            <a:r>
              <a:rPr lang="fr-BE" dirty="0" smtClean="0"/>
              <a:t>? </a:t>
            </a:r>
            <a:r>
              <a:rPr lang="fr-BE" dirty="0" err="1" smtClean="0"/>
              <a:t>Alle</a:t>
            </a:r>
            <a:r>
              <a:rPr lang="fr-BE" dirty="0" smtClean="0"/>
              <a:t> </a:t>
            </a:r>
            <a:r>
              <a:rPr lang="fr-BE" dirty="0" err="1" smtClean="0"/>
              <a:t>Details</a:t>
            </a:r>
            <a:r>
              <a:rPr lang="fr-BE" dirty="0" smtClean="0"/>
              <a:t> </a:t>
            </a:r>
            <a:r>
              <a:rPr lang="fr-BE" dirty="0" err="1" smtClean="0"/>
              <a:t>staan</a:t>
            </a:r>
            <a:r>
              <a:rPr lang="fr-BE" dirty="0" smtClean="0"/>
              <a:t> in de </a:t>
            </a:r>
            <a:r>
              <a:rPr lang="fr-BE" dirty="0" err="1" smtClean="0"/>
              <a:t>gids</a:t>
            </a:r>
            <a:r>
              <a:rPr lang="fr-BE" dirty="0" smtClean="0"/>
              <a:t>: </a:t>
            </a:r>
            <a:r>
              <a:rPr lang="fr-BE" dirty="0" err="1" smtClean="0"/>
              <a:t>toch</a:t>
            </a:r>
            <a:r>
              <a:rPr lang="fr-BE" dirty="0" smtClean="0"/>
              <a:t> al </a:t>
            </a:r>
            <a:r>
              <a:rPr lang="fr-BE" dirty="0" err="1" smtClean="0"/>
              <a:t>enkele</a:t>
            </a:r>
            <a:r>
              <a:rPr lang="fr-BE" dirty="0" smtClean="0"/>
              <a:t> </a:t>
            </a:r>
            <a:r>
              <a:rPr lang="fr-BE" dirty="0" err="1" smtClean="0"/>
              <a:t>kernboodschappen</a:t>
            </a:r>
            <a:r>
              <a:rPr lang="fr-BE" dirty="0" smtClean="0"/>
              <a:t> </a:t>
            </a:r>
            <a:r>
              <a:rPr lang="fr-BE" dirty="0" err="1" smtClean="0"/>
              <a:t>meegeven</a:t>
            </a:r>
            <a:r>
              <a:rPr lang="fr-BE" dirty="0" smtClean="0"/>
              <a:t>:</a:t>
            </a:r>
          </a:p>
          <a:p>
            <a:pPr marL="171450" indent="-171450">
              <a:buFont typeface="Arial" panose="020B0604020202020204" pitchFamily="34" charset="0"/>
              <a:buChar char="•"/>
            </a:pPr>
            <a:r>
              <a:rPr lang="fr-BE" dirty="0" smtClean="0"/>
              <a:t>Men </a:t>
            </a:r>
            <a:r>
              <a:rPr lang="fr-BE" dirty="0" err="1" smtClean="0"/>
              <a:t>heeft</a:t>
            </a:r>
            <a:r>
              <a:rPr lang="fr-BE" dirty="0" smtClean="0"/>
              <a:t> 14 </a:t>
            </a:r>
            <a:r>
              <a:rPr lang="fr-BE" dirty="0" err="1" smtClean="0"/>
              <a:t>componenten</a:t>
            </a:r>
            <a:r>
              <a:rPr lang="fr-BE" dirty="0" smtClean="0"/>
              <a:t> </a:t>
            </a:r>
            <a:r>
              <a:rPr lang="fr-BE" dirty="0" err="1" smtClean="0"/>
              <a:t>gedestilleerd</a:t>
            </a:r>
            <a:r>
              <a:rPr lang="fr-BE" dirty="0" smtClean="0"/>
              <a:t> die </a:t>
            </a:r>
            <a:r>
              <a:rPr lang="fr-BE" dirty="0" err="1" smtClean="0"/>
              <a:t>moeten</a:t>
            </a:r>
            <a:r>
              <a:rPr lang="fr-BE" dirty="0" smtClean="0"/>
              <a:t> </a:t>
            </a:r>
            <a:r>
              <a:rPr lang="fr-BE" dirty="0" err="1" smtClean="0"/>
              <a:t>geimplementeerd</a:t>
            </a:r>
            <a:r>
              <a:rPr lang="fr-BE" baseline="0" dirty="0" smtClean="0"/>
              <a:t> </a:t>
            </a:r>
            <a:r>
              <a:rPr lang="fr-BE" baseline="0" dirty="0" err="1" smtClean="0"/>
              <a:t>worden</a:t>
            </a:r>
            <a:r>
              <a:rPr lang="fr-BE" baseline="0" dirty="0" smtClean="0"/>
              <a:t> om over </a:t>
            </a:r>
            <a:r>
              <a:rPr lang="fr-BE" baseline="0" dirty="0" err="1" smtClean="0"/>
              <a:t>geintegreerde</a:t>
            </a:r>
            <a:r>
              <a:rPr lang="fr-BE" baseline="0" dirty="0" smtClean="0"/>
              <a:t> </a:t>
            </a:r>
            <a:r>
              <a:rPr lang="fr-BE" baseline="0" dirty="0" err="1" smtClean="0"/>
              <a:t>zorg</a:t>
            </a:r>
            <a:r>
              <a:rPr lang="fr-BE" baseline="0" dirty="0" smtClean="0"/>
              <a:t> te </a:t>
            </a:r>
            <a:r>
              <a:rPr lang="fr-BE" baseline="0" dirty="0" err="1" smtClean="0"/>
              <a:t>spreken</a:t>
            </a:r>
            <a:r>
              <a:rPr lang="fr-BE" baseline="0" dirty="0" smtClean="0"/>
              <a:t>: </a:t>
            </a:r>
            <a:r>
              <a:rPr lang="fr-BE" baseline="0" dirty="0" err="1" smtClean="0"/>
              <a:t>belangrijk</a:t>
            </a:r>
            <a:r>
              <a:rPr lang="fr-BE" baseline="0" dirty="0" smtClean="0"/>
              <a:t> om </a:t>
            </a:r>
            <a:r>
              <a:rPr lang="fr-BE" baseline="0" dirty="0" err="1" smtClean="0"/>
              <a:t>mee</a:t>
            </a:r>
            <a:r>
              <a:rPr lang="fr-BE" baseline="0" dirty="0" smtClean="0"/>
              <a:t> te </a:t>
            </a:r>
            <a:r>
              <a:rPr lang="fr-BE" baseline="0" dirty="0" err="1" smtClean="0"/>
              <a:t>geven</a:t>
            </a:r>
            <a:r>
              <a:rPr lang="fr-BE" baseline="0" dirty="0" smtClean="0"/>
              <a:t> </a:t>
            </a:r>
            <a:r>
              <a:rPr lang="fr-BE" baseline="0" dirty="0" err="1" smtClean="0"/>
              <a:t>dat</a:t>
            </a:r>
            <a:r>
              <a:rPr lang="fr-BE" baseline="0" dirty="0" smtClean="0"/>
              <a:t> </a:t>
            </a:r>
            <a:r>
              <a:rPr lang="fr-BE" baseline="0" dirty="0" err="1" smtClean="0"/>
              <a:t>deze</a:t>
            </a:r>
            <a:r>
              <a:rPr lang="fr-BE" baseline="0" dirty="0" smtClean="0"/>
              <a:t> </a:t>
            </a:r>
            <a:r>
              <a:rPr lang="fr-BE" baseline="0" dirty="0" err="1" smtClean="0"/>
              <a:t>componenten</a:t>
            </a:r>
            <a:r>
              <a:rPr lang="fr-BE" baseline="0" dirty="0" smtClean="0"/>
              <a:t> niet </a:t>
            </a:r>
            <a:r>
              <a:rPr lang="fr-BE" baseline="0" dirty="0" err="1" smtClean="0"/>
              <a:t>vanaf</a:t>
            </a:r>
            <a:r>
              <a:rPr lang="fr-BE" baseline="0" dirty="0" smtClean="0"/>
              <a:t> de </a:t>
            </a:r>
            <a:r>
              <a:rPr lang="fr-BE" baseline="0" dirty="0" err="1" smtClean="0"/>
              <a:t>start</a:t>
            </a:r>
            <a:r>
              <a:rPr lang="fr-BE" baseline="0" dirty="0" smtClean="0"/>
              <a:t> </a:t>
            </a:r>
            <a:r>
              <a:rPr lang="fr-BE" baseline="0" dirty="0" err="1" smtClean="0"/>
              <a:t>allemaal</a:t>
            </a:r>
            <a:r>
              <a:rPr lang="fr-BE" baseline="0" dirty="0" smtClean="0"/>
              <a:t> </a:t>
            </a:r>
            <a:r>
              <a:rPr lang="fr-BE" baseline="0" dirty="0" err="1" smtClean="0"/>
              <a:t>moeten</a:t>
            </a:r>
            <a:r>
              <a:rPr lang="fr-BE" baseline="0" dirty="0" smtClean="0"/>
              <a:t> </a:t>
            </a:r>
            <a:r>
              <a:rPr lang="fr-BE" baseline="0" dirty="0" err="1" smtClean="0"/>
              <a:t>ontwikkeld</a:t>
            </a:r>
            <a:r>
              <a:rPr lang="fr-BE" baseline="0" dirty="0" smtClean="0"/>
              <a:t> </a:t>
            </a:r>
            <a:r>
              <a:rPr lang="fr-BE" baseline="0" dirty="0" err="1" smtClean="0"/>
              <a:t>worden</a:t>
            </a:r>
            <a:r>
              <a:rPr lang="fr-BE" baseline="0" dirty="0" smtClean="0"/>
              <a:t>, maar </a:t>
            </a:r>
            <a:r>
              <a:rPr lang="fr-BE" baseline="0" dirty="0" err="1" smtClean="0"/>
              <a:t>dat</a:t>
            </a:r>
            <a:r>
              <a:rPr lang="fr-BE" baseline="0" dirty="0" smtClean="0"/>
              <a:t> </a:t>
            </a:r>
            <a:r>
              <a:rPr lang="fr-BE" baseline="0" dirty="0" err="1" smtClean="0"/>
              <a:t>het</a:t>
            </a:r>
            <a:r>
              <a:rPr lang="fr-BE" baseline="0" dirty="0" smtClean="0"/>
              <a:t> op </a:t>
            </a:r>
            <a:r>
              <a:rPr lang="fr-BE" baseline="0" dirty="0" err="1" smtClean="0"/>
              <a:t>een</a:t>
            </a:r>
            <a:r>
              <a:rPr lang="fr-BE" baseline="0" dirty="0" smtClean="0"/>
              <a:t> </a:t>
            </a:r>
            <a:r>
              <a:rPr lang="fr-BE" baseline="0" dirty="0" err="1" smtClean="0"/>
              <a:t>organische</a:t>
            </a:r>
            <a:r>
              <a:rPr lang="fr-BE" baseline="0" dirty="0" smtClean="0"/>
              <a:t> </a:t>
            </a:r>
            <a:r>
              <a:rPr lang="fr-BE" baseline="0" dirty="0" err="1" smtClean="0"/>
              <a:t>geleidelijke</a:t>
            </a:r>
            <a:r>
              <a:rPr lang="fr-BE" baseline="0" dirty="0" smtClean="0"/>
              <a:t> manier </a:t>
            </a:r>
            <a:r>
              <a:rPr lang="fr-BE" baseline="0" dirty="0" err="1" smtClean="0"/>
              <a:t>mag</a:t>
            </a:r>
            <a:r>
              <a:rPr lang="fr-BE" baseline="0" dirty="0" smtClean="0"/>
              <a:t>. </a:t>
            </a:r>
            <a:r>
              <a:rPr lang="fr-BE" baseline="0" dirty="0" err="1" smtClean="0"/>
              <a:t>Het</a:t>
            </a:r>
            <a:r>
              <a:rPr lang="fr-BE" baseline="0" dirty="0" smtClean="0"/>
              <a:t> kan </a:t>
            </a:r>
            <a:r>
              <a:rPr lang="fr-BE" baseline="0" dirty="0" err="1" smtClean="0"/>
              <a:t>ook</a:t>
            </a:r>
            <a:r>
              <a:rPr lang="fr-BE" baseline="0" dirty="0" smtClean="0"/>
              <a:t> </a:t>
            </a:r>
            <a:r>
              <a:rPr lang="fr-BE" baseline="0" dirty="0" err="1" smtClean="0"/>
              <a:t>zijn</a:t>
            </a:r>
            <a:r>
              <a:rPr lang="fr-BE" baseline="0" dirty="0" smtClean="0"/>
              <a:t> </a:t>
            </a:r>
            <a:r>
              <a:rPr lang="fr-BE" baseline="0" dirty="0" err="1" smtClean="0"/>
              <a:t>dat</a:t>
            </a:r>
            <a:r>
              <a:rPr lang="fr-BE" baseline="0" dirty="0" smtClean="0"/>
              <a:t> </a:t>
            </a:r>
            <a:r>
              <a:rPr lang="fr-BE" baseline="0" dirty="0" err="1" smtClean="0"/>
              <a:t>bepaalde</a:t>
            </a:r>
            <a:r>
              <a:rPr lang="fr-BE" baseline="0" dirty="0" smtClean="0"/>
              <a:t> </a:t>
            </a:r>
            <a:r>
              <a:rPr lang="fr-BE" baseline="0" dirty="0" err="1" smtClean="0"/>
              <a:t>ondernomen</a:t>
            </a:r>
            <a:r>
              <a:rPr lang="fr-BE" baseline="0" dirty="0" smtClean="0"/>
              <a:t> </a:t>
            </a:r>
            <a:r>
              <a:rPr lang="fr-BE" baseline="0" dirty="0" err="1" smtClean="0"/>
              <a:t>acties</a:t>
            </a:r>
            <a:r>
              <a:rPr lang="fr-BE" baseline="0" dirty="0" smtClean="0"/>
              <a:t> </a:t>
            </a:r>
            <a:r>
              <a:rPr lang="fr-BE" baseline="0" dirty="0" err="1" smtClean="0"/>
              <a:t>meerdere</a:t>
            </a:r>
            <a:r>
              <a:rPr lang="fr-BE" baseline="0" dirty="0" smtClean="0"/>
              <a:t> </a:t>
            </a:r>
            <a:r>
              <a:rPr lang="fr-BE" baseline="0" dirty="0" err="1" smtClean="0"/>
              <a:t>componenten</a:t>
            </a:r>
            <a:r>
              <a:rPr lang="fr-BE" baseline="0" dirty="0" smtClean="0"/>
              <a:t> </a:t>
            </a:r>
            <a:r>
              <a:rPr lang="fr-BE" baseline="0" dirty="0" err="1" smtClean="0"/>
              <a:t>bevatten</a:t>
            </a:r>
            <a:r>
              <a:rPr lang="fr-BE" baseline="0" dirty="0" smtClean="0"/>
              <a:t>.</a:t>
            </a:r>
          </a:p>
          <a:p>
            <a:pPr marL="171450" indent="-171450">
              <a:buFont typeface="Arial" panose="020B0604020202020204" pitchFamily="34" charset="0"/>
              <a:buChar char="•"/>
            </a:pPr>
            <a:r>
              <a:rPr lang="fr-BE" baseline="0" dirty="0" err="1" smtClean="0"/>
              <a:t>Het</a:t>
            </a:r>
            <a:r>
              <a:rPr lang="fr-BE" baseline="0" dirty="0" smtClean="0"/>
              <a:t> </a:t>
            </a:r>
            <a:r>
              <a:rPr lang="fr-BE" baseline="0" dirty="0" err="1" smtClean="0"/>
              <a:t>moet</a:t>
            </a:r>
            <a:r>
              <a:rPr lang="fr-BE" baseline="0" dirty="0" smtClean="0"/>
              <a:t> </a:t>
            </a:r>
            <a:r>
              <a:rPr lang="fr-BE" baseline="0" dirty="0" err="1" smtClean="0"/>
              <a:t>gericht</a:t>
            </a:r>
            <a:r>
              <a:rPr lang="fr-BE" baseline="0" dirty="0" smtClean="0"/>
              <a:t> </a:t>
            </a:r>
            <a:r>
              <a:rPr lang="fr-BE" baseline="0" dirty="0" err="1" smtClean="0"/>
              <a:t>zijn</a:t>
            </a:r>
            <a:r>
              <a:rPr lang="fr-BE" baseline="0" dirty="0" smtClean="0"/>
              <a:t> op </a:t>
            </a:r>
            <a:r>
              <a:rPr lang="fr-BE" baseline="0" dirty="0" err="1" smtClean="0"/>
              <a:t>personen</a:t>
            </a:r>
            <a:r>
              <a:rPr lang="fr-BE" baseline="0" dirty="0" smtClean="0"/>
              <a:t> die </a:t>
            </a:r>
            <a:r>
              <a:rPr lang="fr-BE" baseline="0" dirty="0" err="1" smtClean="0"/>
              <a:t>chronisch</a:t>
            </a:r>
            <a:r>
              <a:rPr lang="fr-BE" baseline="0" dirty="0" smtClean="0"/>
              <a:t> </a:t>
            </a:r>
            <a:r>
              <a:rPr lang="fr-BE" baseline="0" dirty="0" err="1" smtClean="0"/>
              <a:t>ziek</a:t>
            </a:r>
            <a:r>
              <a:rPr lang="fr-BE" baseline="0" dirty="0" smtClean="0"/>
              <a:t> </a:t>
            </a:r>
            <a:r>
              <a:rPr lang="fr-BE" baseline="0" dirty="0" err="1" smtClean="0"/>
              <a:t>zijn</a:t>
            </a:r>
            <a:r>
              <a:rPr lang="fr-BE" baseline="0" dirty="0" smtClean="0"/>
              <a:t> (</a:t>
            </a:r>
            <a:r>
              <a:rPr lang="fr-BE" baseline="0" dirty="0" err="1" smtClean="0"/>
              <a:t>brede</a:t>
            </a:r>
            <a:r>
              <a:rPr lang="fr-BE" baseline="0" dirty="0" smtClean="0"/>
              <a:t> </a:t>
            </a:r>
            <a:r>
              <a:rPr lang="fr-BE" baseline="0" dirty="0" err="1" smtClean="0"/>
              <a:t>definitie</a:t>
            </a:r>
            <a:r>
              <a:rPr lang="fr-BE" baseline="0" dirty="0" smtClean="0"/>
              <a:t>) en dus </a:t>
            </a:r>
            <a:r>
              <a:rPr lang="fr-BE" baseline="0" dirty="0" err="1" smtClean="0"/>
              <a:t>nood</a:t>
            </a:r>
            <a:r>
              <a:rPr lang="fr-BE" baseline="0" dirty="0" smtClean="0"/>
              <a:t> </a:t>
            </a:r>
            <a:r>
              <a:rPr lang="fr-BE" baseline="0" dirty="0" err="1" smtClean="0"/>
              <a:t>hebben</a:t>
            </a:r>
            <a:r>
              <a:rPr lang="fr-BE" baseline="0" dirty="0" smtClean="0"/>
              <a:t> </a:t>
            </a:r>
            <a:r>
              <a:rPr lang="fr-BE" baseline="0" dirty="0" err="1" smtClean="0"/>
              <a:t>aan</a:t>
            </a:r>
            <a:r>
              <a:rPr lang="fr-BE" baseline="0" dirty="0" smtClean="0"/>
              <a:t> </a:t>
            </a:r>
            <a:r>
              <a:rPr lang="fr-BE" baseline="0" dirty="0" err="1" smtClean="0"/>
              <a:t>langdurige</a:t>
            </a:r>
            <a:r>
              <a:rPr lang="fr-BE" baseline="0" dirty="0" smtClean="0"/>
              <a:t> </a:t>
            </a:r>
            <a:r>
              <a:rPr lang="fr-BE" baseline="0" dirty="0" err="1" smtClean="0"/>
              <a:t>zorg</a:t>
            </a:r>
            <a:r>
              <a:rPr lang="fr-BE" baseline="0" dirty="0" smtClean="0"/>
              <a:t>, de </a:t>
            </a:r>
            <a:r>
              <a:rPr lang="fr-BE" baseline="0" dirty="0" err="1" smtClean="0"/>
              <a:t>acties</a:t>
            </a:r>
            <a:r>
              <a:rPr lang="fr-BE" baseline="0" dirty="0" smtClean="0"/>
              <a:t> die </a:t>
            </a:r>
            <a:r>
              <a:rPr lang="fr-BE" baseline="0" dirty="0" err="1" smtClean="0"/>
              <a:t>ontwikkeld</a:t>
            </a:r>
            <a:r>
              <a:rPr lang="fr-BE" baseline="0" dirty="0" smtClean="0"/>
              <a:t> </a:t>
            </a:r>
            <a:r>
              <a:rPr lang="fr-BE" baseline="0" dirty="0" err="1" smtClean="0"/>
              <a:t>worden</a:t>
            </a:r>
            <a:r>
              <a:rPr lang="fr-BE" baseline="0" dirty="0" smtClean="0"/>
              <a:t> </a:t>
            </a:r>
            <a:r>
              <a:rPr lang="fr-BE" baseline="0" dirty="0" err="1" smtClean="0"/>
              <a:t>mogen</a:t>
            </a:r>
            <a:r>
              <a:rPr lang="fr-BE" baseline="0" dirty="0" smtClean="0"/>
              <a:t> niet </a:t>
            </a:r>
            <a:r>
              <a:rPr lang="fr-BE" baseline="0" dirty="0" err="1" smtClean="0"/>
              <a:t>ziektespecifiek</a:t>
            </a:r>
            <a:r>
              <a:rPr lang="fr-BE" baseline="0" dirty="0" smtClean="0"/>
              <a:t> </a:t>
            </a:r>
            <a:r>
              <a:rPr lang="fr-BE" baseline="0" dirty="0" err="1" smtClean="0"/>
              <a:t>zijn</a:t>
            </a:r>
            <a:r>
              <a:rPr lang="fr-BE" baseline="0" dirty="0" smtClean="0"/>
              <a:t>, maar </a:t>
            </a:r>
            <a:r>
              <a:rPr lang="fr-BE" baseline="0" dirty="0" err="1" smtClean="0"/>
              <a:t>moeten</a:t>
            </a:r>
            <a:r>
              <a:rPr lang="fr-BE" baseline="0" dirty="0" smtClean="0"/>
              <a:t> </a:t>
            </a:r>
            <a:r>
              <a:rPr lang="fr-BE" baseline="0" dirty="0" err="1" smtClean="0"/>
              <a:t>kunnen</a:t>
            </a:r>
            <a:r>
              <a:rPr lang="fr-BE" baseline="0" dirty="0" smtClean="0"/>
              <a:t> </a:t>
            </a:r>
            <a:r>
              <a:rPr lang="fr-BE" baseline="0" dirty="0" err="1" smtClean="0"/>
              <a:t>toegepast</a:t>
            </a:r>
            <a:r>
              <a:rPr lang="fr-BE" baseline="0" dirty="0" smtClean="0"/>
              <a:t> </a:t>
            </a:r>
            <a:r>
              <a:rPr lang="fr-BE" baseline="0" dirty="0" err="1" smtClean="0"/>
              <a:t>worden</a:t>
            </a:r>
            <a:r>
              <a:rPr lang="fr-BE" baseline="0" dirty="0" smtClean="0"/>
              <a:t> op </a:t>
            </a:r>
            <a:r>
              <a:rPr lang="fr-BE" baseline="0" dirty="0" err="1" smtClean="0"/>
              <a:t>verschillende</a:t>
            </a:r>
            <a:r>
              <a:rPr lang="fr-BE" baseline="0" dirty="0" smtClean="0"/>
              <a:t> </a:t>
            </a:r>
            <a:r>
              <a:rPr lang="fr-BE" baseline="0" dirty="0" err="1" smtClean="0"/>
              <a:t>ziektebeelden</a:t>
            </a:r>
            <a:r>
              <a:rPr lang="fr-BE" baseline="0" dirty="0" smtClean="0"/>
              <a:t> (men </a:t>
            </a:r>
            <a:r>
              <a:rPr lang="fr-BE" baseline="0" dirty="0" err="1" smtClean="0"/>
              <a:t>spreekt</a:t>
            </a:r>
            <a:r>
              <a:rPr lang="fr-BE" baseline="0" dirty="0" smtClean="0"/>
              <a:t> </a:t>
            </a:r>
            <a:r>
              <a:rPr lang="fr-BE" baseline="0" dirty="0" err="1" smtClean="0"/>
              <a:t>wel</a:t>
            </a:r>
            <a:r>
              <a:rPr lang="fr-BE" baseline="0" dirty="0" smtClean="0"/>
              <a:t> van </a:t>
            </a:r>
            <a:r>
              <a:rPr lang="fr-BE" baseline="0" dirty="0" err="1" smtClean="0"/>
              <a:t>een</a:t>
            </a:r>
            <a:r>
              <a:rPr lang="fr-BE" baseline="0" dirty="0" smtClean="0"/>
              <a:t> MULTI PATHOLOGIE </a:t>
            </a:r>
            <a:r>
              <a:rPr lang="fr-BE" baseline="0" dirty="0" err="1" smtClean="0"/>
              <a:t>doelgroep</a:t>
            </a:r>
            <a:r>
              <a:rPr lang="fr-BE" baseline="0" dirty="0" smtClean="0"/>
              <a:t> </a:t>
            </a:r>
            <a:r>
              <a:rPr lang="fr-BE" baseline="0" dirty="0" err="1" smtClean="0"/>
              <a:t>omdat</a:t>
            </a:r>
            <a:r>
              <a:rPr lang="fr-BE" baseline="0" dirty="0" smtClean="0"/>
              <a:t> men </a:t>
            </a:r>
            <a:r>
              <a:rPr lang="fr-BE" baseline="0" dirty="0" err="1" smtClean="0"/>
              <a:t>ervanuitgaat</a:t>
            </a:r>
            <a:r>
              <a:rPr lang="fr-BE" baseline="0" dirty="0" smtClean="0"/>
              <a:t> </a:t>
            </a:r>
            <a:r>
              <a:rPr lang="fr-BE" baseline="0" dirty="0" err="1" smtClean="0"/>
              <a:t>dat</a:t>
            </a:r>
            <a:r>
              <a:rPr lang="fr-BE" baseline="0" dirty="0" smtClean="0"/>
              <a:t> </a:t>
            </a:r>
            <a:r>
              <a:rPr lang="fr-BE" baseline="0" dirty="0" err="1" smtClean="0"/>
              <a:t>het</a:t>
            </a:r>
            <a:r>
              <a:rPr lang="fr-BE" baseline="0" dirty="0" smtClean="0"/>
              <a:t> </a:t>
            </a:r>
            <a:r>
              <a:rPr lang="fr-BE" baseline="0" dirty="0" err="1" smtClean="0"/>
              <a:t>soms</a:t>
            </a:r>
            <a:r>
              <a:rPr lang="fr-BE" baseline="0" dirty="0" smtClean="0"/>
              <a:t> </a:t>
            </a:r>
            <a:r>
              <a:rPr lang="fr-BE" baseline="0" dirty="0" err="1" smtClean="0"/>
              <a:t>makkelijker</a:t>
            </a:r>
            <a:r>
              <a:rPr lang="fr-BE" baseline="0" dirty="0" smtClean="0"/>
              <a:t> </a:t>
            </a:r>
            <a:r>
              <a:rPr lang="fr-BE" baseline="0" dirty="0" err="1" smtClean="0"/>
              <a:t>is</a:t>
            </a:r>
            <a:r>
              <a:rPr lang="fr-BE" baseline="0" dirty="0" smtClean="0"/>
              <a:t> om te </a:t>
            </a:r>
            <a:r>
              <a:rPr lang="fr-BE" baseline="0" dirty="0" err="1" smtClean="0"/>
              <a:t>vertrekken</a:t>
            </a:r>
            <a:r>
              <a:rPr lang="fr-BE" baseline="0" dirty="0" smtClean="0"/>
              <a:t> van </a:t>
            </a:r>
            <a:r>
              <a:rPr lang="fr-BE" baseline="0" dirty="0" err="1" smtClean="0"/>
              <a:t>een</a:t>
            </a:r>
            <a:r>
              <a:rPr lang="fr-BE" baseline="0" dirty="0" smtClean="0"/>
              <a:t> </a:t>
            </a:r>
            <a:r>
              <a:rPr lang="fr-BE" baseline="0" dirty="0" err="1" smtClean="0"/>
              <a:t>bepaalde</a:t>
            </a:r>
            <a:r>
              <a:rPr lang="fr-BE" baseline="0" dirty="0" smtClean="0"/>
              <a:t> </a:t>
            </a:r>
            <a:r>
              <a:rPr lang="fr-BE" baseline="0" dirty="0" err="1" smtClean="0"/>
              <a:t>afgelijnde</a:t>
            </a:r>
            <a:r>
              <a:rPr lang="fr-BE" baseline="0" dirty="0" smtClean="0"/>
              <a:t> </a:t>
            </a:r>
            <a:r>
              <a:rPr lang="fr-BE" baseline="0" dirty="0" err="1" smtClean="0"/>
              <a:t>doelpopulatie</a:t>
            </a:r>
            <a:r>
              <a:rPr lang="fr-BE" baseline="0" dirty="0" smtClean="0"/>
              <a:t> om </a:t>
            </a:r>
            <a:r>
              <a:rPr lang="fr-BE" baseline="0" dirty="0" err="1" smtClean="0"/>
              <a:t>zo</a:t>
            </a:r>
            <a:r>
              <a:rPr lang="fr-BE" baseline="0" dirty="0" smtClean="0"/>
              <a:t> </a:t>
            </a:r>
            <a:r>
              <a:rPr lang="fr-BE" baseline="0" dirty="0" err="1" smtClean="0"/>
              <a:t>concreter</a:t>
            </a:r>
            <a:r>
              <a:rPr lang="fr-BE" baseline="0" dirty="0" smtClean="0"/>
              <a:t> van </a:t>
            </a:r>
            <a:r>
              <a:rPr lang="fr-BE" baseline="0" dirty="0" err="1" smtClean="0"/>
              <a:t>start</a:t>
            </a:r>
            <a:r>
              <a:rPr lang="fr-BE" baseline="0" dirty="0" smtClean="0"/>
              <a:t> te </a:t>
            </a:r>
            <a:r>
              <a:rPr lang="fr-BE" baseline="0" dirty="0" err="1" smtClean="0"/>
              <a:t>kunnen</a:t>
            </a:r>
            <a:r>
              <a:rPr lang="fr-BE" baseline="0" dirty="0" smtClean="0"/>
              <a:t> </a:t>
            </a:r>
            <a:r>
              <a:rPr lang="fr-BE" baseline="0" dirty="0" err="1" smtClean="0"/>
              <a:t>gaan</a:t>
            </a:r>
            <a:r>
              <a:rPr lang="fr-BE" baseline="0" dirty="0" smtClean="0"/>
              <a:t>. Maar </a:t>
            </a:r>
            <a:r>
              <a:rPr lang="fr-BE" baseline="0" dirty="0" err="1" smtClean="0"/>
              <a:t>het</a:t>
            </a:r>
            <a:r>
              <a:rPr lang="fr-BE" baseline="0" dirty="0" smtClean="0"/>
              <a:t> </a:t>
            </a:r>
            <a:r>
              <a:rPr lang="fr-BE" baseline="0" dirty="0" err="1" smtClean="0"/>
              <a:t>uiteindelijk</a:t>
            </a:r>
            <a:r>
              <a:rPr lang="fr-BE" baseline="0" dirty="0" smtClean="0"/>
              <a:t> </a:t>
            </a:r>
            <a:r>
              <a:rPr lang="fr-BE" baseline="0" dirty="0" err="1" smtClean="0"/>
              <a:t>doel</a:t>
            </a:r>
            <a:r>
              <a:rPr lang="fr-BE" baseline="0" dirty="0" smtClean="0"/>
              <a:t> </a:t>
            </a:r>
            <a:r>
              <a:rPr lang="fr-BE" baseline="0" dirty="0" err="1" smtClean="0"/>
              <a:t>is</a:t>
            </a:r>
            <a:r>
              <a:rPr lang="fr-BE" baseline="0" dirty="0" smtClean="0"/>
              <a:t> om </a:t>
            </a:r>
            <a:r>
              <a:rPr lang="fr-BE" baseline="0" dirty="0" err="1" smtClean="0"/>
              <a:t>wel</a:t>
            </a:r>
            <a:r>
              <a:rPr lang="fr-BE" baseline="0" dirty="0" smtClean="0"/>
              <a:t> </a:t>
            </a:r>
            <a:r>
              <a:rPr lang="fr-BE" baseline="0" dirty="0" err="1" smtClean="0"/>
              <a:t>generiek</a:t>
            </a:r>
            <a:r>
              <a:rPr lang="fr-BE" baseline="0" dirty="0" smtClean="0"/>
              <a:t> te </a:t>
            </a:r>
            <a:r>
              <a:rPr lang="fr-BE" baseline="0" dirty="0" err="1" smtClean="0"/>
              <a:t>werken</a:t>
            </a:r>
            <a:r>
              <a:rPr lang="fr-BE" baseline="0" dirty="0" smtClean="0"/>
              <a:t>.</a:t>
            </a:r>
            <a:r>
              <a:rPr lang="nl-NL" baseline="0" dirty="0" smtClean="0"/>
              <a:t> moeilijk te veralgemenen zijn naar een bredere doelgroep of populatie. Hierdoor kunnen bepaalde ziektegerichte programma’s nieuwe ongelijkheden (‘</a:t>
            </a:r>
            <a:r>
              <a:rPr lang="nl-NL" baseline="0" dirty="0" err="1" smtClean="0"/>
              <a:t>inequity</a:t>
            </a:r>
            <a:r>
              <a:rPr lang="nl-NL" baseline="0" dirty="0" smtClean="0"/>
              <a:t> </a:t>
            </a:r>
            <a:r>
              <a:rPr lang="nl-NL" baseline="0" dirty="0" err="1" smtClean="0"/>
              <a:t>by</a:t>
            </a:r>
            <a:r>
              <a:rPr lang="nl-NL" baseline="0" dirty="0" smtClean="0"/>
              <a:t> </a:t>
            </a:r>
            <a:r>
              <a:rPr lang="nl-NL" baseline="0" dirty="0" err="1" smtClean="0"/>
              <a:t>disease</a:t>
            </a:r>
            <a:r>
              <a:rPr lang="nl-NL" baseline="0" dirty="0" smtClean="0"/>
              <a:t>’)   </a:t>
            </a:r>
          </a:p>
          <a:p>
            <a:r>
              <a:rPr lang="nl-NL" baseline="0" dirty="0" smtClean="0"/>
              <a:t>-Tot slot beantwoordt een ziektegerichte aanpak vaak niet aan de uiteenlopende noden en behoeften van patiënten met meerdere (chronische) aandoeningen (</a:t>
            </a:r>
            <a:r>
              <a:rPr lang="nl-NL" baseline="0" dirty="0" err="1" smtClean="0"/>
              <a:t>multimorbiditeit</a:t>
            </a:r>
            <a:r>
              <a:rPr lang="nl-NL" baseline="0" dirty="0" smtClean="0"/>
              <a:t>)</a:t>
            </a:r>
          </a:p>
          <a:p>
            <a:pPr marL="171450" indent="-171450">
              <a:buFont typeface="Arial" panose="020B0604020202020204" pitchFamily="34" charset="0"/>
              <a:buChar char="•"/>
            </a:pPr>
            <a:r>
              <a:rPr lang="fr-BE" baseline="0" dirty="0" err="1" smtClean="0"/>
              <a:t>Het</a:t>
            </a:r>
            <a:r>
              <a:rPr lang="fr-BE" baseline="0" dirty="0" smtClean="0"/>
              <a:t> </a:t>
            </a:r>
            <a:r>
              <a:rPr lang="fr-BE" baseline="0" dirty="0" err="1" smtClean="0"/>
              <a:t>moet</a:t>
            </a:r>
            <a:r>
              <a:rPr lang="fr-BE" baseline="0" dirty="0" smtClean="0"/>
              <a:t> </a:t>
            </a:r>
            <a:r>
              <a:rPr lang="fr-BE" baseline="0" dirty="0" err="1" smtClean="0"/>
              <a:t>ene</a:t>
            </a:r>
            <a:r>
              <a:rPr lang="fr-BE" baseline="0" dirty="0" smtClean="0"/>
              <a:t> </a:t>
            </a:r>
            <a:r>
              <a:rPr lang="fr-BE" baseline="0" dirty="0" err="1" smtClean="0"/>
              <a:t>geografisch</a:t>
            </a:r>
            <a:r>
              <a:rPr lang="fr-BE" baseline="0" dirty="0" smtClean="0"/>
              <a:t> </a:t>
            </a:r>
            <a:r>
              <a:rPr lang="fr-BE" baseline="0" dirty="0" err="1" smtClean="0"/>
              <a:t>afgelijnde</a:t>
            </a:r>
            <a:r>
              <a:rPr lang="fr-BE" baseline="0" dirty="0" smtClean="0"/>
              <a:t> zone </a:t>
            </a:r>
            <a:r>
              <a:rPr lang="fr-BE" baseline="0" dirty="0" err="1" smtClean="0"/>
              <a:t>zijn</a:t>
            </a:r>
            <a:r>
              <a:rPr lang="fr-BE" baseline="0" dirty="0" smtClean="0"/>
              <a:t>, om </a:t>
            </a:r>
            <a:r>
              <a:rPr lang="fr-BE" baseline="0" dirty="0" err="1" smtClean="0"/>
              <a:t>zo</a:t>
            </a:r>
            <a:r>
              <a:rPr lang="fr-BE" baseline="0" dirty="0" smtClean="0"/>
              <a:t> te </a:t>
            </a:r>
            <a:r>
              <a:rPr lang="fr-BE" baseline="0" dirty="0" err="1" smtClean="0"/>
              <a:t>voorzien</a:t>
            </a:r>
            <a:r>
              <a:rPr lang="fr-BE" baseline="0" dirty="0" smtClean="0"/>
              <a:t> </a:t>
            </a:r>
            <a:r>
              <a:rPr lang="fr-BE" baseline="0" dirty="0" err="1" smtClean="0"/>
              <a:t>dat</a:t>
            </a:r>
            <a:r>
              <a:rPr lang="fr-BE" baseline="0" dirty="0" smtClean="0"/>
              <a:t> </a:t>
            </a:r>
            <a:r>
              <a:rPr lang="fr-BE" baseline="0" dirty="0" err="1" smtClean="0"/>
              <a:t>zorg</a:t>
            </a:r>
            <a:r>
              <a:rPr lang="fr-BE" baseline="0" dirty="0" smtClean="0"/>
              <a:t> en </a:t>
            </a:r>
            <a:r>
              <a:rPr lang="fr-BE" baseline="0" dirty="0" err="1" smtClean="0"/>
              <a:t>hulpverlening</a:t>
            </a:r>
            <a:r>
              <a:rPr lang="fr-BE" baseline="0" dirty="0" smtClean="0"/>
              <a:t> </a:t>
            </a:r>
            <a:r>
              <a:rPr lang="fr-BE" baseline="0" dirty="0" err="1" smtClean="0"/>
              <a:t>wordt</a:t>
            </a:r>
            <a:r>
              <a:rPr lang="fr-BE" baseline="0" dirty="0" smtClean="0"/>
              <a:t> </a:t>
            </a:r>
            <a:r>
              <a:rPr lang="fr-BE" baseline="0" dirty="0" err="1" smtClean="0"/>
              <a:t>afgestemd</a:t>
            </a:r>
            <a:r>
              <a:rPr lang="fr-BE" baseline="0" dirty="0" smtClean="0"/>
              <a:t> in </a:t>
            </a:r>
            <a:r>
              <a:rPr lang="fr-BE" baseline="0" dirty="0" err="1" smtClean="0"/>
              <a:t>functie</a:t>
            </a:r>
            <a:r>
              <a:rPr lang="fr-BE" baseline="0" dirty="0" smtClean="0"/>
              <a:t> van de </a:t>
            </a:r>
            <a:r>
              <a:rPr lang="fr-BE" baseline="0" dirty="0" err="1" smtClean="0"/>
              <a:t>lokale</a:t>
            </a:r>
            <a:r>
              <a:rPr lang="fr-BE" baseline="0" dirty="0" smtClean="0"/>
              <a:t> </a:t>
            </a:r>
            <a:r>
              <a:rPr lang="fr-BE" baseline="0" dirty="0" err="1" smtClean="0"/>
              <a:t>realiteit</a:t>
            </a:r>
            <a:r>
              <a:rPr lang="fr-BE" baseline="0" dirty="0" smtClean="0"/>
              <a:t> </a:t>
            </a:r>
          </a:p>
          <a:p>
            <a:pPr marL="171450" indent="-171450">
              <a:buFont typeface="Arial" panose="020B0604020202020204" pitchFamily="34" charset="0"/>
              <a:buChar char="•"/>
            </a:pPr>
            <a:r>
              <a:rPr lang="fr-BE" baseline="0" dirty="0" smtClean="0"/>
              <a:t>In </a:t>
            </a:r>
            <a:r>
              <a:rPr lang="fr-BE" baseline="0" dirty="0" err="1" smtClean="0"/>
              <a:t>deze</a:t>
            </a:r>
            <a:r>
              <a:rPr lang="fr-BE" baseline="0" dirty="0" smtClean="0"/>
              <a:t> </a:t>
            </a:r>
            <a:r>
              <a:rPr lang="fr-BE" baseline="0" dirty="0" err="1" smtClean="0"/>
              <a:t>regio</a:t>
            </a:r>
            <a:r>
              <a:rPr lang="fr-BE" baseline="0" dirty="0" smtClean="0"/>
              <a:t> </a:t>
            </a:r>
            <a:r>
              <a:rPr lang="fr-BE" baseline="0" dirty="0" err="1" smtClean="0"/>
              <a:t>moeten</a:t>
            </a:r>
            <a:r>
              <a:rPr lang="fr-BE" baseline="0" dirty="0" smtClean="0"/>
              <a:t> </a:t>
            </a:r>
            <a:r>
              <a:rPr lang="fr-BE" baseline="0" dirty="0" err="1" smtClean="0"/>
              <a:t>alle</a:t>
            </a:r>
            <a:r>
              <a:rPr lang="fr-BE" baseline="0" dirty="0" smtClean="0"/>
              <a:t> </a:t>
            </a:r>
            <a:r>
              <a:rPr lang="fr-BE" baseline="0" dirty="0" err="1" smtClean="0"/>
              <a:t>relevante</a:t>
            </a:r>
            <a:r>
              <a:rPr lang="fr-BE" baseline="0" dirty="0" smtClean="0"/>
              <a:t> </a:t>
            </a:r>
            <a:r>
              <a:rPr lang="fr-BE" baseline="0" dirty="0" err="1" smtClean="0"/>
              <a:t>zorg</a:t>
            </a:r>
            <a:r>
              <a:rPr lang="fr-BE" baseline="0" dirty="0" smtClean="0"/>
              <a:t> en </a:t>
            </a:r>
            <a:r>
              <a:rPr lang="fr-BE" baseline="0" dirty="0" err="1" smtClean="0"/>
              <a:t>welzijnparners</a:t>
            </a:r>
            <a:r>
              <a:rPr lang="fr-BE" baseline="0" dirty="0" smtClean="0"/>
              <a:t> </a:t>
            </a:r>
            <a:r>
              <a:rPr lang="fr-BE" baseline="0" dirty="0" err="1" smtClean="0"/>
              <a:t>uit</a:t>
            </a:r>
            <a:r>
              <a:rPr lang="fr-BE" baseline="0" dirty="0" smtClean="0"/>
              <a:t> </a:t>
            </a:r>
            <a:r>
              <a:rPr lang="fr-BE" baseline="0" dirty="0" err="1" smtClean="0"/>
              <a:t>het</a:t>
            </a:r>
            <a:r>
              <a:rPr lang="fr-BE" baseline="0" dirty="0" smtClean="0"/>
              <a:t> </a:t>
            </a:r>
            <a:r>
              <a:rPr lang="fr-BE" baseline="0" dirty="0" err="1" smtClean="0"/>
              <a:t>gebied</a:t>
            </a:r>
            <a:r>
              <a:rPr lang="fr-BE" baseline="0" dirty="0" smtClean="0"/>
              <a:t> </a:t>
            </a:r>
            <a:r>
              <a:rPr lang="fr-BE" baseline="0" dirty="0" err="1" smtClean="0"/>
              <a:t>betrokken</a:t>
            </a:r>
            <a:r>
              <a:rPr lang="fr-BE" baseline="0" dirty="0" smtClean="0"/>
              <a:t> </a:t>
            </a:r>
            <a:r>
              <a:rPr lang="fr-BE" baseline="0" dirty="0" err="1" smtClean="0"/>
              <a:t>worden</a:t>
            </a:r>
            <a:r>
              <a:rPr lang="fr-BE" baseline="0" dirty="0" smtClean="0"/>
              <a:t> </a:t>
            </a:r>
            <a:r>
              <a:rPr lang="fr-BE" baseline="0" dirty="0" err="1" smtClean="0"/>
              <a:t>zodat</a:t>
            </a:r>
            <a:r>
              <a:rPr lang="fr-BE" baseline="0" dirty="0" smtClean="0"/>
              <a:t> </a:t>
            </a:r>
            <a:r>
              <a:rPr lang="fr-BE" baseline="0" dirty="0" err="1" smtClean="0"/>
              <a:t>een</a:t>
            </a:r>
            <a:r>
              <a:rPr lang="fr-BE" baseline="0" dirty="0" smtClean="0"/>
              <a:t> </a:t>
            </a:r>
            <a:r>
              <a:rPr lang="fr-BE" baseline="0" dirty="0" err="1" smtClean="0"/>
              <a:t>representatief</a:t>
            </a:r>
            <a:r>
              <a:rPr lang="fr-BE" baseline="0" dirty="0" smtClean="0"/>
              <a:t> </a:t>
            </a:r>
            <a:r>
              <a:rPr lang="fr-BE" baseline="0" dirty="0" err="1" smtClean="0"/>
              <a:t>beeld</a:t>
            </a:r>
            <a:r>
              <a:rPr lang="fr-BE" baseline="0" dirty="0" smtClean="0"/>
              <a:t> </a:t>
            </a:r>
            <a:r>
              <a:rPr lang="fr-BE" baseline="0" dirty="0" err="1" smtClean="0"/>
              <a:t>wordt</a:t>
            </a:r>
            <a:r>
              <a:rPr lang="fr-BE" baseline="0" dirty="0" smtClean="0"/>
              <a:t> </a:t>
            </a:r>
            <a:r>
              <a:rPr lang="fr-BE" baseline="0" dirty="0" err="1" smtClean="0"/>
              <a:t>geschets</a:t>
            </a:r>
            <a:r>
              <a:rPr lang="fr-BE" baseline="0" dirty="0" smtClean="0"/>
              <a:t> van </a:t>
            </a:r>
            <a:r>
              <a:rPr lang="fr-BE" baseline="0" dirty="0" err="1" smtClean="0"/>
              <a:t>het</a:t>
            </a:r>
            <a:r>
              <a:rPr lang="fr-BE" baseline="0" dirty="0" smtClean="0"/>
              <a:t> </a:t>
            </a:r>
            <a:r>
              <a:rPr lang="fr-BE" baseline="0" dirty="0" err="1" smtClean="0"/>
              <a:t>bestaande</a:t>
            </a:r>
            <a:r>
              <a:rPr lang="fr-BE" baseline="0" dirty="0" smtClean="0"/>
              <a:t> </a:t>
            </a:r>
            <a:r>
              <a:rPr lang="fr-BE" baseline="0" dirty="0" err="1" smtClean="0"/>
              <a:t>aanbod</a:t>
            </a:r>
            <a:endParaRPr lang="fr-BE" baseline="0" dirty="0" smtClean="0"/>
          </a:p>
          <a:p>
            <a:endParaRPr lang="fr-FR" dirty="0"/>
          </a:p>
        </p:txBody>
      </p:sp>
      <p:sp>
        <p:nvSpPr>
          <p:cNvPr id="4" name="Espace réservé du numéro de diapositive 3"/>
          <p:cNvSpPr>
            <a:spLocks noGrp="1"/>
          </p:cNvSpPr>
          <p:nvPr>
            <p:ph type="sldNum" sz="quarter" idx="10"/>
          </p:nvPr>
        </p:nvSpPr>
        <p:spPr/>
        <p:txBody>
          <a:bodyPr/>
          <a:lstStyle/>
          <a:p>
            <a:fld id="{35074C97-AE1D-412D-A282-C35FB4F2AB4A}" type="slidenum">
              <a:rPr lang="nl-NL" smtClean="0"/>
              <a:pPr/>
              <a:t>37</a:t>
            </a:fld>
            <a:endParaRPr lang="nl-NL"/>
          </a:p>
        </p:txBody>
      </p:sp>
    </p:spTree>
    <p:extLst>
      <p:ext uri="{BB962C8B-B14F-4D97-AF65-F5344CB8AC3E}">
        <p14:creationId xmlns:p14="http://schemas.microsoft.com/office/powerpoint/2010/main" val="17536844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92500"/>
          </a:bodyPr>
          <a:lstStyle/>
          <a:p>
            <a:r>
              <a:rPr lang="fr-BE" dirty="0" err="1" smtClean="0"/>
              <a:t>Wat</a:t>
            </a:r>
            <a:r>
              <a:rPr lang="fr-BE" dirty="0" smtClean="0"/>
              <a:t> </a:t>
            </a:r>
            <a:r>
              <a:rPr lang="fr-BE" dirty="0" err="1" smtClean="0"/>
              <a:t>wordt</a:t>
            </a:r>
            <a:r>
              <a:rPr lang="fr-BE" dirty="0" smtClean="0"/>
              <a:t> er van de </a:t>
            </a:r>
            <a:r>
              <a:rPr lang="fr-BE" dirty="0" err="1" smtClean="0"/>
              <a:t>projecten</a:t>
            </a:r>
            <a:r>
              <a:rPr lang="fr-BE" dirty="0" smtClean="0"/>
              <a:t> </a:t>
            </a:r>
            <a:r>
              <a:rPr lang="fr-BE" dirty="0" err="1" smtClean="0"/>
              <a:t>verwacht</a:t>
            </a:r>
            <a:r>
              <a:rPr lang="fr-BE" dirty="0" smtClean="0"/>
              <a:t>? </a:t>
            </a:r>
            <a:r>
              <a:rPr lang="fr-BE" dirty="0" err="1" smtClean="0"/>
              <a:t>Alle</a:t>
            </a:r>
            <a:r>
              <a:rPr lang="fr-BE" dirty="0" smtClean="0"/>
              <a:t> </a:t>
            </a:r>
            <a:r>
              <a:rPr lang="fr-BE" dirty="0" err="1" smtClean="0"/>
              <a:t>Details</a:t>
            </a:r>
            <a:r>
              <a:rPr lang="fr-BE" dirty="0" smtClean="0"/>
              <a:t> </a:t>
            </a:r>
            <a:r>
              <a:rPr lang="fr-BE" dirty="0" err="1" smtClean="0"/>
              <a:t>staan</a:t>
            </a:r>
            <a:r>
              <a:rPr lang="fr-BE" dirty="0" smtClean="0"/>
              <a:t> in de </a:t>
            </a:r>
            <a:r>
              <a:rPr lang="fr-BE" dirty="0" err="1" smtClean="0"/>
              <a:t>gids</a:t>
            </a:r>
            <a:r>
              <a:rPr lang="fr-BE" dirty="0" smtClean="0"/>
              <a:t>: </a:t>
            </a:r>
            <a:r>
              <a:rPr lang="fr-BE" dirty="0" err="1" smtClean="0"/>
              <a:t>toch</a:t>
            </a:r>
            <a:r>
              <a:rPr lang="fr-BE" dirty="0" smtClean="0"/>
              <a:t> al </a:t>
            </a:r>
            <a:r>
              <a:rPr lang="fr-BE" dirty="0" err="1" smtClean="0"/>
              <a:t>enkele</a:t>
            </a:r>
            <a:r>
              <a:rPr lang="fr-BE" dirty="0" smtClean="0"/>
              <a:t> </a:t>
            </a:r>
            <a:r>
              <a:rPr lang="fr-BE" dirty="0" err="1" smtClean="0"/>
              <a:t>kernboodschappen</a:t>
            </a:r>
            <a:r>
              <a:rPr lang="fr-BE" dirty="0" smtClean="0"/>
              <a:t> </a:t>
            </a:r>
            <a:r>
              <a:rPr lang="fr-BE" dirty="0" err="1" smtClean="0"/>
              <a:t>meegeven</a:t>
            </a:r>
            <a:r>
              <a:rPr lang="fr-BE" dirty="0" smtClean="0"/>
              <a:t>:</a:t>
            </a:r>
          </a:p>
          <a:p>
            <a:pPr marL="171450" indent="-171450">
              <a:buFont typeface="Arial" panose="020B0604020202020204" pitchFamily="34" charset="0"/>
              <a:buChar char="•"/>
            </a:pPr>
            <a:r>
              <a:rPr lang="fr-BE" dirty="0" smtClean="0"/>
              <a:t>Men </a:t>
            </a:r>
            <a:r>
              <a:rPr lang="fr-BE" dirty="0" err="1" smtClean="0"/>
              <a:t>heeft</a:t>
            </a:r>
            <a:r>
              <a:rPr lang="fr-BE" dirty="0" smtClean="0"/>
              <a:t> 14 </a:t>
            </a:r>
            <a:r>
              <a:rPr lang="fr-BE" dirty="0" err="1" smtClean="0"/>
              <a:t>componenten</a:t>
            </a:r>
            <a:r>
              <a:rPr lang="fr-BE" dirty="0" smtClean="0"/>
              <a:t> </a:t>
            </a:r>
            <a:r>
              <a:rPr lang="fr-BE" dirty="0" err="1" smtClean="0"/>
              <a:t>gedestilleerd</a:t>
            </a:r>
            <a:r>
              <a:rPr lang="fr-BE" dirty="0" smtClean="0"/>
              <a:t> die </a:t>
            </a:r>
            <a:r>
              <a:rPr lang="fr-BE" dirty="0" err="1" smtClean="0"/>
              <a:t>moeten</a:t>
            </a:r>
            <a:r>
              <a:rPr lang="fr-BE" dirty="0" smtClean="0"/>
              <a:t> </a:t>
            </a:r>
            <a:r>
              <a:rPr lang="fr-BE" dirty="0" err="1" smtClean="0"/>
              <a:t>geimplementeerd</a:t>
            </a:r>
            <a:r>
              <a:rPr lang="fr-BE" baseline="0" dirty="0" smtClean="0"/>
              <a:t> </a:t>
            </a:r>
            <a:r>
              <a:rPr lang="fr-BE" baseline="0" dirty="0" err="1" smtClean="0"/>
              <a:t>worden</a:t>
            </a:r>
            <a:r>
              <a:rPr lang="fr-BE" baseline="0" dirty="0" smtClean="0"/>
              <a:t> om over </a:t>
            </a:r>
            <a:r>
              <a:rPr lang="fr-BE" baseline="0" dirty="0" err="1" smtClean="0"/>
              <a:t>geintegreerde</a:t>
            </a:r>
            <a:r>
              <a:rPr lang="fr-BE" baseline="0" dirty="0" smtClean="0"/>
              <a:t> </a:t>
            </a:r>
            <a:r>
              <a:rPr lang="fr-BE" baseline="0" dirty="0" err="1" smtClean="0"/>
              <a:t>zorg</a:t>
            </a:r>
            <a:r>
              <a:rPr lang="fr-BE" baseline="0" dirty="0" smtClean="0"/>
              <a:t> te </a:t>
            </a:r>
            <a:r>
              <a:rPr lang="fr-BE" baseline="0" dirty="0" err="1" smtClean="0"/>
              <a:t>spreken</a:t>
            </a:r>
            <a:r>
              <a:rPr lang="fr-BE" baseline="0" dirty="0" smtClean="0"/>
              <a:t>: </a:t>
            </a:r>
            <a:r>
              <a:rPr lang="fr-BE" baseline="0" dirty="0" err="1" smtClean="0"/>
              <a:t>belangrijk</a:t>
            </a:r>
            <a:r>
              <a:rPr lang="fr-BE" baseline="0" dirty="0" smtClean="0"/>
              <a:t> om </a:t>
            </a:r>
            <a:r>
              <a:rPr lang="fr-BE" baseline="0" dirty="0" err="1" smtClean="0"/>
              <a:t>mee</a:t>
            </a:r>
            <a:r>
              <a:rPr lang="fr-BE" baseline="0" dirty="0" smtClean="0"/>
              <a:t> te </a:t>
            </a:r>
            <a:r>
              <a:rPr lang="fr-BE" baseline="0" dirty="0" err="1" smtClean="0"/>
              <a:t>geven</a:t>
            </a:r>
            <a:r>
              <a:rPr lang="fr-BE" baseline="0" dirty="0" smtClean="0"/>
              <a:t> </a:t>
            </a:r>
            <a:r>
              <a:rPr lang="fr-BE" baseline="0" dirty="0" err="1" smtClean="0"/>
              <a:t>dat</a:t>
            </a:r>
            <a:r>
              <a:rPr lang="fr-BE" baseline="0" dirty="0" smtClean="0"/>
              <a:t> </a:t>
            </a:r>
            <a:r>
              <a:rPr lang="fr-BE" baseline="0" dirty="0" err="1" smtClean="0"/>
              <a:t>deze</a:t>
            </a:r>
            <a:r>
              <a:rPr lang="fr-BE" baseline="0" dirty="0" smtClean="0"/>
              <a:t> </a:t>
            </a:r>
            <a:r>
              <a:rPr lang="fr-BE" baseline="0" dirty="0" err="1" smtClean="0"/>
              <a:t>componenten</a:t>
            </a:r>
            <a:r>
              <a:rPr lang="fr-BE" baseline="0" dirty="0" smtClean="0"/>
              <a:t> niet </a:t>
            </a:r>
            <a:r>
              <a:rPr lang="fr-BE" baseline="0" dirty="0" err="1" smtClean="0"/>
              <a:t>vanaf</a:t>
            </a:r>
            <a:r>
              <a:rPr lang="fr-BE" baseline="0" dirty="0" smtClean="0"/>
              <a:t> de </a:t>
            </a:r>
            <a:r>
              <a:rPr lang="fr-BE" baseline="0" dirty="0" err="1" smtClean="0"/>
              <a:t>start</a:t>
            </a:r>
            <a:r>
              <a:rPr lang="fr-BE" baseline="0" dirty="0" smtClean="0"/>
              <a:t> </a:t>
            </a:r>
            <a:r>
              <a:rPr lang="fr-BE" baseline="0" dirty="0" err="1" smtClean="0"/>
              <a:t>allemaal</a:t>
            </a:r>
            <a:r>
              <a:rPr lang="fr-BE" baseline="0" dirty="0" smtClean="0"/>
              <a:t> </a:t>
            </a:r>
            <a:r>
              <a:rPr lang="fr-BE" baseline="0" dirty="0" err="1" smtClean="0"/>
              <a:t>moeten</a:t>
            </a:r>
            <a:r>
              <a:rPr lang="fr-BE" baseline="0" dirty="0" smtClean="0"/>
              <a:t> </a:t>
            </a:r>
            <a:r>
              <a:rPr lang="fr-BE" baseline="0" dirty="0" err="1" smtClean="0"/>
              <a:t>ontwikkeld</a:t>
            </a:r>
            <a:r>
              <a:rPr lang="fr-BE" baseline="0" dirty="0" smtClean="0"/>
              <a:t> </a:t>
            </a:r>
            <a:r>
              <a:rPr lang="fr-BE" baseline="0" dirty="0" err="1" smtClean="0"/>
              <a:t>worden</a:t>
            </a:r>
            <a:r>
              <a:rPr lang="fr-BE" baseline="0" dirty="0" smtClean="0"/>
              <a:t>, maar </a:t>
            </a:r>
            <a:r>
              <a:rPr lang="fr-BE" baseline="0" dirty="0" err="1" smtClean="0"/>
              <a:t>dat</a:t>
            </a:r>
            <a:r>
              <a:rPr lang="fr-BE" baseline="0" dirty="0" smtClean="0"/>
              <a:t> </a:t>
            </a:r>
            <a:r>
              <a:rPr lang="fr-BE" baseline="0" dirty="0" err="1" smtClean="0"/>
              <a:t>het</a:t>
            </a:r>
            <a:r>
              <a:rPr lang="fr-BE" baseline="0" dirty="0" smtClean="0"/>
              <a:t> op </a:t>
            </a:r>
            <a:r>
              <a:rPr lang="fr-BE" baseline="0" dirty="0" err="1" smtClean="0"/>
              <a:t>een</a:t>
            </a:r>
            <a:r>
              <a:rPr lang="fr-BE" baseline="0" dirty="0" smtClean="0"/>
              <a:t> </a:t>
            </a:r>
            <a:r>
              <a:rPr lang="fr-BE" baseline="0" dirty="0" err="1" smtClean="0"/>
              <a:t>organische</a:t>
            </a:r>
            <a:r>
              <a:rPr lang="fr-BE" baseline="0" dirty="0" smtClean="0"/>
              <a:t> </a:t>
            </a:r>
            <a:r>
              <a:rPr lang="fr-BE" baseline="0" dirty="0" err="1" smtClean="0"/>
              <a:t>geleidelijke</a:t>
            </a:r>
            <a:r>
              <a:rPr lang="fr-BE" baseline="0" dirty="0" smtClean="0"/>
              <a:t> manier </a:t>
            </a:r>
            <a:r>
              <a:rPr lang="fr-BE" baseline="0" dirty="0" err="1" smtClean="0"/>
              <a:t>mag</a:t>
            </a:r>
            <a:r>
              <a:rPr lang="fr-BE" baseline="0" dirty="0" smtClean="0"/>
              <a:t>. </a:t>
            </a:r>
            <a:r>
              <a:rPr lang="fr-BE" baseline="0" dirty="0" err="1" smtClean="0"/>
              <a:t>Het</a:t>
            </a:r>
            <a:r>
              <a:rPr lang="fr-BE" baseline="0" dirty="0" smtClean="0"/>
              <a:t> kan </a:t>
            </a:r>
            <a:r>
              <a:rPr lang="fr-BE" baseline="0" dirty="0" err="1" smtClean="0"/>
              <a:t>ook</a:t>
            </a:r>
            <a:r>
              <a:rPr lang="fr-BE" baseline="0" dirty="0" smtClean="0"/>
              <a:t> </a:t>
            </a:r>
            <a:r>
              <a:rPr lang="fr-BE" baseline="0" dirty="0" err="1" smtClean="0"/>
              <a:t>zijn</a:t>
            </a:r>
            <a:r>
              <a:rPr lang="fr-BE" baseline="0" dirty="0" smtClean="0"/>
              <a:t> </a:t>
            </a:r>
            <a:r>
              <a:rPr lang="fr-BE" baseline="0" dirty="0" err="1" smtClean="0"/>
              <a:t>dat</a:t>
            </a:r>
            <a:r>
              <a:rPr lang="fr-BE" baseline="0" dirty="0" smtClean="0"/>
              <a:t> </a:t>
            </a:r>
            <a:r>
              <a:rPr lang="fr-BE" baseline="0" dirty="0" err="1" smtClean="0"/>
              <a:t>bepaalde</a:t>
            </a:r>
            <a:r>
              <a:rPr lang="fr-BE" baseline="0" dirty="0" smtClean="0"/>
              <a:t> </a:t>
            </a:r>
            <a:r>
              <a:rPr lang="fr-BE" baseline="0" dirty="0" err="1" smtClean="0"/>
              <a:t>ondernomen</a:t>
            </a:r>
            <a:r>
              <a:rPr lang="fr-BE" baseline="0" dirty="0" smtClean="0"/>
              <a:t> </a:t>
            </a:r>
            <a:r>
              <a:rPr lang="fr-BE" baseline="0" dirty="0" err="1" smtClean="0"/>
              <a:t>acties</a:t>
            </a:r>
            <a:r>
              <a:rPr lang="fr-BE" baseline="0" dirty="0" smtClean="0"/>
              <a:t> </a:t>
            </a:r>
            <a:r>
              <a:rPr lang="fr-BE" baseline="0" dirty="0" err="1" smtClean="0"/>
              <a:t>meerdere</a:t>
            </a:r>
            <a:r>
              <a:rPr lang="fr-BE" baseline="0" dirty="0" smtClean="0"/>
              <a:t> </a:t>
            </a:r>
            <a:r>
              <a:rPr lang="fr-BE" baseline="0" dirty="0" err="1" smtClean="0"/>
              <a:t>componenten</a:t>
            </a:r>
            <a:r>
              <a:rPr lang="fr-BE" baseline="0" dirty="0" smtClean="0"/>
              <a:t> </a:t>
            </a:r>
            <a:r>
              <a:rPr lang="fr-BE" baseline="0" dirty="0" err="1" smtClean="0"/>
              <a:t>bevatten</a:t>
            </a:r>
            <a:r>
              <a:rPr lang="fr-BE" baseline="0" dirty="0" smtClean="0"/>
              <a:t>.</a:t>
            </a:r>
          </a:p>
          <a:p>
            <a:pPr marL="171450" indent="-171450">
              <a:buFont typeface="Arial" panose="020B0604020202020204" pitchFamily="34" charset="0"/>
              <a:buChar char="•"/>
            </a:pPr>
            <a:r>
              <a:rPr lang="fr-BE" baseline="0" dirty="0" err="1" smtClean="0"/>
              <a:t>Het</a:t>
            </a:r>
            <a:r>
              <a:rPr lang="fr-BE" baseline="0" dirty="0" smtClean="0"/>
              <a:t> </a:t>
            </a:r>
            <a:r>
              <a:rPr lang="fr-BE" baseline="0" dirty="0" err="1" smtClean="0"/>
              <a:t>moet</a:t>
            </a:r>
            <a:r>
              <a:rPr lang="fr-BE" baseline="0" dirty="0" smtClean="0"/>
              <a:t> </a:t>
            </a:r>
            <a:r>
              <a:rPr lang="fr-BE" baseline="0" dirty="0" err="1" smtClean="0"/>
              <a:t>gericht</a:t>
            </a:r>
            <a:r>
              <a:rPr lang="fr-BE" baseline="0" dirty="0" smtClean="0"/>
              <a:t> </a:t>
            </a:r>
            <a:r>
              <a:rPr lang="fr-BE" baseline="0" dirty="0" err="1" smtClean="0"/>
              <a:t>zijn</a:t>
            </a:r>
            <a:r>
              <a:rPr lang="fr-BE" baseline="0" dirty="0" smtClean="0"/>
              <a:t> op </a:t>
            </a:r>
            <a:r>
              <a:rPr lang="fr-BE" baseline="0" dirty="0" err="1" smtClean="0"/>
              <a:t>personen</a:t>
            </a:r>
            <a:r>
              <a:rPr lang="fr-BE" baseline="0" dirty="0" smtClean="0"/>
              <a:t> die </a:t>
            </a:r>
            <a:r>
              <a:rPr lang="fr-BE" baseline="0" dirty="0" err="1" smtClean="0"/>
              <a:t>chronisch</a:t>
            </a:r>
            <a:r>
              <a:rPr lang="fr-BE" baseline="0" dirty="0" smtClean="0"/>
              <a:t> </a:t>
            </a:r>
            <a:r>
              <a:rPr lang="fr-BE" baseline="0" dirty="0" err="1" smtClean="0"/>
              <a:t>ziek</a:t>
            </a:r>
            <a:r>
              <a:rPr lang="fr-BE" baseline="0" dirty="0" smtClean="0"/>
              <a:t> </a:t>
            </a:r>
            <a:r>
              <a:rPr lang="fr-BE" baseline="0" dirty="0" err="1" smtClean="0"/>
              <a:t>zijn</a:t>
            </a:r>
            <a:r>
              <a:rPr lang="fr-BE" baseline="0" dirty="0" smtClean="0"/>
              <a:t> (</a:t>
            </a:r>
            <a:r>
              <a:rPr lang="fr-BE" baseline="0" dirty="0" err="1" smtClean="0"/>
              <a:t>brede</a:t>
            </a:r>
            <a:r>
              <a:rPr lang="fr-BE" baseline="0" dirty="0" smtClean="0"/>
              <a:t> </a:t>
            </a:r>
            <a:r>
              <a:rPr lang="fr-BE" baseline="0" dirty="0" err="1" smtClean="0"/>
              <a:t>definitie</a:t>
            </a:r>
            <a:r>
              <a:rPr lang="fr-BE" baseline="0" dirty="0" smtClean="0"/>
              <a:t>) en dus </a:t>
            </a:r>
            <a:r>
              <a:rPr lang="fr-BE" baseline="0" dirty="0" err="1" smtClean="0"/>
              <a:t>nood</a:t>
            </a:r>
            <a:r>
              <a:rPr lang="fr-BE" baseline="0" dirty="0" smtClean="0"/>
              <a:t> </a:t>
            </a:r>
            <a:r>
              <a:rPr lang="fr-BE" baseline="0" dirty="0" err="1" smtClean="0"/>
              <a:t>hebben</a:t>
            </a:r>
            <a:r>
              <a:rPr lang="fr-BE" baseline="0" dirty="0" smtClean="0"/>
              <a:t> </a:t>
            </a:r>
            <a:r>
              <a:rPr lang="fr-BE" baseline="0" dirty="0" err="1" smtClean="0"/>
              <a:t>aan</a:t>
            </a:r>
            <a:r>
              <a:rPr lang="fr-BE" baseline="0" dirty="0" smtClean="0"/>
              <a:t> </a:t>
            </a:r>
            <a:r>
              <a:rPr lang="fr-BE" baseline="0" dirty="0" err="1" smtClean="0"/>
              <a:t>langdurige</a:t>
            </a:r>
            <a:r>
              <a:rPr lang="fr-BE" baseline="0" dirty="0" smtClean="0"/>
              <a:t> </a:t>
            </a:r>
            <a:r>
              <a:rPr lang="fr-BE" baseline="0" dirty="0" err="1" smtClean="0"/>
              <a:t>zorg</a:t>
            </a:r>
            <a:r>
              <a:rPr lang="fr-BE" baseline="0" dirty="0" smtClean="0"/>
              <a:t>, de </a:t>
            </a:r>
            <a:r>
              <a:rPr lang="fr-BE" baseline="0" dirty="0" err="1" smtClean="0"/>
              <a:t>acties</a:t>
            </a:r>
            <a:r>
              <a:rPr lang="fr-BE" baseline="0" dirty="0" smtClean="0"/>
              <a:t> die </a:t>
            </a:r>
            <a:r>
              <a:rPr lang="fr-BE" baseline="0" dirty="0" err="1" smtClean="0"/>
              <a:t>ontwikkeld</a:t>
            </a:r>
            <a:r>
              <a:rPr lang="fr-BE" baseline="0" dirty="0" smtClean="0"/>
              <a:t> </a:t>
            </a:r>
            <a:r>
              <a:rPr lang="fr-BE" baseline="0" dirty="0" err="1" smtClean="0"/>
              <a:t>worden</a:t>
            </a:r>
            <a:r>
              <a:rPr lang="fr-BE" baseline="0" dirty="0" smtClean="0"/>
              <a:t> </a:t>
            </a:r>
            <a:r>
              <a:rPr lang="fr-BE" baseline="0" dirty="0" err="1" smtClean="0"/>
              <a:t>mogen</a:t>
            </a:r>
            <a:r>
              <a:rPr lang="fr-BE" baseline="0" dirty="0" smtClean="0"/>
              <a:t> niet </a:t>
            </a:r>
            <a:r>
              <a:rPr lang="fr-BE" baseline="0" dirty="0" err="1" smtClean="0"/>
              <a:t>ziektespecifiek</a:t>
            </a:r>
            <a:r>
              <a:rPr lang="fr-BE" baseline="0" dirty="0" smtClean="0"/>
              <a:t> </a:t>
            </a:r>
            <a:r>
              <a:rPr lang="fr-BE" baseline="0" dirty="0" err="1" smtClean="0"/>
              <a:t>zijn</a:t>
            </a:r>
            <a:r>
              <a:rPr lang="fr-BE" baseline="0" dirty="0" smtClean="0"/>
              <a:t>, maar </a:t>
            </a:r>
            <a:r>
              <a:rPr lang="fr-BE" baseline="0" dirty="0" err="1" smtClean="0"/>
              <a:t>moeten</a:t>
            </a:r>
            <a:r>
              <a:rPr lang="fr-BE" baseline="0" dirty="0" smtClean="0"/>
              <a:t> </a:t>
            </a:r>
            <a:r>
              <a:rPr lang="fr-BE" baseline="0" dirty="0" err="1" smtClean="0"/>
              <a:t>kunnen</a:t>
            </a:r>
            <a:r>
              <a:rPr lang="fr-BE" baseline="0" dirty="0" smtClean="0"/>
              <a:t> </a:t>
            </a:r>
            <a:r>
              <a:rPr lang="fr-BE" baseline="0" dirty="0" err="1" smtClean="0"/>
              <a:t>toegepast</a:t>
            </a:r>
            <a:r>
              <a:rPr lang="fr-BE" baseline="0" dirty="0" smtClean="0"/>
              <a:t> </a:t>
            </a:r>
            <a:r>
              <a:rPr lang="fr-BE" baseline="0" dirty="0" err="1" smtClean="0"/>
              <a:t>worden</a:t>
            </a:r>
            <a:r>
              <a:rPr lang="fr-BE" baseline="0" dirty="0" smtClean="0"/>
              <a:t> op </a:t>
            </a:r>
            <a:r>
              <a:rPr lang="fr-BE" baseline="0" dirty="0" err="1" smtClean="0"/>
              <a:t>verschillende</a:t>
            </a:r>
            <a:r>
              <a:rPr lang="fr-BE" baseline="0" dirty="0" smtClean="0"/>
              <a:t> </a:t>
            </a:r>
            <a:r>
              <a:rPr lang="fr-BE" baseline="0" dirty="0" err="1" smtClean="0"/>
              <a:t>ziektebeelden</a:t>
            </a:r>
            <a:r>
              <a:rPr lang="fr-BE" baseline="0" dirty="0" smtClean="0"/>
              <a:t> (men </a:t>
            </a:r>
            <a:r>
              <a:rPr lang="fr-BE" baseline="0" dirty="0" err="1" smtClean="0"/>
              <a:t>spreekt</a:t>
            </a:r>
            <a:r>
              <a:rPr lang="fr-BE" baseline="0" dirty="0" smtClean="0"/>
              <a:t> </a:t>
            </a:r>
            <a:r>
              <a:rPr lang="fr-BE" baseline="0" dirty="0" err="1" smtClean="0"/>
              <a:t>wel</a:t>
            </a:r>
            <a:r>
              <a:rPr lang="fr-BE" baseline="0" dirty="0" smtClean="0"/>
              <a:t> van </a:t>
            </a:r>
            <a:r>
              <a:rPr lang="fr-BE" baseline="0" dirty="0" err="1" smtClean="0"/>
              <a:t>een</a:t>
            </a:r>
            <a:r>
              <a:rPr lang="fr-BE" baseline="0" dirty="0" smtClean="0"/>
              <a:t> MULTI PATHOLOGIE </a:t>
            </a:r>
            <a:r>
              <a:rPr lang="fr-BE" baseline="0" dirty="0" err="1" smtClean="0"/>
              <a:t>doelgroep</a:t>
            </a:r>
            <a:r>
              <a:rPr lang="fr-BE" baseline="0" dirty="0" smtClean="0"/>
              <a:t> </a:t>
            </a:r>
            <a:r>
              <a:rPr lang="fr-BE" baseline="0" dirty="0" err="1" smtClean="0"/>
              <a:t>omdat</a:t>
            </a:r>
            <a:r>
              <a:rPr lang="fr-BE" baseline="0" dirty="0" smtClean="0"/>
              <a:t> men </a:t>
            </a:r>
            <a:r>
              <a:rPr lang="fr-BE" baseline="0" dirty="0" err="1" smtClean="0"/>
              <a:t>ervanuitgaat</a:t>
            </a:r>
            <a:r>
              <a:rPr lang="fr-BE" baseline="0" dirty="0" smtClean="0"/>
              <a:t> </a:t>
            </a:r>
            <a:r>
              <a:rPr lang="fr-BE" baseline="0" dirty="0" err="1" smtClean="0"/>
              <a:t>dat</a:t>
            </a:r>
            <a:r>
              <a:rPr lang="fr-BE" baseline="0" dirty="0" smtClean="0"/>
              <a:t> </a:t>
            </a:r>
            <a:r>
              <a:rPr lang="fr-BE" baseline="0" dirty="0" err="1" smtClean="0"/>
              <a:t>het</a:t>
            </a:r>
            <a:r>
              <a:rPr lang="fr-BE" baseline="0" dirty="0" smtClean="0"/>
              <a:t> </a:t>
            </a:r>
            <a:r>
              <a:rPr lang="fr-BE" baseline="0" dirty="0" err="1" smtClean="0"/>
              <a:t>soms</a:t>
            </a:r>
            <a:r>
              <a:rPr lang="fr-BE" baseline="0" dirty="0" smtClean="0"/>
              <a:t> </a:t>
            </a:r>
            <a:r>
              <a:rPr lang="fr-BE" baseline="0" dirty="0" err="1" smtClean="0"/>
              <a:t>makkelijker</a:t>
            </a:r>
            <a:r>
              <a:rPr lang="fr-BE" baseline="0" dirty="0" smtClean="0"/>
              <a:t> </a:t>
            </a:r>
            <a:r>
              <a:rPr lang="fr-BE" baseline="0" dirty="0" err="1" smtClean="0"/>
              <a:t>is</a:t>
            </a:r>
            <a:r>
              <a:rPr lang="fr-BE" baseline="0" dirty="0" smtClean="0"/>
              <a:t> om te </a:t>
            </a:r>
            <a:r>
              <a:rPr lang="fr-BE" baseline="0" dirty="0" err="1" smtClean="0"/>
              <a:t>vertrekken</a:t>
            </a:r>
            <a:r>
              <a:rPr lang="fr-BE" baseline="0" dirty="0" smtClean="0"/>
              <a:t> van </a:t>
            </a:r>
            <a:r>
              <a:rPr lang="fr-BE" baseline="0" dirty="0" err="1" smtClean="0"/>
              <a:t>een</a:t>
            </a:r>
            <a:r>
              <a:rPr lang="fr-BE" baseline="0" dirty="0" smtClean="0"/>
              <a:t> </a:t>
            </a:r>
            <a:r>
              <a:rPr lang="fr-BE" baseline="0" dirty="0" err="1" smtClean="0"/>
              <a:t>bepaalde</a:t>
            </a:r>
            <a:r>
              <a:rPr lang="fr-BE" baseline="0" dirty="0" smtClean="0"/>
              <a:t> </a:t>
            </a:r>
            <a:r>
              <a:rPr lang="fr-BE" baseline="0" dirty="0" err="1" smtClean="0"/>
              <a:t>afgelijnde</a:t>
            </a:r>
            <a:r>
              <a:rPr lang="fr-BE" baseline="0" dirty="0" smtClean="0"/>
              <a:t> </a:t>
            </a:r>
            <a:r>
              <a:rPr lang="fr-BE" baseline="0" dirty="0" err="1" smtClean="0"/>
              <a:t>doelpopulatie</a:t>
            </a:r>
            <a:r>
              <a:rPr lang="fr-BE" baseline="0" dirty="0" smtClean="0"/>
              <a:t> om </a:t>
            </a:r>
            <a:r>
              <a:rPr lang="fr-BE" baseline="0" dirty="0" err="1" smtClean="0"/>
              <a:t>zo</a:t>
            </a:r>
            <a:r>
              <a:rPr lang="fr-BE" baseline="0" dirty="0" smtClean="0"/>
              <a:t> </a:t>
            </a:r>
            <a:r>
              <a:rPr lang="fr-BE" baseline="0" dirty="0" err="1" smtClean="0"/>
              <a:t>concreter</a:t>
            </a:r>
            <a:r>
              <a:rPr lang="fr-BE" baseline="0" dirty="0" smtClean="0"/>
              <a:t> van </a:t>
            </a:r>
            <a:r>
              <a:rPr lang="fr-BE" baseline="0" dirty="0" err="1" smtClean="0"/>
              <a:t>start</a:t>
            </a:r>
            <a:r>
              <a:rPr lang="fr-BE" baseline="0" dirty="0" smtClean="0"/>
              <a:t> te </a:t>
            </a:r>
            <a:r>
              <a:rPr lang="fr-BE" baseline="0" dirty="0" err="1" smtClean="0"/>
              <a:t>kunnen</a:t>
            </a:r>
            <a:r>
              <a:rPr lang="fr-BE" baseline="0" dirty="0" smtClean="0"/>
              <a:t> </a:t>
            </a:r>
            <a:r>
              <a:rPr lang="fr-BE" baseline="0" dirty="0" err="1" smtClean="0"/>
              <a:t>gaan</a:t>
            </a:r>
            <a:r>
              <a:rPr lang="fr-BE" baseline="0" dirty="0" smtClean="0"/>
              <a:t>. Maar </a:t>
            </a:r>
            <a:r>
              <a:rPr lang="fr-BE" baseline="0" dirty="0" err="1" smtClean="0"/>
              <a:t>het</a:t>
            </a:r>
            <a:r>
              <a:rPr lang="fr-BE" baseline="0" dirty="0" smtClean="0"/>
              <a:t> </a:t>
            </a:r>
            <a:r>
              <a:rPr lang="fr-BE" baseline="0" dirty="0" err="1" smtClean="0"/>
              <a:t>uiteindelijk</a:t>
            </a:r>
            <a:r>
              <a:rPr lang="fr-BE" baseline="0" dirty="0" smtClean="0"/>
              <a:t> </a:t>
            </a:r>
            <a:r>
              <a:rPr lang="fr-BE" baseline="0" dirty="0" err="1" smtClean="0"/>
              <a:t>doel</a:t>
            </a:r>
            <a:r>
              <a:rPr lang="fr-BE" baseline="0" dirty="0" smtClean="0"/>
              <a:t> </a:t>
            </a:r>
            <a:r>
              <a:rPr lang="fr-BE" baseline="0" dirty="0" err="1" smtClean="0"/>
              <a:t>is</a:t>
            </a:r>
            <a:r>
              <a:rPr lang="fr-BE" baseline="0" dirty="0" smtClean="0"/>
              <a:t> om </a:t>
            </a:r>
            <a:r>
              <a:rPr lang="fr-BE" baseline="0" dirty="0" err="1" smtClean="0"/>
              <a:t>wel</a:t>
            </a:r>
            <a:r>
              <a:rPr lang="fr-BE" baseline="0" dirty="0" smtClean="0"/>
              <a:t> </a:t>
            </a:r>
            <a:r>
              <a:rPr lang="fr-BE" baseline="0" dirty="0" err="1" smtClean="0"/>
              <a:t>generiek</a:t>
            </a:r>
            <a:r>
              <a:rPr lang="fr-BE" baseline="0" dirty="0" smtClean="0"/>
              <a:t> te </a:t>
            </a:r>
            <a:r>
              <a:rPr lang="fr-BE" baseline="0" dirty="0" err="1" smtClean="0"/>
              <a:t>werken</a:t>
            </a:r>
            <a:r>
              <a:rPr lang="fr-BE" baseline="0" dirty="0" smtClean="0"/>
              <a:t>.</a:t>
            </a:r>
            <a:r>
              <a:rPr lang="nl-NL" baseline="0" dirty="0" smtClean="0"/>
              <a:t> moeilijk te veralgemenen zijn naar een bredere doelgroep of populatie. Hierdoor kunnen bepaalde ziektegerichte programma’s nieuwe ongelijkheden (‘</a:t>
            </a:r>
            <a:r>
              <a:rPr lang="nl-NL" baseline="0" dirty="0" err="1" smtClean="0"/>
              <a:t>inequity</a:t>
            </a:r>
            <a:r>
              <a:rPr lang="nl-NL" baseline="0" dirty="0" smtClean="0"/>
              <a:t> </a:t>
            </a:r>
            <a:r>
              <a:rPr lang="nl-NL" baseline="0" dirty="0" err="1" smtClean="0"/>
              <a:t>by</a:t>
            </a:r>
            <a:r>
              <a:rPr lang="nl-NL" baseline="0" dirty="0" smtClean="0"/>
              <a:t> </a:t>
            </a:r>
            <a:r>
              <a:rPr lang="nl-NL" baseline="0" dirty="0" err="1" smtClean="0"/>
              <a:t>disease</a:t>
            </a:r>
            <a:r>
              <a:rPr lang="nl-NL" baseline="0" dirty="0" smtClean="0"/>
              <a:t>’)   </a:t>
            </a:r>
          </a:p>
          <a:p>
            <a:r>
              <a:rPr lang="nl-NL" baseline="0" dirty="0" smtClean="0"/>
              <a:t>-Tot slot beantwoordt een ziektegerichte aanpak vaak niet aan de uiteenlopende noden en behoeften van patiënten met meerdere (chronische) aandoeningen (</a:t>
            </a:r>
            <a:r>
              <a:rPr lang="nl-NL" baseline="0" dirty="0" err="1" smtClean="0"/>
              <a:t>multimorbiditeit</a:t>
            </a:r>
            <a:r>
              <a:rPr lang="nl-NL" baseline="0" dirty="0" smtClean="0"/>
              <a:t>)</a:t>
            </a:r>
          </a:p>
          <a:p>
            <a:pPr marL="171450" indent="-171450">
              <a:buFont typeface="Arial" panose="020B0604020202020204" pitchFamily="34" charset="0"/>
              <a:buChar char="•"/>
            </a:pPr>
            <a:r>
              <a:rPr lang="fr-BE" baseline="0" dirty="0" err="1" smtClean="0"/>
              <a:t>Het</a:t>
            </a:r>
            <a:r>
              <a:rPr lang="fr-BE" baseline="0" dirty="0" smtClean="0"/>
              <a:t> </a:t>
            </a:r>
            <a:r>
              <a:rPr lang="fr-BE" baseline="0" dirty="0" err="1" smtClean="0"/>
              <a:t>moet</a:t>
            </a:r>
            <a:r>
              <a:rPr lang="fr-BE" baseline="0" dirty="0" smtClean="0"/>
              <a:t> </a:t>
            </a:r>
            <a:r>
              <a:rPr lang="fr-BE" baseline="0" dirty="0" err="1" smtClean="0"/>
              <a:t>ene</a:t>
            </a:r>
            <a:r>
              <a:rPr lang="fr-BE" baseline="0" dirty="0" smtClean="0"/>
              <a:t> </a:t>
            </a:r>
            <a:r>
              <a:rPr lang="fr-BE" baseline="0" dirty="0" err="1" smtClean="0"/>
              <a:t>geografisch</a:t>
            </a:r>
            <a:r>
              <a:rPr lang="fr-BE" baseline="0" dirty="0" smtClean="0"/>
              <a:t> </a:t>
            </a:r>
            <a:r>
              <a:rPr lang="fr-BE" baseline="0" dirty="0" err="1" smtClean="0"/>
              <a:t>afgelijnde</a:t>
            </a:r>
            <a:r>
              <a:rPr lang="fr-BE" baseline="0" dirty="0" smtClean="0"/>
              <a:t> zone </a:t>
            </a:r>
            <a:r>
              <a:rPr lang="fr-BE" baseline="0" dirty="0" err="1" smtClean="0"/>
              <a:t>zijn</a:t>
            </a:r>
            <a:r>
              <a:rPr lang="fr-BE" baseline="0" dirty="0" smtClean="0"/>
              <a:t>, om </a:t>
            </a:r>
            <a:r>
              <a:rPr lang="fr-BE" baseline="0" dirty="0" err="1" smtClean="0"/>
              <a:t>zo</a:t>
            </a:r>
            <a:r>
              <a:rPr lang="fr-BE" baseline="0" dirty="0" smtClean="0"/>
              <a:t> te </a:t>
            </a:r>
            <a:r>
              <a:rPr lang="fr-BE" baseline="0" dirty="0" err="1" smtClean="0"/>
              <a:t>voorzien</a:t>
            </a:r>
            <a:r>
              <a:rPr lang="fr-BE" baseline="0" dirty="0" smtClean="0"/>
              <a:t> </a:t>
            </a:r>
            <a:r>
              <a:rPr lang="fr-BE" baseline="0" dirty="0" err="1" smtClean="0"/>
              <a:t>dat</a:t>
            </a:r>
            <a:r>
              <a:rPr lang="fr-BE" baseline="0" dirty="0" smtClean="0"/>
              <a:t> </a:t>
            </a:r>
            <a:r>
              <a:rPr lang="fr-BE" baseline="0" dirty="0" err="1" smtClean="0"/>
              <a:t>zorg</a:t>
            </a:r>
            <a:r>
              <a:rPr lang="fr-BE" baseline="0" dirty="0" smtClean="0"/>
              <a:t> en </a:t>
            </a:r>
            <a:r>
              <a:rPr lang="fr-BE" baseline="0" dirty="0" err="1" smtClean="0"/>
              <a:t>hulpverlening</a:t>
            </a:r>
            <a:r>
              <a:rPr lang="fr-BE" baseline="0" dirty="0" smtClean="0"/>
              <a:t> </a:t>
            </a:r>
            <a:r>
              <a:rPr lang="fr-BE" baseline="0" dirty="0" err="1" smtClean="0"/>
              <a:t>wordt</a:t>
            </a:r>
            <a:r>
              <a:rPr lang="fr-BE" baseline="0" dirty="0" smtClean="0"/>
              <a:t> </a:t>
            </a:r>
            <a:r>
              <a:rPr lang="fr-BE" baseline="0" dirty="0" err="1" smtClean="0"/>
              <a:t>afgestemd</a:t>
            </a:r>
            <a:r>
              <a:rPr lang="fr-BE" baseline="0" dirty="0" smtClean="0"/>
              <a:t> in </a:t>
            </a:r>
            <a:r>
              <a:rPr lang="fr-BE" baseline="0" dirty="0" err="1" smtClean="0"/>
              <a:t>functie</a:t>
            </a:r>
            <a:r>
              <a:rPr lang="fr-BE" baseline="0" dirty="0" smtClean="0"/>
              <a:t> van de </a:t>
            </a:r>
            <a:r>
              <a:rPr lang="fr-BE" baseline="0" dirty="0" err="1" smtClean="0"/>
              <a:t>lokale</a:t>
            </a:r>
            <a:r>
              <a:rPr lang="fr-BE" baseline="0" dirty="0" smtClean="0"/>
              <a:t> </a:t>
            </a:r>
            <a:r>
              <a:rPr lang="fr-BE" baseline="0" dirty="0" err="1" smtClean="0"/>
              <a:t>realiteit</a:t>
            </a:r>
            <a:r>
              <a:rPr lang="fr-BE" baseline="0" dirty="0" smtClean="0"/>
              <a:t> </a:t>
            </a:r>
          </a:p>
          <a:p>
            <a:pPr marL="171450" indent="-171450">
              <a:buFont typeface="Arial" panose="020B0604020202020204" pitchFamily="34" charset="0"/>
              <a:buChar char="•"/>
            </a:pPr>
            <a:r>
              <a:rPr lang="fr-BE" baseline="0" dirty="0" smtClean="0"/>
              <a:t>In </a:t>
            </a:r>
            <a:r>
              <a:rPr lang="fr-BE" baseline="0" dirty="0" err="1" smtClean="0"/>
              <a:t>deze</a:t>
            </a:r>
            <a:r>
              <a:rPr lang="fr-BE" baseline="0" dirty="0" smtClean="0"/>
              <a:t> </a:t>
            </a:r>
            <a:r>
              <a:rPr lang="fr-BE" baseline="0" dirty="0" err="1" smtClean="0"/>
              <a:t>regio</a:t>
            </a:r>
            <a:r>
              <a:rPr lang="fr-BE" baseline="0" dirty="0" smtClean="0"/>
              <a:t> </a:t>
            </a:r>
            <a:r>
              <a:rPr lang="fr-BE" baseline="0" dirty="0" err="1" smtClean="0"/>
              <a:t>moeten</a:t>
            </a:r>
            <a:r>
              <a:rPr lang="fr-BE" baseline="0" dirty="0" smtClean="0"/>
              <a:t> </a:t>
            </a:r>
            <a:r>
              <a:rPr lang="fr-BE" baseline="0" dirty="0" err="1" smtClean="0"/>
              <a:t>alle</a:t>
            </a:r>
            <a:r>
              <a:rPr lang="fr-BE" baseline="0" dirty="0" smtClean="0"/>
              <a:t> </a:t>
            </a:r>
            <a:r>
              <a:rPr lang="fr-BE" baseline="0" dirty="0" err="1" smtClean="0"/>
              <a:t>relevante</a:t>
            </a:r>
            <a:r>
              <a:rPr lang="fr-BE" baseline="0" dirty="0" smtClean="0"/>
              <a:t> </a:t>
            </a:r>
            <a:r>
              <a:rPr lang="fr-BE" baseline="0" dirty="0" err="1" smtClean="0"/>
              <a:t>zorg</a:t>
            </a:r>
            <a:r>
              <a:rPr lang="fr-BE" baseline="0" dirty="0" smtClean="0"/>
              <a:t> en </a:t>
            </a:r>
            <a:r>
              <a:rPr lang="fr-BE" baseline="0" dirty="0" err="1" smtClean="0"/>
              <a:t>welzijnparners</a:t>
            </a:r>
            <a:r>
              <a:rPr lang="fr-BE" baseline="0" dirty="0" smtClean="0"/>
              <a:t> </a:t>
            </a:r>
            <a:r>
              <a:rPr lang="fr-BE" baseline="0" dirty="0" err="1" smtClean="0"/>
              <a:t>uit</a:t>
            </a:r>
            <a:r>
              <a:rPr lang="fr-BE" baseline="0" dirty="0" smtClean="0"/>
              <a:t> </a:t>
            </a:r>
            <a:r>
              <a:rPr lang="fr-BE" baseline="0" dirty="0" err="1" smtClean="0"/>
              <a:t>het</a:t>
            </a:r>
            <a:r>
              <a:rPr lang="fr-BE" baseline="0" dirty="0" smtClean="0"/>
              <a:t> </a:t>
            </a:r>
            <a:r>
              <a:rPr lang="fr-BE" baseline="0" dirty="0" err="1" smtClean="0"/>
              <a:t>gebied</a:t>
            </a:r>
            <a:r>
              <a:rPr lang="fr-BE" baseline="0" dirty="0" smtClean="0"/>
              <a:t> </a:t>
            </a:r>
            <a:r>
              <a:rPr lang="fr-BE" baseline="0" dirty="0" err="1" smtClean="0"/>
              <a:t>betrokken</a:t>
            </a:r>
            <a:r>
              <a:rPr lang="fr-BE" baseline="0" dirty="0" smtClean="0"/>
              <a:t> </a:t>
            </a:r>
            <a:r>
              <a:rPr lang="fr-BE" baseline="0" dirty="0" err="1" smtClean="0"/>
              <a:t>worden</a:t>
            </a:r>
            <a:r>
              <a:rPr lang="fr-BE" baseline="0" dirty="0" smtClean="0"/>
              <a:t> </a:t>
            </a:r>
            <a:r>
              <a:rPr lang="fr-BE" baseline="0" dirty="0" err="1" smtClean="0"/>
              <a:t>zodat</a:t>
            </a:r>
            <a:r>
              <a:rPr lang="fr-BE" baseline="0" dirty="0" smtClean="0"/>
              <a:t> </a:t>
            </a:r>
            <a:r>
              <a:rPr lang="fr-BE" baseline="0" dirty="0" err="1" smtClean="0"/>
              <a:t>een</a:t>
            </a:r>
            <a:r>
              <a:rPr lang="fr-BE" baseline="0" dirty="0" smtClean="0"/>
              <a:t> </a:t>
            </a:r>
            <a:r>
              <a:rPr lang="fr-BE" baseline="0" dirty="0" err="1" smtClean="0"/>
              <a:t>representatief</a:t>
            </a:r>
            <a:r>
              <a:rPr lang="fr-BE" baseline="0" dirty="0" smtClean="0"/>
              <a:t> </a:t>
            </a:r>
            <a:r>
              <a:rPr lang="fr-BE" baseline="0" dirty="0" err="1" smtClean="0"/>
              <a:t>beeld</a:t>
            </a:r>
            <a:r>
              <a:rPr lang="fr-BE" baseline="0" dirty="0" smtClean="0"/>
              <a:t> </a:t>
            </a:r>
            <a:r>
              <a:rPr lang="fr-BE" baseline="0" dirty="0" err="1" smtClean="0"/>
              <a:t>wordt</a:t>
            </a:r>
            <a:r>
              <a:rPr lang="fr-BE" baseline="0" dirty="0" smtClean="0"/>
              <a:t> </a:t>
            </a:r>
            <a:r>
              <a:rPr lang="fr-BE" baseline="0" dirty="0" err="1" smtClean="0"/>
              <a:t>geschets</a:t>
            </a:r>
            <a:r>
              <a:rPr lang="fr-BE" baseline="0" dirty="0" smtClean="0"/>
              <a:t> van </a:t>
            </a:r>
            <a:r>
              <a:rPr lang="fr-BE" baseline="0" dirty="0" err="1" smtClean="0"/>
              <a:t>het</a:t>
            </a:r>
            <a:r>
              <a:rPr lang="fr-BE" baseline="0" dirty="0" smtClean="0"/>
              <a:t> </a:t>
            </a:r>
            <a:r>
              <a:rPr lang="fr-BE" baseline="0" dirty="0" err="1" smtClean="0"/>
              <a:t>bestaande</a:t>
            </a:r>
            <a:r>
              <a:rPr lang="fr-BE" baseline="0" dirty="0" smtClean="0"/>
              <a:t> </a:t>
            </a:r>
            <a:r>
              <a:rPr lang="fr-BE" baseline="0" dirty="0" err="1" smtClean="0"/>
              <a:t>aanbod</a:t>
            </a:r>
            <a:endParaRPr lang="fr-BE" baseline="0" dirty="0" smtClean="0"/>
          </a:p>
          <a:p>
            <a:endParaRPr lang="fr-FR" dirty="0"/>
          </a:p>
        </p:txBody>
      </p:sp>
      <p:sp>
        <p:nvSpPr>
          <p:cNvPr id="4" name="Espace réservé du numéro de diapositive 3"/>
          <p:cNvSpPr>
            <a:spLocks noGrp="1"/>
          </p:cNvSpPr>
          <p:nvPr>
            <p:ph type="sldNum" sz="quarter" idx="10"/>
          </p:nvPr>
        </p:nvSpPr>
        <p:spPr/>
        <p:txBody>
          <a:bodyPr/>
          <a:lstStyle/>
          <a:p>
            <a:fld id="{35074C97-AE1D-412D-A282-C35FB4F2AB4A}" type="slidenum">
              <a:rPr lang="nl-NL" smtClean="0"/>
              <a:pPr/>
              <a:t>38</a:t>
            </a:fld>
            <a:endParaRPr lang="nl-NL"/>
          </a:p>
        </p:txBody>
      </p:sp>
    </p:spTree>
    <p:extLst>
      <p:ext uri="{BB962C8B-B14F-4D97-AF65-F5344CB8AC3E}">
        <p14:creationId xmlns:p14="http://schemas.microsoft.com/office/powerpoint/2010/main" val="15951837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92500"/>
          </a:bodyPr>
          <a:lstStyle/>
          <a:p>
            <a:r>
              <a:rPr lang="fr-BE" dirty="0" err="1" smtClean="0"/>
              <a:t>Wat</a:t>
            </a:r>
            <a:r>
              <a:rPr lang="fr-BE" dirty="0" smtClean="0"/>
              <a:t> </a:t>
            </a:r>
            <a:r>
              <a:rPr lang="fr-BE" dirty="0" err="1" smtClean="0"/>
              <a:t>wordt</a:t>
            </a:r>
            <a:r>
              <a:rPr lang="fr-BE" dirty="0" smtClean="0"/>
              <a:t> er van de </a:t>
            </a:r>
            <a:r>
              <a:rPr lang="fr-BE" dirty="0" err="1" smtClean="0"/>
              <a:t>projecten</a:t>
            </a:r>
            <a:r>
              <a:rPr lang="fr-BE" dirty="0" smtClean="0"/>
              <a:t> </a:t>
            </a:r>
            <a:r>
              <a:rPr lang="fr-BE" dirty="0" err="1" smtClean="0"/>
              <a:t>verwacht</a:t>
            </a:r>
            <a:r>
              <a:rPr lang="fr-BE" dirty="0" smtClean="0"/>
              <a:t>? </a:t>
            </a:r>
            <a:r>
              <a:rPr lang="fr-BE" dirty="0" err="1" smtClean="0"/>
              <a:t>Alle</a:t>
            </a:r>
            <a:r>
              <a:rPr lang="fr-BE" dirty="0" smtClean="0"/>
              <a:t> </a:t>
            </a:r>
            <a:r>
              <a:rPr lang="fr-BE" dirty="0" err="1" smtClean="0"/>
              <a:t>Details</a:t>
            </a:r>
            <a:r>
              <a:rPr lang="fr-BE" dirty="0" smtClean="0"/>
              <a:t> </a:t>
            </a:r>
            <a:r>
              <a:rPr lang="fr-BE" dirty="0" err="1" smtClean="0"/>
              <a:t>staan</a:t>
            </a:r>
            <a:r>
              <a:rPr lang="fr-BE" dirty="0" smtClean="0"/>
              <a:t> in de </a:t>
            </a:r>
            <a:r>
              <a:rPr lang="fr-BE" dirty="0" err="1" smtClean="0"/>
              <a:t>gids</a:t>
            </a:r>
            <a:r>
              <a:rPr lang="fr-BE" dirty="0" smtClean="0"/>
              <a:t>: </a:t>
            </a:r>
            <a:r>
              <a:rPr lang="fr-BE" dirty="0" err="1" smtClean="0"/>
              <a:t>toch</a:t>
            </a:r>
            <a:r>
              <a:rPr lang="fr-BE" dirty="0" smtClean="0"/>
              <a:t> al </a:t>
            </a:r>
            <a:r>
              <a:rPr lang="fr-BE" dirty="0" err="1" smtClean="0"/>
              <a:t>enkele</a:t>
            </a:r>
            <a:r>
              <a:rPr lang="fr-BE" dirty="0" smtClean="0"/>
              <a:t> </a:t>
            </a:r>
            <a:r>
              <a:rPr lang="fr-BE" dirty="0" err="1" smtClean="0"/>
              <a:t>kernboodschappen</a:t>
            </a:r>
            <a:r>
              <a:rPr lang="fr-BE" dirty="0" smtClean="0"/>
              <a:t> </a:t>
            </a:r>
            <a:r>
              <a:rPr lang="fr-BE" dirty="0" err="1" smtClean="0"/>
              <a:t>meegeven</a:t>
            </a:r>
            <a:r>
              <a:rPr lang="fr-BE" dirty="0" smtClean="0"/>
              <a:t>:</a:t>
            </a:r>
          </a:p>
          <a:p>
            <a:pPr marL="171450" indent="-171450">
              <a:buFont typeface="Arial" panose="020B0604020202020204" pitchFamily="34" charset="0"/>
              <a:buChar char="•"/>
            </a:pPr>
            <a:r>
              <a:rPr lang="fr-BE" dirty="0" smtClean="0"/>
              <a:t>Men </a:t>
            </a:r>
            <a:r>
              <a:rPr lang="fr-BE" dirty="0" err="1" smtClean="0"/>
              <a:t>heeft</a:t>
            </a:r>
            <a:r>
              <a:rPr lang="fr-BE" dirty="0" smtClean="0"/>
              <a:t> 14 </a:t>
            </a:r>
            <a:r>
              <a:rPr lang="fr-BE" dirty="0" err="1" smtClean="0"/>
              <a:t>componenten</a:t>
            </a:r>
            <a:r>
              <a:rPr lang="fr-BE" dirty="0" smtClean="0"/>
              <a:t> </a:t>
            </a:r>
            <a:r>
              <a:rPr lang="fr-BE" dirty="0" err="1" smtClean="0"/>
              <a:t>gedestilleerd</a:t>
            </a:r>
            <a:r>
              <a:rPr lang="fr-BE" dirty="0" smtClean="0"/>
              <a:t> die </a:t>
            </a:r>
            <a:r>
              <a:rPr lang="fr-BE" dirty="0" err="1" smtClean="0"/>
              <a:t>moeten</a:t>
            </a:r>
            <a:r>
              <a:rPr lang="fr-BE" dirty="0" smtClean="0"/>
              <a:t> </a:t>
            </a:r>
            <a:r>
              <a:rPr lang="fr-BE" dirty="0" err="1" smtClean="0"/>
              <a:t>geimplementeerd</a:t>
            </a:r>
            <a:r>
              <a:rPr lang="fr-BE" baseline="0" dirty="0" smtClean="0"/>
              <a:t> </a:t>
            </a:r>
            <a:r>
              <a:rPr lang="fr-BE" baseline="0" dirty="0" err="1" smtClean="0"/>
              <a:t>worden</a:t>
            </a:r>
            <a:r>
              <a:rPr lang="fr-BE" baseline="0" dirty="0" smtClean="0"/>
              <a:t> om over </a:t>
            </a:r>
            <a:r>
              <a:rPr lang="fr-BE" baseline="0" dirty="0" err="1" smtClean="0"/>
              <a:t>geintegreerde</a:t>
            </a:r>
            <a:r>
              <a:rPr lang="fr-BE" baseline="0" dirty="0" smtClean="0"/>
              <a:t> </a:t>
            </a:r>
            <a:r>
              <a:rPr lang="fr-BE" baseline="0" dirty="0" err="1" smtClean="0"/>
              <a:t>zorg</a:t>
            </a:r>
            <a:r>
              <a:rPr lang="fr-BE" baseline="0" dirty="0" smtClean="0"/>
              <a:t> te </a:t>
            </a:r>
            <a:r>
              <a:rPr lang="fr-BE" baseline="0" dirty="0" err="1" smtClean="0"/>
              <a:t>spreken</a:t>
            </a:r>
            <a:r>
              <a:rPr lang="fr-BE" baseline="0" dirty="0" smtClean="0"/>
              <a:t>: </a:t>
            </a:r>
            <a:r>
              <a:rPr lang="fr-BE" baseline="0" dirty="0" err="1" smtClean="0"/>
              <a:t>belangrijk</a:t>
            </a:r>
            <a:r>
              <a:rPr lang="fr-BE" baseline="0" dirty="0" smtClean="0"/>
              <a:t> om </a:t>
            </a:r>
            <a:r>
              <a:rPr lang="fr-BE" baseline="0" dirty="0" err="1" smtClean="0"/>
              <a:t>mee</a:t>
            </a:r>
            <a:r>
              <a:rPr lang="fr-BE" baseline="0" dirty="0" smtClean="0"/>
              <a:t> te </a:t>
            </a:r>
            <a:r>
              <a:rPr lang="fr-BE" baseline="0" dirty="0" err="1" smtClean="0"/>
              <a:t>geven</a:t>
            </a:r>
            <a:r>
              <a:rPr lang="fr-BE" baseline="0" dirty="0" smtClean="0"/>
              <a:t> </a:t>
            </a:r>
            <a:r>
              <a:rPr lang="fr-BE" baseline="0" dirty="0" err="1" smtClean="0"/>
              <a:t>dat</a:t>
            </a:r>
            <a:r>
              <a:rPr lang="fr-BE" baseline="0" dirty="0" smtClean="0"/>
              <a:t> </a:t>
            </a:r>
            <a:r>
              <a:rPr lang="fr-BE" baseline="0" dirty="0" err="1" smtClean="0"/>
              <a:t>deze</a:t>
            </a:r>
            <a:r>
              <a:rPr lang="fr-BE" baseline="0" dirty="0" smtClean="0"/>
              <a:t> </a:t>
            </a:r>
            <a:r>
              <a:rPr lang="fr-BE" baseline="0" dirty="0" err="1" smtClean="0"/>
              <a:t>componenten</a:t>
            </a:r>
            <a:r>
              <a:rPr lang="fr-BE" baseline="0" dirty="0" smtClean="0"/>
              <a:t> niet </a:t>
            </a:r>
            <a:r>
              <a:rPr lang="fr-BE" baseline="0" dirty="0" err="1" smtClean="0"/>
              <a:t>vanaf</a:t>
            </a:r>
            <a:r>
              <a:rPr lang="fr-BE" baseline="0" dirty="0" smtClean="0"/>
              <a:t> de </a:t>
            </a:r>
            <a:r>
              <a:rPr lang="fr-BE" baseline="0" dirty="0" err="1" smtClean="0"/>
              <a:t>start</a:t>
            </a:r>
            <a:r>
              <a:rPr lang="fr-BE" baseline="0" dirty="0" smtClean="0"/>
              <a:t> </a:t>
            </a:r>
            <a:r>
              <a:rPr lang="fr-BE" baseline="0" dirty="0" err="1" smtClean="0"/>
              <a:t>allemaal</a:t>
            </a:r>
            <a:r>
              <a:rPr lang="fr-BE" baseline="0" dirty="0" smtClean="0"/>
              <a:t> </a:t>
            </a:r>
            <a:r>
              <a:rPr lang="fr-BE" baseline="0" dirty="0" err="1" smtClean="0"/>
              <a:t>moeten</a:t>
            </a:r>
            <a:r>
              <a:rPr lang="fr-BE" baseline="0" dirty="0" smtClean="0"/>
              <a:t> </a:t>
            </a:r>
            <a:r>
              <a:rPr lang="fr-BE" baseline="0" dirty="0" err="1" smtClean="0"/>
              <a:t>ontwikkeld</a:t>
            </a:r>
            <a:r>
              <a:rPr lang="fr-BE" baseline="0" dirty="0" smtClean="0"/>
              <a:t> </a:t>
            </a:r>
            <a:r>
              <a:rPr lang="fr-BE" baseline="0" dirty="0" err="1" smtClean="0"/>
              <a:t>worden</a:t>
            </a:r>
            <a:r>
              <a:rPr lang="fr-BE" baseline="0" dirty="0" smtClean="0"/>
              <a:t>, maar </a:t>
            </a:r>
            <a:r>
              <a:rPr lang="fr-BE" baseline="0" dirty="0" err="1" smtClean="0"/>
              <a:t>dat</a:t>
            </a:r>
            <a:r>
              <a:rPr lang="fr-BE" baseline="0" dirty="0" smtClean="0"/>
              <a:t> </a:t>
            </a:r>
            <a:r>
              <a:rPr lang="fr-BE" baseline="0" dirty="0" err="1" smtClean="0"/>
              <a:t>het</a:t>
            </a:r>
            <a:r>
              <a:rPr lang="fr-BE" baseline="0" dirty="0" smtClean="0"/>
              <a:t> op </a:t>
            </a:r>
            <a:r>
              <a:rPr lang="fr-BE" baseline="0" dirty="0" err="1" smtClean="0"/>
              <a:t>een</a:t>
            </a:r>
            <a:r>
              <a:rPr lang="fr-BE" baseline="0" dirty="0" smtClean="0"/>
              <a:t> </a:t>
            </a:r>
            <a:r>
              <a:rPr lang="fr-BE" baseline="0" dirty="0" err="1" smtClean="0"/>
              <a:t>organische</a:t>
            </a:r>
            <a:r>
              <a:rPr lang="fr-BE" baseline="0" dirty="0" smtClean="0"/>
              <a:t> </a:t>
            </a:r>
            <a:r>
              <a:rPr lang="fr-BE" baseline="0" dirty="0" err="1" smtClean="0"/>
              <a:t>geleidelijke</a:t>
            </a:r>
            <a:r>
              <a:rPr lang="fr-BE" baseline="0" dirty="0" smtClean="0"/>
              <a:t> manier </a:t>
            </a:r>
            <a:r>
              <a:rPr lang="fr-BE" baseline="0" dirty="0" err="1" smtClean="0"/>
              <a:t>mag</a:t>
            </a:r>
            <a:r>
              <a:rPr lang="fr-BE" baseline="0" dirty="0" smtClean="0"/>
              <a:t>. </a:t>
            </a:r>
            <a:r>
              <a:rPr lang="fr-BE" baseline="0" dirty="0" err="1" smtClean="0"/>
              <a:t>Het</a:t>
            </a:r>
            <a:r>
              <a:rPr lang="fr-BE" baseline="0" dirty="0" smtClean="0"/>
              <a:t> kan </a:t>
            </a:r>
            <a:r>
              <a:rPr lang="fr-BE" baseline="0" dirty="0" err="1" smtClean="0"/>
              <a:t>ook</a:t>
            </a:r>
            <a:r>
              <a:rPr lang="fr-BE" baseline="0" dirty="0" smtClean="0"/>
              <a:t> </a:t>
            </a:r>
            <a:r>
              <a:rPr lang="fr-BE" baseline="0" dirty="0" err="1" smtClean="0"/>
              <a:t>zijn</a:t>
            </a:r>
            <a:r>
              <a:rPr lang="fr-BE" baseline="0" dirty="0" smtClean="0"/>
              <a:t> </a:t>
            </a:r>
            <a:r>
              <a:rPr lang="fr-BE" baseline="0" dirty="0" err="1" smtClean="0"/>
              <a:t>dat</a:t>
            </a:r>
            <a:r>
              <a:rPr lang="fr-BE" baseline="0" dirty="0" smtClean="0"/>
              <a:t> </a:t>
            </a:r>
            <a:r>
              <a:rPr lang="fr-BE" baseline="0" dirty="0" err="1" smtClean="0"/>
              <a:t>bepaalde</a:t>
            </a:r>
            <a:r>
              <a:rPr lang="fr-BE" baseline="0" dirty="0" smtClean="0"/>
              <a:t> </a:t>
            </a:r>
            <a:r>
              <a:rPr lang="fr-BE" baseline="0" dirty="0" err="1" smtClean="0"/>
              <a:t>ondernomen</a:t>
            </a:r>
            <a:r>
              <a:rPr lang="fr-BE" baseline="0" dirty="0" smtClean="0"/>
              <a:t> </a:t>
            </a:r>
            <a:r>
              <a:rPr lang="fr-BE" baseline="0" dirty="0" err="1" smtClean="0"/>
              <a:t>acties</a:t>
            </a:r>
            <a:r>
              <a:rPr lang="fr-BE" baseline="0" dirty="0" smtClean="0"/>
              <a:t> </a:t>
            </a:r>
            <a:r>
              <a:rPr lang="fr-BE" baseline="0" dirty="0" err="1" smtClean="0"/>
              <a:t>meerdere</a:t>
            </a:r>
            <a:r>
              <a:rPr lang="fr-BE" baseline="0" dirty="0" smtClean="0"/>
              <a:t> </a:t>
            </a:r>
            <a:r>
              <a:rPr lang="fr-BE" baseline="0" dirty="0" err="1" smtClean="0"/>
              <a:t>componenten</a:t>
            </a:r>
            <a:r>
              <a:rPr lang="fr-BE" baseline="0" dirty="0" smtClean="0"/>
              <a:t> </a:t>
            </a:r>
            <a:r>
              <a:rPr lang="fr-BE" baseline="0" dirty="0" err="1" smtClean="0"/>
              <a:t>bevatten</a:t>
            </a:r>
            <a:r>
              <a:rPr lang="fr-BE" baseline="0" dirty="0" smtClean="0"/>
              <a:t>.</a:t>
            </a:r>
          </a:p>
          <a:p>
            <a:pPr marL="171450" indent="-171450">
              <a:buFont typeface="Arial" panose="020B0604020202020204" pitchFamily="34" charset="0"/>
              <a:buChar char="•"/>
            </a:pPr>
            <a:r>
              <a:rPr lang="fr-BE" baseline="0" dirty="0" err="1" smtClean="0"/>
              <a:t>Het</a:t>
            </a:r>
            <a:r>
              <a:rPr lang="fr-BE" baseline="0" dirty="0" smtClean="0"/>
              <a:t> </a:t>
            </a:r>
            <a:r>
              <a:rPr lang="fr-BE" baseline="0" dirty="0" err="1" smtClean="0"/>
              <a:t>moet</a:t>
            </a:r>
            <a:r>
              <a:rPr lang="fr-BE" baseline="0" dirty="0" smtClean="0"/>
              <a:t> </a:t>
            </a:r>
            <a:r>
              <a:rPr lang="fr-BE" baseline="0" dirty="0" err="1" smtClean="0"/>
              <a:t>gericht</a:t>
            </a:r>
            <a:r>
              <a:rPr lang="fr-BE" baseline="0" dirty="0" smtClean="0"/>
              <a:t> </a:t>
            </a:r>
            <a:r>
              <a:rPr lang="fr-BE" baseline="0" dirty="0" err="1" smtClean="0"/>
              <a:t>zijn</a:t>
            </a:r>
            <a:r>
              <a:rPr lang="fr-BE" baseline="0" dirty="0" smtClean="0"/>
              <a:t> op </a:t>
            </a:r>
            <a:r>
              <a:rPr lang="fr-BE" baseline="0" dirty="0" err="1" smtClean="0"/>
              <a:t>personen</a:t>
            </a:r>
            <a:r>
              <a:rPr lang="fr-BE" baseline="0" dirty="0" smtClean="0"/>
              <a:t> die </a:t>
            </a:r>
            <a:r>
              <a:rPr lang="fr-BE" baseline="0" dirty="0" err="1" smtClean="0"/>
              <a:t>chronisch</a:t>
            </a:r>
            <a:r>
              <a:rPr lang="fr-BE" baseline="0" dirty="0" smtClean="0"/>
              <a:t> </a:t>
            </a:r>
            <a:r>
              <a:rPr lang="fr-BE" baseline="0" dirty="0" err="1" smtClean="0"/>
              <a:t>ziek</a:t>
            </a:r>
            <a:r>
              <a:rPr lang="fr-BE" baseline="0" dirty="0" smtClean="0"/>
              <a:t> </a:t>
            </a:r>
            <a:r>
              <a:rPr lang="fr-BE" baseline="0" dirty="0" err="1" smtClean="0"/>
              <a:t>zijn</a:t>
            </a:r>
            <a:r>
              <a:rPr lang="fr-BE" baseline="0" dirty="0" smtClean="0"/>
              <a:t> (</a:t>
            </a:r>
            <a:r>
              <a:rPr lang="fr-BE" baseline="0" dirty="0" err="1" smtClean="0"/>
              <a:t>brede</a:t>
            </a:r>
            <a:r>
              <a:rPr lang="fr-BE" baseline="0" dirty="0" smtClean="0"/>
              <a:t> </a:t>
            </a:r>
            <a:r>
              <a:rPr lang="fr-BE" baseline="0" dirty="0" err="1" smtClean="0"/>
              <a:t>definitie</a:t>
            </a:r>
            <a:r>
              <a:rPr lang="fr-BE" baseline="0" dirty="0" smtClean="0"/>
              <a:t>) en dus </a:t>
            </a:r>
            <a:r>
              <a:rPr lang="fr-BE" baseline="0" dirty="0" err="1" smtClean="0"/>
              <a:t>nood</a:t>
            </a:r>
            <a:r>
              <a:rPr lang="fr-BE" baseline="0" dirty="0" smtClean="0"/>
              <a:t> </a:t>
            </a:r>
            <a:r>
              <a:rPr lang="fr-BE" baseline="0" dirty="0" err="1" smtClean="0"/>
              <a:t>hebben</a:t>
            </a:r>
            <a:r>
              <a:rPr lang="fr-BE" baseline="0" dirty="0" smtClean="0"/>
              <a:t> </a:t>
            </a:r>
            <a:r>
              <a:rPr lang="fr-BE" baseline="0" dirty="0" err="1" smtClean="0"/>
              <a:t>aan</a:t>
            </a:r>
            <a:r>
              <a:rPr lang="fr-BE" baseline="0" dirty="0" smtClean="0"/>
              <a:t> </a:t>
            </a:r>
            <a:r>
              <a:rPr lang="fr-BE" baseline="0" dirty="0" err="1" smtClean="0"/>
              <a:t>langdurige</a:t>
            </a:r>
            <a:r>
              <a:rPr lang="fr-BE" baseline="0" dirty="0" smtClean="0"/>
              <a:t> </a:t>
            </a:r>
            <a:r>
              <a:rPr lang="fr-BE" baseline="0" dirty="0" err="1" smtClean="0"/>
              <a:t>zorg</a:t>
            </a:r>
            <a:r>
              <a:rPr lang="fr-BE" baseline="0" dirty="0" smtClean="0"/>
              <a:t>, de </a:t>
            </a:r>
            <a:r>
              <a:rPr lang="fr-BE" baseline="0" dirty="0" err="1" smtClean="0"/>
              <a:t>acties</a:t>
            </a:r>
            <a:r>
              <a:rPr lang="fr-BE" baseline="0" dirty="0" smtClean="0"/>
              <a:t> die </a:t>
            </a:r>
            <a:r>
              <a:rPr lang="fr-BE" baseline="0" dirty="0" err="1" smtClean="0"/>
              <a:t>ontwikkeld</a:t>
            </a:r>
            <a:r>
              <a:rPr lang="fr-BE" baseline="0" dirty="0" smtClean="0"/>
              <a:t> </a:t>
            </a:r>
            <a:r>
              <a:rPr lang="fr-BE" baseline="0" dirty="0" err="1" smtClean="0"/>
              <a:t>worden</a:t>
            </a:r>
            <a:r>
              <a:rPr lang="fr-BE" baseline="0" dirty="0" smtClean="0"/>
              <a:t> </a:t>
            </a:r>
            <a:r>
              <a:rPr lang="fr-BE" baseline="0" dirty="0" err="1" smtClean="0"/>
              <a:t>mogen</a:t>
            </a:r>
            <a:r>
              <a:rPr lang="fr-BE" baseline="0" dirty="0" smtClean="0"/>
              <a:t> niet </a:t>
            </a:r>
            <a:r>
              <a:rPr lang="fr-BE" baseline="0" dirty="0" err="1" smtClean="0"/>
              <a:t>ziektespecifiek</a:t>
            </a:r>
            <a:r>
              <a:rPr lang="fr-BE" baseline="0" dirty="0" smtClean="0"/>
              <a:t> </a:t>
            </a:r>
            <a:r>
              <a:rPr lang="fr-BE" baseline="0" dirty="0" err="1" smtClean="0"/>
              <a:t>zijn</a:t>
            </a:r>
            <a:r>
              <a:rPr lang="fr-BE" baseline="0" dirty="0" smtClean="0"/>
              <a:t>, maar </a:t>
            </a:r>
            <a:r>
              <a:rPr lang="fr-BE" baseline="0" dirty="0" err="1" smtClean="0"/>
              <a:t>moeten</a:t>
            </a:r>
            <a:r>
              <a:rPr lang="fr-BE" baseline="0" dirty="0" smtClean="0"/>
              <a:t> </a:t>
            </a:r>
            <a:r>
              <a:rPr lang="fr-BE" baseline="0" dirty="0" err="1" smtClean="0"/>
              <a:t>kunnen</a:t>
            </a:r>
            <a:r>
              <a:rPr lang="fr-BE" baseline="0" dirty="0" smtClean="0"/>
              <a:t> </a:t>
            </a:r>
            <a:r>
              <a:rPr lang="fr-BE" baseline="0" dirty="0" err="1" smtClean="0"/>
              <a:t>toegepast</a:t>
            </a:r>
            <a:r>
              <a:rPr lang="fr-BE" baseline="0" dirty="0" smtClean="0"/>
              <a:t> </a:t>
            </a:r>
            <a:r>
              <a:rPr lang="fr-BE" baseline="0" dirty="0" err="1" smtClean="0"/>
              <a:t>worden</a:t>
            </a:r>
            <a:r>
              <a:rPr lang="fr-BE" baseline="0" dirty="0" smtClean="0"/>
              <a:t> op </a:t>
            </a:r>
            <a:r>
              <a:rPr lang="fr-BE" baseline="0" dirty="0" err="1" smtClean="0"/>
              <a:t>verschillende</a:t>
            </a:r>
            <a:r>
              <a:rPr lang="fr-BE" baseline="0" dirty="0" smtClean="0"/>
              <a:t> </a:t>
            </a:r>
            <a:r>
              <a:rPr lang="fr-BE" baseline="0" dirty="0" err="1" smtClean="0"/>
              <a:t>ziektebeelden</a:t>
            </a:r>
            <a:r>
              <a:rPr lang="fr-BE" baseline="0" dirty="0" smtClean="0"/>
              <a:t> (men </a:t>
            </a:r>
            <a:r>
              <a:rPr lang="fr-BE" baseline="0" dirty="0" err="1" smtClean="0"/>
              <a:t>spreekt</a:t>
            </a:r>
            <a:r>
              <a:rPr lang="fr-BE" baseline="0" dirty="0" smtClean="0"/>
              <a:t> </a:t>
            </a:r>
            <a:r>
              <a:rPr lang="fr-BE" baseline="0" dirty="0" err="1" smtClean="0"/>
              <a:t>wel</a:t>
            </a:r>
            <a:r>
              <a:rPr lang="fr-BE" baseline="0" dirty="0" smtClean="0"/>
              <a:t> van </a:t>
            </a:r>
            <a:r>
              <a:rPr lang="fr-BE" baseline="0" dirty="0" err="1" smtClean="0"/>
              <a:t>een</a:t>
            </a:r>
            <a:r>
              <a:rPr lang="fr-BE" baseline="0" dirty="0" smtClean="0"/>
              <a:t> MULTI PATHOLOGIE </a:t>
            </a:r>
            <a:r>
              <a:rPr lang="fr-BE" baseline="0" dirty="0" err="1" smtClean="0"/>
              <a:t>doelgroep</a:t>
            </a:r>
            <a:r>
              <a:rPr lang="fr-BE" baseline="0" dirty="0" smtClean="0"/>
              <a:t> </a:t>
            </a:r>
            <a:r>
              <a:rPr lang="fr-BE" baseline="0" dirty="0" err="1" smtClean="0"/>
              <a:t>omdat</a:t>
            </a:r>
            <a:r>
              <a:rPr lang="fr-BE" baseline="0" dirty="0" smtClean="0"/>
              <a:t> men </a:t>
            </a:r>
            <a:r>
              <a:rPr lang="fr-BE" baseline="0" dirty="0" err="1" smtClean="0"/>
              <a:t>ervanuitgaat</a:t>
            </a:r>
            <a:r>
              <a:rPr lang="fr-BE" baseline="0" dirty="0" smtClean="0"/>
              <a:t> </a:t>
            </a:r>
            <a:r>
              <a:rPr lang="fr-BE" baseline="0" dirty="0" err="1" smtClean="0"/>
              <a:t>dat</a:t>
            </a:r>
            <a:r>
              <a:rPr lang="fr-BE" baseline="0" dirty="0" smtClean="0"/>
              <a:t> </a:t>
            </a:r>
            <a:r>
              <a:rPr lang="fr-BE" baseline="0" dirty="0" err="1" smtClean="0"/>
              <a:t>het</a:t>
            </a:r>
            <a:r>
              <a:rPr lang="fr-BE" baseline="0" dirty="0" smtClean="0"/>
              <a:t> </a:t>
            </a:r>
            <a:r>
              <a:rPr lang="fr-BE" baseline="0" dirty="0" err="1" smtClean="0"/>
              <a:t>soms</a:t>
            </a:r>
            <a:r>
              <a:rPr lang="fr-BE" baseline="0" dirty="0" smtClean="0"/>
              <a:t> </a:t>
            </a:r>
            <a:r>
              <a:rPr lang="fr-BE" baseline="0" dirty="0" err="1" smtClean="0"/>
              <a:t>makkelijker</a:t>
            </a:r>
            <a:r>
              <a:rPr lang="fr-BE" baseline="0" dirty="0" smtClean="0"/>
              <a:t> </a:t>
            </a:r>
            <a:r>
              <a:rPr lang="fr-BE" baseline="0" dirty="0" err="1" smtClean="0"/>
              <a:t>is</a:t>
            </a:r>
            <a:r>
              <a:rPr lang="fr-BE" baseline="0" dirty="0" smtClean="0"/>
              <a:t> om te </a:t>
            </a:r>
            <a:r>
              <a:rPr lang="fr-BE" baseline="0" dirty="0" err="1" smtClean="0"/>
              <a:t>vertrekken</a:t>
            </a:r>
            <a:r>
              <a:rPr lang="fr-BE" baseline="0" dirty="0" smtClean="0"/>
              <a:t> van </a:t>
            </a:r>
            <a:r>
              <a:rPr lang="fr-BE" baseline="0" dirty="0" err="1" smtClean="0"/>
              <a:t>een</a:t>
            </a:r>
            <a:r>
              <a:rPr lang="fr-BE" baseline="0" dirty="0" smtClean="0"/>
              <a:t> </a:t>
            </a:r>
            <a:r>
              <a:rPr lang="fr-BE" baseline="0" dirty="0" err="1" smtClean="0"/>
              <a:t>bepaalde</a:t>
            </a:r>
            <a:r>
              <a:rPr lang="fr-BE" baseline="0" dirty="0" smtClean="0"/>
              <a:t> </a:t>
            </a:r>
            <a:r>
              <a:rPr lang="fr-BE" baseline="0" dirty="0" err="1" smtClean="0"/>
              <a:t>afgelijnde</a:t>
            </a:r>
            <a:r>
              <a:rPr lang="fr-BE" baseline="0" dirty="0" smtClean="0"/>
              <a:t> </a:t>
            </a:r>
            <a:r>
              <a:rPr lang="fr-BE" baseline="0" dirty="0" err="1" smtClean="0"/>
              <a:t>doelpopulatie</a:t>
            </a:r>
            <a:r>
              <a:rPr lang="fr-BE" baseline="0" dirty="0" smtClean="0"/>
              <a:t> om </a:t>
            </a:r>
            <a:r>
              <a:rPr lang="fr-BE" baseline="0" dirty="0" err="1" smtClean="0"/>
              <a:t>zo</a:t>
            </a:r>
            <a:r>
              <a:rPr lang="fr-BE" baseline="0" dirty="0" smtClean="0"/>
              <a:t> </a:t>
            </a:r>
            <a:r>
              <a:rPr lang="fr-BE" baseline="0" dirty="0" err="1" smtClean="0"/>
              <a:t>concreter</a:t>
            </a:r>
            <a:r>
              <a:rPr lang="fr-BE" baseline="0" dirty="0" smtClean="0"/>
              <a:t> van </a:t>
            </a:r>
            <a:r>
              <a:rPr lang="fr-BE" baseline="0" dirty="0" err="1" smtClean="0"/>
              <a:t>start</a:t>
            </a:r>
            <a:r>
              <a:rPr lang="fr-BE" baseline="0" dirty="0" smtClean="0"/>
              <a:t> te </a:t>
            </a:r>
            <a:r>
              <a:rPr lang="fr-BE" baseline="0" dirty="0" err="1" smtClean="0"/>
              <a:t>kunnen</a:t>
            </a:r>
            <a:r>
              <a:rPr lang="fr-BE" baseline="0" dirty="0" smtClean="0"/>
              <a:t> </a:t>
            </a:r>
            <a:r>
              <a:rPr lang="fr-BE" baseline="0" dirty="0" err="1" smtClean="0"/>
              <a:t>gaan</a:t>
            </a:r>
            <a:r>
              <a:rPr lang="fr-BE" baseline="0" dirty="0" smtClean="0"/>
              <a:t>. Maar </a:t>
            </a:r>
            <a:r>
              <a:rPr lang="fr-BE" baseline="0" dirty="0" err="1" smtClean="0"/>
              <a:t>het</a:t>
            </a:r>
            <a:r>
              <a:rPr lang="fr-BE" baseline="0" dirty="0" smtClean="0"/>
              <a:t> </a:t>
            </a:r>
            <a:r>
              <a:rPr lang="fr-BE" baseline="0" dirty="0" err="1" smtClean="0"/>
              <a:t>uiteindelijk</a:t>
            </a:r>
            <a:r>
              <a:rPr lang="fr-BE" baseline="0" dirty="0" smtClean="0"/>
              <a:t> </a:t>
            </a:r>
            <a:r>
              <a:rPr lang="fr-BE" baseline="0" dirty="0" err="1" smtClean="0"/>
              <a:t>doel</a:t>
            </a:r>
            <a:r>
              <a:rPr lang="fr-BE" baseline="0" dirty="0" smtClean="0"/>
              <a:t> </a:t>
            </a:r>
            <a:r>
              <a:rPr lang="fr-BE" baseline="0" dirty="0" err="1" smtClean="0"/>
              <a:t>is</a:t>
            </a:r>
            <a:r>
              <a:rPr lang="fr-BE" baseline="0" dirty="0" smtClean="0"/>
              <a:t> om </a:t>
            </a:r>
            <a:r>
              <a:rPr lang="fr-BE" baseline="0" dirty="0" err="1" smtClean="0"/>
              <a:t>wel</a:t>
            </a:r>
            <a:r>
              <a:rPr lang="fr-BE" baseline="0" dirty="0" smtClean="0"/>
              <a:t> </a:t>
            </a:r>
            <a:r>
              <a:rPr lang="fr-BE" baseline="0" dirty="0" err="1" smtClean="0"/>
              <a:t>generiek</a:t>
            </a:r>
            <a:r>
              <a:rPr lang="fr-BE" baseline="0" dirty="0" smtClean="0"/>
              <a:t> te </a:t>
            </a:r>
            <a:r>
              <a:rPr lang="fr-BE" baseline="0" dirty="0" err="1" smtClean="0"/>
              <a:t>werken</a:t>
            </a:r>
            <a:r>
              <a:rPr lang="fr-BE" baseline="0" dirty="0" smtClean="0"/>
              <a:t>.</a:t>
            </a:r>
            <a:r>
              <a:rPr lang="nl-NL" baseline="0" dirty="0" smtClean="0"/>
              <a:t> moeilijk te veralgemenen zijn naar een bredere doelgroep of populatie. Hierdoor kunnen bepaalde ziektegerichte programma’s nieuwe ongelijkheden (‘</a:t>
            </a:r>
            <a:r>
              <a:rPr lang="nl-NL" baseline="0" dirty="0" err="1" smtClean="0"/>
              <a:t>inequity</a:t>
            </a:r>
            <a:r>
              <a:rPr lang="nl-NL" baseline="0" dirty="0" smtClean="0"/>
              <a:t> </a:t>
            </a:r>
            <a:r>
              <a:rPr lang="nl-NL" baseline="0" dirty="0" err="1" smtClean="0"/>
              <a:t>by</a:t>
            </a:r>
            <a:r>
              <a:rPr lang="nl-NL" baseline="0" dirty="0" smtClean="0"/>
              <a:t> </a:t>
            </a:r>
            <a:r>
              <a:rPr lang="nl-NL" baseline="0" dirty="0" err="1" smtClean="0"/>
              <a:t>disease</a:t>
            </a:r>
            <a:r>
              <a:rPr lang="nl-NL" baseline="0" dirty="0" smtClean="0"/>
              <a:t>’)   </a:t>
            </a:r>
          </a:p>
          <a:p>
            <a:r>
              <a:rPr lang="nl-NL" baseline="0" dirty="0" smtClean="0"/>
              <a:t>-Tot slot beantwoordt een ziektegerichte aanpak vaak niet aan de uiteenlopende noden en behoeften van patiënten met meerdere (chronische) aandoeningen (</a:t>
            </a:r>
            <a:r>
              <a:rPr lang="nl-NL" baseline="0" dirty="0" err="1" smtClean="0"/>
              <a:t>multimorbiditeit</a:t>
            </a:r>
            <a:r>
              <a:rPr lang="nl-NL" baseline="0" dirty="0" smtClean="0"/>
              <a:t>)</a:t>
            </a:r>
          </a:p>
          <a:p>
            <a:pPr marL="171450" indent="-171450">
              <a:buFont typeface="Arial" panose="020B0604020202020204" pitchFamily="34" charset="0"/>
              <a:buChar char="•"/>
            </a:pPr>
            <a:r>
              <a:rPr lang="fr-BE" baseline="0" dirty="0" err="1" smtClean="0"/>
              <a:t>Het</a:t>
            </a:r>
            <a:r>
              <a:rPr lang="fr-BE" baseline="0" dirty="0" smtClean="0"/>
              <a:t> </a:t>
            </a:r>
            <a:r>
              <a:rPr lang="fr-BE" baseline="0" dirty="0" err="1" smtClean="0"/>
              <a:t>moet</a:t>
            </a:r>
            <a:r>
              <a:rPr lang="fr-BE" baseline="0" dirty="0" smtClean="0"/>
              <a:t> </a:t>
            </a:r>
            <a:r>
              <a:rPr lang="fr-BE" baseline="0" dirty="0" err="1" smtClean="0"/>
              <a:t>ene</a:t>
            </a:r>
            <a:r>
              <a:rPr lang="fr-BE" baseline="0" dirty="0" smtClean="0"/>
              <a:t> </a:t>
            </a:r>
            <a:r>
              <a:rPr lang="fr-BE" baseline="0" dirty="0" err="1" smtClean="0"/>
              <a:t>geografisch</a:t>
            </a:r>
            <a:r>
              <a:rPr lang="fr-BE" baseline="0" dirty="0" smtClean="0"/>
              <a:t> </a:t>
            </a:r>
            <a:r>
              <a:rPr lang="fr-BE" baseline="0" dirty="0" err="1" smtClean="0"/>
              <a:t>afgelijnde</a:t>
            </a:r>
            <a:r>
              <a:rPr lang="fr-BE" baseline="0" dirty="0" smtClean="0"/>
              <a:t> zone </a:t>
            </a:r>
            <a:r>
              <a:rPr lang="fr-BE" baseline="0" dirty="0" err="1" smtClean="0"/>
              <a:t>zijn</a:t>
            </a:r>
            <a:r>
              <a:rPr lang="fr-BE" baseline="0" dirty="0" smtClean="0"/>
              <a:t>, om </a:t>
            </a:r>
            <a:r>
              <a:rPr lang="fr-BE" baseline="0" dirty="0" err="1" smtClean="0"/>
              <a:t>zo</a:t>
            </a:r>
            <a:r>
              <a:rPr lang="fr-BE" baseline="0" dirty="0" smtClean="0"/>
              <a:t> te </a:t>
            </a:r>
            <a:r>
              <a:rPr lang="fr-BE" baseline="0" dirty="0" err="1" smtClean="0"/>
              <a:t>voorzien</a:t>
            </a:r>
            <a:r>
              <a:rPr lang="fr-BE" baseline="0" dirty="0" smtClean="0"/>
              <a:t> </a:t>
            </a:r>
            <a:r>
              <a:rPr lang="fr-BE" baseline="0" dirty="0" err="1" smtClean="0"/>
              <a:t>dat</a:t>
            </a:r>
            <a:r>
              <a:rPr lang="fr-BE" baseline="0" dirty="0" smtClean="0"/>
              <a:t> </a:t>
            </a:r>
            <a:r>
              <a:rPr lang="fr-BE" baseline="0" dirty="0" err="1" smtClean="0"/>
              <a:t>zorg</a:t>
            </a:r>
            <a:r>
              <a:rPr lang="fr-BE" baseline="0" dirty="0" smtClean="0"/>
              <a:t> en </a:t>
            </a:r>
            <a:r>
              <a:rPr lang="fr-BE" baseline="0" dirty="0" err="1" smtClean="0"/>
              <a:t>hulpverlening</a:t>
            </a:r>
            <a:r>
              <a:rPr lang="fr-BE" baseline="0" dirty="0" smtClean="0"/>
              <a:t> </a:t>
            </a:r>
            <a:r>
              <a:rPr lang="fr-BE" baseline="0" dirty="0" err="1" smtClean="0"/>
              <a:t>wordt</a:t>
            </a:r>
            <a:r>
              <a:rPr lang="fr-BE" baseline="0" dirty="0" smtClean="0"/>
              <a:t> </a:t>
            </a:r>
            <a:r>
              <a:rPr lang="fr-BE" baseline="0" dirty="0" err="1" smtClean="0"/>
              <a:t>afgestemd</a:t>
            </a:r>
            <a:r>
              <a:rPr lang="fr-BE" baseline="0" dirty="0" smtClean="0"/>
              <a:t> in </a:t>
            </a:r>
            <a:r>
              <a:rPr lang="fr-BE" baseline="0" dirty="0" err="1" smtClean="0"/>
              <a:t>functie</a:t>
            </a:r>
            <a:r>
              <a:rPr lang="fr-BE" baseline="0" dirty="0" smtClean="0"/>
              <a:t> van de </a:t>
            </a:r>
            <a:r>
              <a:rPr lang="fr-BE" baseline="0" dirty="0" err="1" smtClean="0"/>
              <a:t>lokale</a:t>
            </a:r>
            <a:r>
              <a:rPr lang="fr-BE" baseline="0" dirty="0" smtClean="0"/>
              <a:t> </a:t>
            </a:r>
            <a:r>
              <a:rPr lang="fr-BE" baseline="0" dirty="0" err="1" smtClean="0"/>
              <a:t>realiteit</a:t>
            </a:r>
            <a:r>
              <a:rPr lang="fr-BE" baseline="0" dirty="0" smtClean="0"/>
              <a:t> </a:t>
            </a:r>
          </a:p>
          <a:p>
            <a:pPr marL="171450" indent="-171450">
              <a:buFont typeface="Arial" panose="020B0604020202020204" pitchFamily="34" charset="0"/>
              <a:buChar char="•"/>
            </a:pPr>
            <a:r>
              <a:rPr lang="fr-BE" baseline="0" dirty="0" smtClean="0"/>
              <a:t>In </a:t>
            </a:r>
            <a:r>
              <a:rPr lang="fr-BE" baseline="0" dirty="0" err="1" smtClean="0"/>
              <a:t>deze</a:t>
            </a:r>
            <a:r>
              <a:rPr lang="fr-BE" baseline="0" dirty="0" smtClean="0"/>
              <a:t> </a:t>
            </a:r>
            <a:r>
              <a:rPr lang="fr-BE" baseline="0" dirty="0" err="1" smtClean="0"/>
              <a:t>regio</a:t>
            </a:r>
            <a:r>
              <a:rPr lang="fr-BE" baseline="0" dirty="0" smtClean="0"/>
              <a:t> </a:t>
            </a:r>
            <a:r>
              <a:rPr lang="fr-BE" baseline="0" dirty="0" err="1" smtClean="0"/>
              <a:t>moeten</a:t>
            </a:r>
            <a:r>
              <a:rPr lang="fr-BE" baseline="0" dirty="0" smtClean="0"/>
              <a:t> </a:t>
            </a:r>
            <a:r>
              <a:rPr lang="fr-BE" baseline="0" dirty="0" err="1" smtClean="0"/>
              <a:t>alle</a:t>
            </a:r>
            <a:r>
              <a:rPr lang="fr-BE" baseline="0" dirty="0" smtClean="0"/>
              <a:t> </a:t>
            </a:r>
            <a:r>
              <a:rPr lang="fr-BE" baseline="0" dirty="0" err="1" smtClean="0"/>
              <a:t>relevante</a:t>
            </a:r>
            <a:r>
              <a:rPr lang="fr-BE" baseline="0" dirty="0" smtClean="0"/>
              <a:t> </a:t>
            </a:r>
            <a:r>
              <a:rPr lang="fr-BE" baseline="0" dirty="0" err="1" smtClean="0"/>
              <a:t>zorg</a:t>
            </a:r>
            <a:r>
              <a:rPr lang="fr-BE" baseline="0" dirty="0" smtClean="0"/>
              <a:t> en </a:t>
            </a:r>
            <a:r>
              <a:rPr lang="fr-BE" baseline="0" dirty="0" err="1" smtClean="0"/>
              <a:t>welzijnparners</a:t>
            </a:r>
            <a:r>
              <a:rPr lang="fr-BE" baseline="0" dirty="0" smtClean="0"/>
              <a:t> </a:t>
            </a:r>
            <a:r>
              <a:rPr lang="fr-BE" baseline="0" dirty="0" err="1" smtClean="0"/>
              <a:t>uit</a:t>
            </a:r>
            <a:r>
              <a:rPr lang="fr-BE" baseline="0" dirty="0" smtClean="0"/>
              <a:t> </a:t>
            </a:r>
            <a:r>
              <a:rPr lang="fr-BE" baseline="0" dirty="0" err="1" smtClean="0"/>
              <a:t>het</a:t>
            </a:r>
            <a:r>
              <a:rPr lang="fr-BE" baseline="0" dirty="0" smtClean="0"/>
              <a:t> </a:t>
            </a:r>
            <a:r>
              <a:rPr lang="fr-BE" baseline="0" dirty="0" err="1" smtClean="0"/>
              <a:t>gebied</a:t>
            </a:r>
            <a:r>
              <a:rPr lang="fr-BE" baseline="0" dirty="0" smtClean="0"/>
              <a:t> </a:t>
            </a:r>
            <a:r>
              <a:rPr lang="fr-BE" baseline="0" dirty="0" err="1" smtClean="0"/>
              <a:t>betrokken</a:t>
            </a:r>
            <a:r>
              <a:rPr lang="fr-BE" baseline="0" dirty="0" smtClean="0"/>
              <a:t> </a:t>
            </a:r>
            <a:r>
              <a:rPr lang="fr-BE" baseline="0" dirty="0" err="1" smtClean="0"/>
              <a:t>worden</a:t>
            </a:r>
            <a:r>
              <a:rPr lang="fr-BE" baseline="0" dirty="0" smtClean="0"/>
              <a:t> </a:t>
            </a:r>
            <a:r>
              <a:rPr lang="fr-BE" baseline="0" dirty="0" err="1" smtClean="0"/>
              <a:t>zodat</a:t>
            </a:r>
            <a:r>
              <a:rPr lang="fr-BE" baseline="0" dirty="0" smtClean="0"/>
              <a:t> </a:t>
            </a:r>
            <a:r>
              <a:rPr lang="fr-BE" baseline="0" dirty="0" err="1" smtClean="0"/>
              <a:t>een</a:t>
            </a:r>
            <a:r>
              <a:rPr lang="fr-BE" baseline="0" dirty="0" smtClean="0"/>
              <a:t> </a:t>
            </a:r>
            <a:r>
              <a:rPr lang="fr-BE" baseline="0" dirty="0" err="1" smtClean="0"/>
              <a:t>representatief</a:t>
            </a:r>
            <a:r>
              <a:rPr lang="fr-BE" baseline="0" dirty="0" smtClean="0"/>
              <a:t> </a:t>
            </a:r>
            <a:r>
              <a:rPr lang="fr-BE" baseline="0" dirty="0" err="1" smtClean="0"/>
              <a:t>beeld</a:t>
            </a:r>
            <a:r>
              <a:rPr lang="fr-BE" baseline="0" dirty="0" smtClean="0"/>
              <a:t> </a:t>
            </a:r>
            <a:r>
              <a:rPr lang="fr-BE" baseline="0" dirty="0" err="1" smtClean="0"/>
              <a:t>wordt</a:t>
            </a:r>
            <a:r>
              <a:rPr lang="fr-BE" baseline="0" dirty="0" smtClean="0"/>
              <a:t> </a:t>
            </a:r>
            <a:r>
              <a:rPr lang="fr-BE" baseline="0" dirty="0" err="1" smtClean="0"/>
              <a:t>geschets</a:t>
            </a:r>
            <a:r>
              <a:rPr lang="fr-BE" baseline="0" dirty="0" smtClean="0"/>
              <a:t> van </a:t>
            </a:r>
            <a:r>
              <a:rPr lang="fr-BE" baseline="0" dirty="0" err="1" smtClean="0"/>
              <a:t>het</a:t>
            </a:r>
            <a:r>
              <a:rPr lang="fr-BE" baseline="0" dirty="0" smtClean="0"/>
              <a:t> </a:t>
            </a:r>
            <a:r>
              <a:rPr lang="fr-BE" baseline="0" dirty="0" err="1" smtClean="0"/>
              <a:t>bestaande</a:t>
            </a:r>
            <a:r>
              <a:rPr lang="fr-BE" baseline="0" dirty="0" smtClean="0"/>
              <a:t> </a:t>
            </a:r>
            <a:r>
              <a:rPr lang="fr-BE" baseline="0" dirty="0" err="1" smtClean="0"/>
              <a:t>aanbod</a:t>
            </a:r>
            <a:endParaRPr lang="fr-BE" baseline="0" dirty="0" smtClean="0"/>
          </a:p>
          <a:p>
            <a:endParaRPr lang="fr-FR" dirty="0"/>
          </a:p>
        </p:txBody>
      </p:sp>
      <p:sp>
        <p:nvSpPr>
          <p:cNvPr id="4" name="Espace réservé du numéro de diapositive 3"/>
          <p:cNvSpPr>
            <a:spLocks noGrp="1"/>
          </p:cNvSpPr>
          <p:nvPr>
            <p:ph type="sldNum" sz="quarter" idx="10"/>
          </p:nvPr>
        </p:nvSpPr>
        <p:spPr/>
        <p:txBody>
          <a:bodyPr/>
          <a:lstStyle/>
          <a:p>
            <a:fld id="{35074C97-AE1D-412D-A282-C35FB4F2AB4A}" type="slidenum">
              <a:rPr lang="nl-NL" smtClean="0"/>
              <a:pPr/>
              <a:t>39</a:t>
            </a:fld>
            <a:endParaRPr lang="nl-NL"/>
          </a:p>
        </p:txBody>
      </p:sp>
    </p:spTree>
    <p:extLst>
      <p:ext uri="{BB962C8B-B14F-4D97-AF65-F5344CB8AC3E}">
        <p14:creationId xmlns:p14="http://schemas.microsoft.com/office/powerpoint/2010/main" val="30170237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66813" y="1241425"/>
            <a:ext cx="4464050" cy="3349625"/>
          </a:xfrm>
        </p:spPr>
      </p:sp>
      <p:sp>
        <p:nvSpPr>
          <p:cNvPr id="3" name="Tijdelijke aanduiding voor notities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nl-BE" sz="1800" kern="1200" dirty="0" err="1" smtClean="0">
                <a:solidFill>
                  <a:schemeClr val="tx1"/>
                </a:solidFill>
                <a:latin typeface="+mn-lt"/>
                <a:ea typeface="+mn-ea"/>
                <a:cs typeface="+mn-cs"/>
              </a:rPr>
              <a:t>Who</a:t>
            </a:r>
            <a:r>
              <a:rPr lang="nl-BE" sz="1800" kern="1200" dirty="0" smtClean="0">
                <a:solidFill>
                  <a:schemeClr val="tx1"/>
                </a:solidFill>
                <a:latin typeface="+mn-lt"/>
                <a:ea typeface="+mn-ea"/>
                <a:cs typeface="+mn-cs"/>
              </a:rPr>
              <a:t> heeft </a:t>
            </a:r>
            <a:r>
              <a:rPr lang="nl-BE" sz="1800" kern="1200" dirty="0" err="1" smtClean="0">
                <a:solidFill>
                  <a:schemeClr val="tx1"/>
                </a:solidFill>
                <a:latin typeface="+mn-lt"/>
                <a:ea typeface="+mn-ea"/>
                <a:cs typeface="+mn-cs"/>
              </a:rPr>
              <a:t>def</a:t>
            </a:r>
            <a:r>
              <a:rPr lang="nl-BE" sz="1800" kern="1200" baseline="0" dirty="0" smtClean="0">
                <a:solidFill>
                  <a:schemeClr val="tx1"/>
                </a:solidFill>
                <a:latin typeface="+mn-lt"/>
                <a:ea typeface="+mn-ea"/>
                <a:cs typeface="+mn-cs"/>
              </a:rPr>
              <a:t> die duidelijk maakt dat </a:t>
            </a:r>
            <a:r>
              <a:rPr lang="nl-BE" sz="1800" kern="1200" baseline="0" dirty="0" err="1" smtClean="0">
                <a:solidFill>
                  <a:schemeClr val="tx1"/>
                </a:solidFill>
                <a:latin typeface="+mn-lt"/>
                <a:ea typeface="+mn-ea"/>
                <a:cs typeface="+mn-cs"/>
              </a:rPr>
              <a:t>geintgreerde</a:t>
            </a:r>
            <a:r>
              <a:rPr lang="nl-BE" sz="1800" kern="1200" baseline="0" dirty="0" smtClean="0">
                <a:solidFill>
                  <a:schemeClr val="tx1"/>
                </a:solidFill>
                <a:latin typeface="+mn-lt"/>
                <a:ea typeface="+mn-ea"/>
                <a:cs typeface="+mn-cs"/>
              </a:rPr>
              <a:t> zorg vertrekt vanuit de </a:t>
            </a:r>
            <a:r>
              <a:rPr lang="nl-BE" sz="1800" kern="1200" baseline="0" dirty="0" err="1" smtClean="0">
                <a:solidFill>
                  <a:schemeClr val="tx1"/>
                </a:solidFill>
                <a:latin typeface="+mn-lt"/>
                <a:ea typeface="+mn-ea"/>
                <a:cs typeface="+mn-cs"/>
              </a:rPr>
              <a:t>patient</a:t>
            </a:r>
            <a:r>
              <a:rPr lang="nl-BE" sz="1800" kern="1200" baseline="0" dirty="0" smtClean="0">
                <a:solidFill>
                  <a:schemeClr val="tx1"/>
                </a:solidFill>
                <a:latin typeface="+mn-lt"/>
                <a:ea typeface="+mn-ea"/>
                <a:cs typeface="+mn-cs"/>
              </a:rPr>
              <a:t> en zijn </a:t>
            </a:r>
            <a:r>
              <a:rPr lang="nl-BE" sz="1800" kern="1200" baseline="0" dirty="0" err="1" smtClean="0">
                <a:solidFill>
                  <a:schemeClr val="tx1"/>
                </a:solidFill>
                <a:latin typeface="+mn-lt"/>
                <a:ea typeface="+mn-ea"/>
                <a:cs typeface="+mn-cs"/>
              </a:rPr>
              <a:t>behoefen</a:t>
            </a:r>
            <a:r>
              <a:rPr lang="nl-BE" sz="1800" kern="1200" baseline="0" dirty="0" smtClean="0">
                <a:solidFill>
                  <a:schemeClr val="tx1"/>
                </a:solidFill>
                <a:latin typeface="+mn-lt"/>
                <a:ea typeface="+mn-ea"/>
                <a:cs typeface="+mn-cs"/>
              </a:rPr>
              <a:t>, dat men naar zorg moet kijken vanuit het perspectief van de </a:t>
            </a:r>
            <a:r>
              <a:rPr lang="nl-BE" sz="1800" kern="1200" baseline="0" dirty="0" err="1" smtClean="0">
                <a:solidFill>
                  <a:schemeClr val="tx1"/>
                </a:solidFill>
                <a:latin typeface="+mn-lt"/>
                <a:ea typeface="+mn-ea"/>
                <a:cs typeface="+mn-cs"/>
              </a:rPr>
              <a:t>patient</a:t>
            </a:r>
            <a:r>
              <a:rPr lang="nl-BE" sz="1800" kern="1200" baseline="0" dirty="0" smtClean="0">
                <a:solidFill>
                  <a:schemeClr val="tx1"/>
                </a:solidFill>
                <a:latin typeface="+mn-lt"/>
                <a:ea typeface="+mn-ea"/>
                <a:cs typeface="+mn-cs"/>
              </a:rPr>
              <a:t> en </a:t>
            </a:r>
            <a:r>
              <a:rPr lang="nl-BE" sz="1800" u="sng" kern="1200" baseline="0" dirty="0" smtClean="0">
                <a:solidFill>
                  <a:schemeClr val="tx1"/>
                </a:solidFill>
                <a:latin typeface="+mn-lt"/>
                <a:ea typeface="+mn-ea"/>
                <a:cs typeface="+mn-cs"/>
              </a:rPr>
              <a:t>niet </a:t>
            </a:r>
            <a:r>
              <a:rPr lang="nl-BE" sz="1800" kern="1200" baseline="0" dirty="0" smtClean="0">
                <a:solidFill>
                  <a:schemeClr val="tx1"/>
                </a:solidFill>
                <a:latin typeface="+mn-lt"/>
                <a:ea typeface="+mn-ea"/>
                <a:cs typeface="+mn-cs"/>
              </a:rPr>
              <a:t>vanuit een bepaald ziektebeeld. Hiervoor </a:t>
            </a:r>
            <a:r>
              <a:rPr lang="nl-NL" dirty="0" smtClean="0"/>
              <a:t>stemt men de gezondheidszorg  maar ook andere zorg (welzijn) af op deze behoeften van de </a:t>
            </a:r>
            <a:r>
              <a:rPr lang="nl-NL" dirty="0" err="1" smtClean="0"/>
              <a:t>patient</a:t>
            </a:r>
            <a:r>
              <a:rPr lang="nl-NL" dirty="0" smtClean="0"/>
              <a:t>. Hiervoor moeten alle disciplines en zorglijnen met elkaar samenwerken. Deze zorg moet </a:t>
            </a:r>
            <a:r>
              <a:rPr lang="nl-NL" dirty="0" err="1" smtClean="0"/>
              <a:t>geoorganiseerd</a:t>
            </a:r>
            <a:r>
              <a:rPr lang="nl-NL" dirty="0" smtClean="0"/>
              <a:t> zijn dat gezondheidspromotie, ziektepreventie, diagnose stelling, behandeling, opvolging, re-integratie in werk/sociaal leven, en eventueel ook palliatieve zorg op elkaar zijn afgestemd</a:t>
            </a:r>
          </a:p>
          <a:p>
            <a:endParaRPr lang="nl-NL" dirty="0"/>
          </a:p>
        </p:txBody>
      </p:sp>
      <p:sp>
        <p:nvSpPr>
          <p:cNvPr id="4" name="Tijdelijke aanduiding voor dianummer 3"/>
          <p:cNvSpPr>
            <a:spLocks noGrp="1"/>
          </p:cNvSpPr>
          <p:nvPr>
            <p:ph type="sldNum" sz="quarter" idx="10"/>
          </p:nvPr>
        </p:nvSpPr>
        <p:spPr/>
        <p:txBody>
          <a:bodyPr/>
          <a:lstStyle/>
          <a:p>
            <a:fld id="{35074C97-AE1D-412D-A282-C35FB4F2AB4A}" type="slidenum">
              <a:rPr lang="nl-NL" smtClean="0"/>
              <a:pPr/>
              <a:t>4</a:t>
            </a:fld>
            <a:endParaRPr lang="nl-NL"/>
          </a:p>
        </p:txBody>
      </p:sp>
    </p:spTree>
    <p:extLst>
      <p:ext uri="{BB962C8B-B14F-4D97-AF65-F5344CB8AC3E}">
        <p14:creationId xmlns:p14="http://schemas.microsoft.com/office/powerpoint/2010/main" val="36760590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92500"/>
          </a:bodyPr>
          <a:lstStyle/>
          <a:p>
            <a:r>
              <a:rPr lang="fr-BE" dirty="0" err="1" smtClean="0"/>
              <a:t>Wat</a:t>
            </a:r>
            <a:r>
              <a:rPr lang="fr-BE" dirty="0" smtClean="0"/>
              <a:t> </a:t>
            </a:r>
            <a:r>
              <a:rPr lang="fr-BE" dirty="0" err="1" smtClean="0"/>
              <a:t>wordt</a:t>
            </a:r>
            <a:r>
              <a:rPr lang="fr-BE" dirty="0" smtClean="0"/>
              <a:t> er van de </a:t>
            </a:r>
            <a:r>
              <a:rPr lang="fr-BE" dirty="0" err="1" smtClean="0"/>
              <a:t>projecten</a:t>
            </a:r>
            <a:r>
              <a:rPr lang="fr-BE" dirty="0" smtClean="0"/>
              <a:t> </a:t>
            </a:r>
            <a:r>
              <a:rPr lang="fr-BE" dirty="0" err="1" smtClean="0"/>
              <a:t>verwacht</a:t>
            </a:r>
            <a:r>
              <a:rPr lang="fr-BE" dirty="0" smtClean="0"/>
              <a:t>? </a:t>
            </a:r>
            <a:r>
              <a:rPr lang="fr-BE" dirty="0" err="1" smtClean="0"/>
              <a:t>Alle</a:t>
            </a:r>
            <a:r>
              <a:rPr lang="fr-BE" dirty="0" smtClean="0"/>
              <a:t> </a:t>
            </a:r>
            <a:r>
              <a:rPr lang="fr-BE" dirty="0" err="1" smtClean="0"/>
              <a:t>Details</a:t>
            </a:r>
            <a:r>
              <a:rPr lang="fr-BE" dirty="0" smtClean="0"/>
              <a:t> </a:t>
            </a:r>
            <a:r>
              <a:rPr lang="fr-BE" dirty="0" err="1" smtClean="0"/>
              <a:t>staan</a:t>
            </a:r>
            <a:r>
              <a:rPr lang="fr-BE" dirty="0" smtClean="0"/>
              <a:t> in de </a:t>
            </a:r>
            <a:r>
              <a:rPr lang="fr-BE" dirty="0" err="1" smtClean="0"/>
              <a:t>gids</a:t>
            </a:r>
            <a:r>
              <a:rPr lang="fr-BE" dirty="0" smtClean="0"/>
              <a:t>: </a:t>
            </a:r>
            <a:r>
              <a:rPr lang="fr-BE" dirty="0" err="1" smtClean="0"/>
              <a:t>toch</a:t>
            </a:r>
            <a:r>
              <a:rPr lang="fr-BE" dirty="0" smtClean="0"/>
              <a:t> al </a:t>
            </a:r>
            <a:r>
              <a:rPr lang="fr-BE" dirty="0" err="1" smtClean="0"/>
              <a:t>enkele</a:t>
            </a:r>
            <a:r>
              <a:rPr lang="fr-BE" dirty="0" smtClean="0"/>
              <a:t> </a:t>
            </a:r>
            <a:r>
              <a:rPr lang="fr-BE" dirty="0" err="1" smtClean="0"/>
              <a:t>kernboodschappen</a:t>
            </a:r>
            <a:r>
              <a:rPr lang="fr-BE" dirty="0" smtClean="0"/>
              <a:t> </a:t>
            </a:r>
            <a:r>
              <a:rPr lang="fr-BE" dirty="0" err="1" smtClean="0"/>
              <a:t>meegeven</a:t>
            </a:r>
            <a:r>
              <a:rPr lang="fr-BE" dirty="0" smtClean="0"/>
              <a:t>:</a:t>
            </a:r>
          </a:p>
          <a:p>
            <a:pPr marL="171450" indent="-171450">
              <a:buFont typeface="Arial" panose="020B0604020202020204" pitchFamily="34" charset="0"/>
              <a:buChar char="•"/>
            </a:pPr>
            <a:r>
              <a:rPr lang="fr-BE" dirty="0" smtClean="0"/>
              <a:t>Men </a:t>
            </a:r>
            <a:r>
              <a:rPr lang="fr-BE" dirty="0" err="1" smtClean="0"/>
              <a:t>heeft</a:t>
            </a:r>
            <a:r>
              <a:rPr lang="fr-BE" dirty="0" smtClean="0"/>
              <a:t> 14 </a:t>
            </a:r>
            <a:r>
              <a:rPr lang="fr-BE" dirty="0" err="1" smtClean="0"/>
              <a:t>componenten</a:t>
            </a:r>
            <a:r>
              <a:rPr lang="fr-BE" dirty="0" smtClean="0"/>
              <a:t> </a:t>
            </a:r>
            <a:r>
              <a:rPr lang="fr-BE" dirty="0" err="1" smtClean="0"/>
              <a:t>gedestilleerd</a:t>
            </a:r>
            <a:r>
              <a:rPr lang="fr-BE" dirty="0" smtClean="0"/>
              <a:t> die </a:t>
            </a:r>
            <a:r>
              <a:rPr lang="fr-BE" dirty="0" err="1" smtClean="0"/>
              <a:t>moeten</a:t>
            </a:r>
            <a:r>
              <a:rPr lang="fr-BE" dirty="0" smtClean="0"/>
              <a:t> </a:t>
            </a:r>
            <a:r>
              <a:rPr lang="fr-BE" dirty="0" err="1" smtClean="0"/>
              <a:t>geimplementeerd</a:t>
            </a:r>
            <a:r>
              <a:rPr lang="fr-BE" baseline="0" dirty="0" smtClean="0"/>
              <a:t> </a:t>
            </a:r>
            <a:r>
              <a:rPr lang="fr-BE" baseline="0" dirty="0" err="1" smtClean="0"/>
              <a:t>worden</a:t>
            </a:r>
            <a:r>
              <a:rPr lang="fr-BE" baseline="0" dirty="0" smtClean="0"/>
              <a:t> om over </a:t>
            </a:r>
            <a:r>
              <a:rPr lang="fr-BE" baseline="0" dirty="0" err="1" smtClean="0"/>
              <a:t>geintegreerde</a:t>
            </a:r>
            <a:r>
              <a:rPr lang="fr-BE" baseline="0" dirty="0" smtClean="0"/>
              <a:t> </a:t>
            </a:r>
            <a:r>
              <a:rPr lang="fr-BE" baseline="0" dirty="0" err="1" smtClean="0"/>
              <a:t>zorg</a:t>
            </a:r>
            <a:r>
              <a:rPr lang="fr-BE" baseline="0" dirty="0" smtClean="0"/>
              <a:t> te </a:t>
            </a:r>
            <a:r>
              <a:rPr lang="fr-BE" baseline="0" dirty="0" err="1" smtClean="0"/>
              <a:t>spreken</a:t>
            </a:r>
            <a:r>
              <a:rPr lang="fr-BE" baseline="0" dirty="0" smtClean="0"/>
              <a:t>: </a:t>
            </a:r>
            <a:r>
              <a:rPr lang="fr-BE" baseline="0" dirty="0" err="1" smtClean="0"/>
              <a:t>belangrijk</a:t>
            </a:r>
            <a:r>
              <a:rPr lang="fr-BE" baseline="0" dirty="0" smtClean="0"/>
              <a:t> om </a:t>
            </a:r>
            <a:r>
              <a:rPr lang="fr-BE" baseline="0" dirty="0" err="1" smtClean="0"/>
              <a:t>mee</a:t>
            </a:r>
            <a:r>
              <a:rPr lang="fr-BE" baseline="0" dirty="0" smtClean="0"/>
              <a:t> te </a:t>
            </a:r>
            <a:r>
              <a:rPr lang="fr-BE" baseline="0" dirty="0" err="1" smtClean="0"/>
              <a:t>geven</a:t>
            </a:r>
            <a:r>
              <a:rPr lang="fr-BE" baseline="0" dirty="0" smtClean="0"/>
              <a:t> </a:t>
            </a:r>
            <a:r>
              <a:rPr lang="fr-BE" baseline="0" dirty="0" err="1" smtClean="0"/>
              <a:t>dat</a:t>
            </a:r>
            <a:r>
              <a:rPr lang="fr-BE" baseline="0" dirty="0" smtClean="0"/>
              <a:t> </a:t>
            </a:r>
            <a:r>
              <a:rPr lang="fr-BE" baseline="0" dirty="0" err="1" smtClean="0"/>
              <a:t>deze</a:t>
            </a:r>
            <a:r>
              <a:rPr lang="fr-BE" baseline="0" dirty="0" smtClean="0"/>
              <a:t> </a:t>
            </a:r>
            <a:r>
              <a:rPr lang="fr-BE" baseline="0" dirty="0" err="1" smtClean="0"/>
              <a:t>componenten</a:t>
            </a:r>
            <a:r>
              <a:rPr lang="fr-BE" baseline="0" dirty="0" smtClean="0"/>
              <a:t> niet </a:t>
            </a:r>
            <a:r>
              <a:rPr lang="fr-BE" baseline="0" dirty="0" err="1" smtClean="0"/>
              <a:t>vanaf</a:t>
            </a:r>
            <a:r>
              <a:rPr lang="fr-BE" baseline="0" dirty="0" smtClean="0"/>
              <a:t> de </a:t>
            </a:r>
            <a:r>
              <a:rPr lang="fr-BE" baseline="0" dirty="0" err="1" smtClean="0"/>
              <a:t>start</a:t>
            </a:r>
            <a:r>
              <a:rPr lang="fr-BE" baseline="0" dirty="0" smtClean="0"/>
              <a:t> </a:t>
            </a:r>
            <a:r>
              <a:rPr lang="fr-BE" baseline="0" dirty="0" err="1" smtClean="0"/>
              <a:t>allemaal</a:t>
            </a:r>
            <a:r>
              <a:rPr lang="fr-BE" baseline="0" dirty="0" smtClean="0"/>
              <a:t> </a:t>
            </a:r>
            <a:r>
              <a:rPr lang="fr-BE" baseline="0" dirty="0" err="1" smtClean="0"/>
              <a:t>moeten</a:t>
            </a:r>
            <a:r>
              <a:rPr lang="fr-BE" baseline="0" dirty="0" smtClean="0"/>
              <a:t> </a:t>
            </a:r>
            <a:r>
              <a:rPr lang="fr-BE" baseline="0" dirty="0" err="1" smtClean="0"/>
              <a:t>ontwikkeld</a:t>
            </a:r>
            <a:r>
              <a:rPr lang="fr-BE" baseline="0" dirty="0" smtClean="0"/>
              <a:t> </a:t>
            </a:r>
            <a:r>
              <a:rPr lang="fr-BE" baseline="0" dirty="0" err="1" smtClean="0"/>
              <a:t>worden</a:t>
            </a:r>
            <a:r>
              <a:rPr lang="fr-BE" baseline="0" dirty="0" smtClean="0"/>
              <a:t>, maar </a:t>
            </a:r>
            <a:r>
              <a:rPr lang="fr-BE" baseline="0" dirty="0" err="1" smtClean="0"/>
              <a:t>dat</a:t>
            </a:r>
            <a:r>
              <a:rPr lang="fr-BE" baseline="0" dirty="0" smtClean="0"/>
              <a:t> </a:t>
            </a:r>
            <a:r>
              <a:rPr lang="fr-BE" baseline="0" dirty="0" err="1" smtClean="0"/>
              <a:t>het</a:t>
            </a:r>
            <a:r>
              <a:rPr lang="fr-BE" baseline="0" dirty="0" smtClean="0"/>
              <a:t> op </a:t>
            </a:r>
            <a:r>
              <a:rPr lang="fr-BE" baseline="0" dirty="0" err="1" smtClean="0"/>
              <a:t>een</a:t>
            </a:r>
            <a:r>
              <a:rPr lang="fr-BE" baseline="0" dirty="0" smtClean="0"/>
              <a:t> </a:t>
            </a:r>
            <a:r>
              <a:rPr lang="fr-BE" baseline="0" dirty="0" err="1" smtClean="0"/>
              <a:t>organische</a:t>
            </a:r>
            <a:r>
              <a:rPr lang="fr-BE" baseline="0" dirty="0" smtClean="0"/>
              <a:t> </a:t>
            </a:r>
            <a:r>
              <a:rPr lang="fr-BE" baseline="0" dirty="0" err="1" smtClean="0"/>
              <a:t>geleidelijke</a:t>
            </a:r>
            <a:r>
              <a:rPr lang="fr-BE" baseline="0" dirty="0" smtClean="0"/>
              <a:t> manier </a:t>
            </a:r>
            <a:r>
              <a:rPr lang="fr-BE" baseline="0" dirty="0" err="1" smtClean="0"/>
              <a:t>mag</a:t>
            </a:r>
            <a:r>
              <a:rPr lang="fr-BE" baseline="0" dirty="0" smtClean="0"/>
              <a:t>. </a:t>
            </a:r>
            <a:r>
              <a:rPr lang="fr-BE" baseline="0" dirty="0" err="1" smtClean="0"/>
              <a:t>Het</a:t>
            </a:r>
            <a:r>
              <a:rPr lang="fr-BE" baseline="0" dirty="0" smtClean="0"/>
              <a:t> kan </a:t>
            </a:r>
            <a:r>
              <a:rPr lang="fr-BE" baseline="0" dirty="0" err="1" smtClean="0"/>
              <a:t>ook</a:t>
            </a:r>
            <a:r>
              <a:rPr lang="fr-BE" baseline="0" dirty="0" smtClean="0"/>
              <a:t> </a:t>
            </a:r>
            <a:r>
              <a:rPr lang="fr-BE" baseline="0" dirty="0" err="1" smtClean="0"/>
              <a:t>zijn</a:t>
            </a:r>
            <a:r>
              <a:rPr lang="fr-BE" baseline="0" dirty="0" smtClean="0"/>
              <a:t> </a:t>
            </a:r>
            <a:r>
              <a:rPr lang="fr-BE" baseline="0" dirty="0" err="1" smtClean="0"/>
              <a:t>dat</a:t>
            </a:r>
            <a:r>
              <a:rPr lang="fr-BE" baseline="0" dirty="0" smtClean="0"/>
              <a:t> </a:t>
            </a:r>
            <a:r>
              <a:rPr lang="fr-BE" baseline="0" dirty="0" err="1" smtClean="0"/>
              <a:t>bepaalde</a:t>
            </a:r>
            <a:r>
              <a:rPr lang="fr-BE" baseline="0" dirty="0" smtClean="0"/>
              <a:t> </a:t>
            </a:r>
            <a:r>
              <a:rPr lang="fr-BE" baseline="0" dirty="0" err="1" smtClean="0"/>
              <a:t>ondernomen</a:t>
            </a:r>
            <a:r>
              <a:rPr lang="fr-BE" baseline="0" dirty="0" smtClean="0"/>
              <a:t> </a:t>
            </a:r>
            <a:r>
              <a:rPr lang="fr-BE" baseline="0" dirty="0" err="1" smtClean="0"/>
              <a:t>acties</a:t>
            </a:r>
            <a:r>
              <a:rPr lang="fr-BE" baseline="0" dirty="0" smtClean="0"/>
              <a:t> </a:t>
            </a:r>
            <a:r>
              <a:rPr lang="fr-BE" baseline="0" dirty="0" err="1" smtClean="0"/>
              <a:t>meerdere</a:t>
            </a:r>
            <a:r>
              <a:rPr lang="fr-BE" baseline="0" dirty="0" smtClean="0"/>
              <a:t> </a:t>
            </a:r>
            <a:r>
              <a:rPr lang="fr-BE" baseline="0" dirty="0" err="1" smtClean="0"/>
              <a:t>componenten</a:t>
            </a:r>
            <a:r>
              <a:rPr lang="fr-BE" baseline="0" dirty="0" smtClean="0"/>
              <a:t> </a:t>
            </a:r>
            <a:r>
              <a:rPr lang="fr-BE" baseline="0" dirty="0" err="1" smtClean="0"/>
              <a:t>bevatten</a:t>
            </a:r>
            <a:r>
              <a:rPr lang="fr-BE" baseline="0" dirty="0" smtClean="0"/>
              <a:t>.</a:t>
            </a:r>
          </a:p>
          <a:p>
            <a:pPr marL="171450" indent="-171450">
              <a:buFont typeface="Arial" panose="020B0604020202020204" pitchFamily="34" charset="0"/>
              <a:buChar char="•"/>
            </a:pPr>
            <a:r>
              <a:rPr lang="fr-BE" baseline="0" dirty="0" err="1" smtClean="0"/>
              <a:t>Het</a:t>
            </a:r>
            <a:r>
              <a:rPr lang="fr-BE" baseline="0" dirty="0" smtClean="0"/>
              <a:t> </a:t>
            </a:r>
            <a:r>
              <a:rPr lang="fr-BE" baseline="0" dirty="0" err="1" smtClean="0"/>
              <a:t>moet</a:t>
            </a:r>
            <a:r>
              <a:rPr lang="fr-BE" baseline="0" dirty="0" smtClean="0"/>
              <a:t> </a:t>
            </a:r>
            <a:r>
              <a:rPr lang="fr-BE" baseline="0" dirty="0" err="1" smtClean="0"/>
              <a:t>gericht</a:t>
            </a:r>
            <a:r>
              <a:rPr lang="fr-BE" baseline="0" dirty="0" smtClean="0"/>
              <a:t> </a:t>
            </a:r>
            <a:r>
              <a:rPr lang="fr-BE" baseline="0" dirty="0" err="1" smtClean="0"/>
              <a:t>zijn</a:t>
            </a:r>
            <a:r>
              <a:rPr lang="fr-BE" baseline="0" dirty="0" smtClean="0"/>
              <a:t> op </a:t>
            </a:r>
            <a:r>
              <a:rPr lang="fr-BE" baseline="0" dirty="0" err="1" smtClean="0"/>
              <a:t>personen</a:t>
            </a:r>
            <a:r>
              <a:rPr lang="fr-BE" baseline="0" dirty="0" smtClean="0"/>
              <a:t> die </a:t>
            </a:r>
            <a:r>
              <a:rPr lang="fr-BE" baseline="0" dirty="0" err="1" smtClean="0"/>
              <a:t>chronisch</a:t>
            </a:r>
            <a:r>
              <a:rPr lang="fr-BE" baseline="0" dirty="0" smtClean="0"/>
              <a:t> </a:t>
            </a:r>
            <a:r>
              <a:rPr lang="fr-BE" baseline="0" dirty="0" err="1" smtClean="0"/>
              <a:t>ziek</a:t>
            </a:r>
            <a:r>
              <a:rPr lang="fr-BE" baseline="0" dirty="0" smtClean="0"/>
              <a:t> </a:t>
            </a:r>
            <a:r>
              <a:rPr lang="fr-BE" baseline="0" dirty="0" err="1" smtClean="0"/>
              <a:t>zijn</a:t>
            </a:r>
            <a:r>
              <a:rPr lang="fr-BE" baseline="0" dirty="0" smtClean="0"/>
              <a:t> (</a:t>
            </a:r>
            <a:r>
              <a:rPr lang="fr-BE" baseline="0" dirty="0" err="1" smtClean="0"/>
              <a:t>brede</a:t>
            </a:r>
            <a:r>
              <a:rPr lang="fr-BE" baseline="0" dirty="0" smtClean="0"/>
              <a:t> </a:t>
            </a:r>
            <a:r>
              <a:rPr lang="fr-BE" baseline="0" dirty="0" err="1" smtClean="0"/>
              <a:t>definitie</a:t>
            </a:r>
            <a:r>
              <a:rPr lang="fr-BE" baseline="0" dirty="0" smtClean="0"/>
              <a:t>) en dus </a:t>
            </a:r>
            <a:r>
              <a:rPr lang="fr-BE" baseline="0" dirty="0" err="1" smtClean="0"/>
              <a:t>nood</a:t>
            </a:r>
            <a:r>
              <a:rPr lang="fr-BE" baseline="0" dirty="0" smtClean="0"/>
              <a:t> </a:t>
            </a:r>
            <a:r>
              <a:rPr lang="fr-BE" baseline="0" dirty="0" err="1" smtClean="0"/>
              <a:t>hebben</a:t>
            </a:r>
            <a:r>
              <a:rPr lang="fr-BE" baseline="0" dirty="0" smtClean="0"/>
              <a:t> </a:t>
            </a:r>
            <a:r>
              <a:rPr lang="fr-BE" baseline="0" dirty="0" err="1" smtClean="0"/>
              <a:t>aan</a:t>
            </a:r>
            <a:r>
              <a:rPr lang="fr-BE" baseline="0" dirty="0" smtClean="0"/>
              <a:t> </a:t>
            </a:r>
            <a:r>
              <a:rPr lang="fr-BE" baseline="0" dirty="0" err="1" smtClean="0"/>
              <a:t>langdurige</a:t>
            </a:r>
            <a:r>
              <a:rPr lang="fr-BE" baseline="0" dirty="0" smtClean="0"/>
              <a:t> </a:t>
            </a:r>
            <a:r>
              <a:rPr lang="fr-BE" baseline="0" dirty="0" err="1" smtClean="0"/>
              <a:t>zorg</a:t>
            </a:r>
            <a:r>
              <a:rPr lang="fr-BE" baseline="0" dirty="0" smtClean="0"/>
              <a:t>, de </a:t>
            </a:r>
            <a:r>
              <a:rPr lang="fr-BE" baseline="0" dirty="0" err="1" smtClean="0"/>
              <a:t>acties</a:t>
            </a:r>
            <a:r>
              <a:rPr lang="fr-BE" baseline="0" dirty="0" smtClean="0"/>
              <a:t> die </a:t>
            </a:r>
            <a:r>
              <a:rPr lang="fr-BE" baseline="0" dirty="0" err="1" smtClean="0"/>
              <a:t>ontwikkeld</a:t>
            </a:r>
            <a:r>
              <a:rPr lang="fr-BE" baseline="0" dirty="0" smtClean="0"/>
              <a:t> </a:t>
            </a:r>
            <a:r>
              <a:rPr lang="fr-BE" baseline="0" dirty="0" err="1" smtClean="0"/>
              <a:t>worden</a:t>
            </a:r>
            <a:r>
              <a:rPr lang="fr-BE" baseline="0" dirty="0" smtClean="0"/>
              <a:t> </a:t>
            </a:r>
            <a:r>
              <a:rPr lang="fr-BE" baseline="0" dirty="0" err="1" smtClean="0"/>
              <a:t>mogen</a:t>
            </a:r>
            <a:r>
              <a:rPr lang="fr-BE" baseline="0" dirty="0" smtClean="0"/>
              <a:t> niet </a:t>
            </a:r>
            <a:r>
              <a:rPr lang="fr-BE" baseline="0" dirty="0" err="1" smtClean="0"/>
              <a:t>ziektespecifiek</a:t>
            </a:r>
            <a:r>
              <a:rPr lang="fr-BE" baseline="0" dirty="0" smtClean="0"/>
              <a:t> </a:t>
            </a:r>
            <a:r>
              <a:rPr lang="fr-BE" baseline="0" dirty="0" err="1" smtClean="0"/>
              <a:t>zijn</a:t>
            </a:r>
            <a:r>
              <a:rPr lang="fr-BE" baseline="0" dirty="0" smtClean="0"/>
              <a:t>, maar </a:t>
            </a:r>
            <a:r>
              <a:rPr lang="fr-BE" baseline="0" dirty="0" err="1" smtClean="0"/>
              <a:t>moeten</a:t>
            </a:r>
            <a:r>
              <a:rPr lang="fr-BE" baseline="0" dirty="0" smtClean="0"/>
              <a:t> </a:t>
            </a:r>
            <a:r>
              <a:rPr lang="fr-BE" baseline="0" dirty="0" err="1" smtClean="0"/>
              <a:t>kunnen</a:t>
            </a:r>
            <a:r>
              <a:rPr lang="fr-BE" baseline="0" dirty="0" smtClean="0"/>
              <a:t> </a:t>
            </a:r>
            <a:r>
              <a:rPr lang="fr-BE" baseline="0" dirty="0" err="1" smtClean="0"/>
              <a:t>toegepast</a:t>
            </a:r>
            <a:r>
              <a:rPr lang="fr-BE" baseline="0" dirty="0" smtClean="0"/>
              <a:t> </a:t>
            </a:r>
            <a:r>
              <a:rPr lang="fr-BE" baseline="0" dirty="0" err="1" smtClean="0"/>
              <a:t>worden</a:t>
            </a:r>
            <a:r>
              <a:rPr lang="fr-BE" baseline="0" dirty="0" smtClean="0"/>
              <a:t> op </a:t>
            </a:r>
            <a:r>
              <a:rPr lang="fr-BE" baseline="0" dirty="0" err="1" smtClean="0"/>
              <a:t>verschillende</a:t>
            </a:r>
            <a:r>
              <a:rPr lang="fr-BE" baseline="0" dirty="0" smtClean="0"/>
              <a:t> </a:t>
            </a:r>
            <a:r>
              <a:rPr lang="fr-BE" baseline="0" dirty="0" err="1" smtClean="0"/>
              <a:t>ziektebeelden</a:t>
            </a:r>
            <a:r>
              <a:rPr lang="fr-BE" baseline="0" dirty="0" smtClean="0"/>
              <a:t> (men </a:t>
            </a:r>
            <a:r>
              <a:rPr lang="fr-BE" baseline="0" dirty="0" err="1" smtClean="0"/>
              <a:t>spreekt</a:t>
            </a:r>
            <a:r>
              <a:rPr lang="fr-BE" baseline="0" dirty="0" smtClean="0"/>
              <a:t> </a:t>
            </a:r>
            <a:r>
              <a:rPr lang="fr-BE" baseline="0" dirty="0" err="1" smtClean="0"/>
              <a:t>wel</a:t>
            </a:r>
            <a:r>
              <a:rPr lang="fr-BE" baseline="0" dirty="0" smtClean="0"/>
              <a:t> van </a:t>
            </a:r>
            <a:r>
              <a:rPr lang="fr-BE" baseline="0" dirty="0" err="1" smtClean="0"/>
              <a:t>een</a:t>
            </a:r>
            <a:r>
              <a:rPr lang="fr-BE" baseline="0" dirty="0" smtClean="0"/>
              <a:t> MULTI PATHOLOGIE </a:t>
            </a:r>
            <a:r>
              <a:rPr lang="fr-BE" baseline="0" dirty="0" err="1" smtClean="0"/>
              <a:t>doelgroep</a:t>
            </a:r>
            <a:r>
              <a:rPr lang="fr-BE" baseline="0" dirty="0" smtClean="0"/>
              <a:t> </a:t>
            </a:r>
            <a:r>
              <a:rPr lang="fr-BE" baseline="0" dirty="0" err="1" smtClean="0"/>
              <a:t>omdat</a:t>
            </a:r>
            <a:r>
              <a:rPr lang="fr-BE" baseline="0" dirty="0" smtClean="0"/>
              <a:t> men </a:t>
            </a:r>
            <a:r>
              <a:rPr lang="fr-BE" baseline="0" dirty="0" err="1" smtClean="0"/>
              <a:t>ervanuitgaat</a:t>
            </a:r>
            <a:r>
              <a:rPr lang="fr-BE" baseline="0" dirty="0" smtClean="0"/>
              <a:t> </a:t>
            </a:r>
            <a:r>
              <a:rPr lang="fr-BE" baseline="0" dirty="0" err="1" smtClean="0"/>
              <a:t>dat</a:t>
            </a:r>
            <a:r>
              <a:rPr lang="fr-BE" baseline="0" dirty="0" smtClean="0"/>
              <a:t> </a:t>
            </a:r>
            <a:r>
              <a:rPr lang="fr-BE" baseline="0" dirty="0" err="1" smtClean="0"/>
              <a:t>het</a:t>
            </a:r>
            <a:r>
              <a:rPr lang="fr-BE" baseline="0" dirty="0" smtClean="0"/>
              <a:t> </a:t>
            </a:r>
            <a:r>
              <a:rPr lang="fr-BE" baseline="0" dirty="0" err="1" smtClean="0"/>
              <a:t>soms</a:t>
            </a:r>
            <a:r>
              <a:rPr lang="fr-BE" baseline="0" dirty="0" smtClean="0"/>
              <a:t> </a:t>
            </a:r>
            <a:r>
              <a:rPr lang="fr-BE" baseline="0" dirty="0" err="1" smtClean="0"/>
              <a:t>makkelijker</a:t>
            </a:r>
            <a:r>
              <a:rPr lang="fr-BE" baseline="0" dirty="0" smtClean="0"/>
              <a:t> </a:t>
            </a:r>
            <a:r>
              <a:rPr lang="fr-BE" baseline="0" dirty="0" err="1" smtClean="0"/>
              <a:t>is</a:t>
            </a:r>
            <a:r>
              <a:rPr lang="fr-BE" baseline="0" dirty="0" smtClean="0"/>
              <a:t> om te </a:t>
            </a:r>
            <a:r>
              <a:rPr lang="fr-BE" baseline="0" dirty="0" err="1" smtClean="0"/>
              <a:t>vertrekken</a:t>
            </a:r>
            <a:r>
              <a:rPr lang="fr-BE" baseline="0" dirty="0" smtClean="0"/>
              <a:t> van </a:t>
            </a:r>
            <a:r>
              <a:rPr lang="fr-BE" baseline="0" dirty="0" err="1" smtClean="0"/>
              <a:t>een</a:t>
            </a:r>
            <a:r>
              <a:rPr lang="fr-BE" baseline="0" dirty="0" smtClean="0"/>
              <a:t> </a:t>
            </a:r>
            <a:r>
              <a:rPr lang="fr-BE" baseline="0" dirty="0" err="1" smtClean="0"/>
              <a:t>bepaalde</a:t>
            </a:r>
            <a:r>
              <a:rPr lang="fr-BE" baseline="0" dirty="0" smtClean="0"/>
              <a:t> </a:t>
            </a:r>
            <a:r>
              <a:rPr lang="fr-BE" baseline="0" dirty="0" err="1" smtClean="0"/>
              <a:t>afgelijnde</a:t>
            </a:r>
            <a:r>
              <a:rPr lang="fr-BE" baseline="0" dirty="0" smtClean="0"/>
              <a:t> </a:t>
            </a:r>
            <a:r>
              <a:rPr lang="fr-BE" baseline="0" dirty="0" err="1" smtClean="0"/>
              <a:t>doelpopulatie</a:t>
            </a:r>
            <a:r>
              <a:rPr lang="fr-BE" baseline="0" dirty="0" smtClean="0"/>
              <a:t> om </a:t>
            </a:r>
            <a:r>
              <a:rPr lang="fr-BE" baseline="0" dirty="0" err="1" smtClean="0"/>
              <a:t>zo</a:t>
            </a:r>
            <a:r>
              <a:rPr lang="fr-BE" baseline="0" dirty="0" smtClean="0"/>
              <a:t> </a:t>
            </a:r>
            <a:r>
              <a:rPr lang="fr-BE" baseline="0" dirty="0" err="1" smtClean="0"/>
              <a:t>concreter</a:t>
            </a:r>
            <a:r>
              <a:rPr lang="fr-BE" baseline="0" dirty="0" smtClean="0"/>
              <a:t> van </a:t>
            </a:r>
            <a:r>
              <a:rPr lang="fr-BE" baseline="0" dirty="0" err="1" smtClean="0"/>
              <a:t>start</a:t>
            </a:r>
            <a:r>
              <a:rPr lang="fr-BE" baseline="0" dirty="0" smtClean="0"/>
              <a:t> te </a:t>
            </a:r>
            <a:r>
              <a:rPr lang="fr-BE" baseline="0" dirty="0" err="1" smtClean="0"/>
              <a:t>kunnen</a:t>
            </a:r>
            <a:r>
              <a:rPr lang="fr-BE" baseline="0" dirty="0" smtClean="0"/>
              <a:t> </a:t>
            </a:r>
            <a:r>
              <a:rPr lang="fr-BE" baseline="0" dirty="0" err="1" smtClean="0"/>
              <a:t>gaan</a:t>
            </a:r>
            <a:r>
              <a:rPr lang="fr-BE" baseline="0" dirty="0" smtClean="0"/>
              <a:t>. Maar </a:t>
            </a:r>
            <a:r>
              <a:rPr lang="fr-BE" baseline="0" dirty="0" err="1" smtClean="0"/>
              <a:t>het</a:t>
            </a:r>
            <a:r>
              <a:rPr lang="fr-BE" baseline="0" dirty="0" smtClean="0"/>
              <a:t> </a:t>
            </a:r>
            <a:r>
              <a:rPr lang="fr-BE" baseline="0" dirty="0" err="1" smtClean="0"/>
              <a:t>uiteindelijk</a:t>
            </a:r>
            <a:r>
              <a:rPr lang="fr-BE" baseline="0" dirty="0" smtClean="0"/>
              <a:t> </a:t>
            </a:r>
            <a:r>
              <a:rPr lang="fr-BE" baseline="0" dirty="0" err="1" smtClean="0"/>
              <a:t>doel</a:t>
            </a:r>
            <a:r>
              <a:rPr lang="fr-BE" baseline="0" dirty="0" smtClean="0"/>
              <a:t> </a:t>
            </a:r>
            <a:r>
              <a:rPr lang="fr-BE" baseline="0" dirty="0" err="1" smtClean="0"/>
              <a:t>is</a:t>
            </a:r>
            <a:r>
              <a:rPr lang="fr-BE" baseline="0" dirty="0" smtClean="0"/>
              <a:t> om </a:t>
            </a:r>
            <a:r>
              <a:rPr lang="fr-BE" baseline="0" dirty="0" err="1" smtClean="0"/>
              <a:t>wel</a:t>
            </a:r>
            <a:r>
              <a:rPr lang="fr-BE" baseline="0" dirty="0" smtClean="0"/>
              <a:t> </a:t>
            </a:r>
            <a:r>
              <a:rPr lang="fr-BE" baseline="0" dirty="0" err="1" smtClean="0"/>
              <a:t>generiek</a:t>
            </a:r>
            <a:r>
              <a:rPr lang="fr-BE" baseline="0" dirty="0" smtClean="0"/>
              <a:t> te </a:t>
            </a:r>
            <a:r>
              <a:rPr lang="fr-BE" baseline="0" dirty="0" err="1" smtClean="0"/>
              <a:t>werken</a:t>
            </a:r>
            <a:r>
              <a:rPr lang="fr-BE" baseline="0" dirty="0" smtClean="0"/>
              <a:t>.</a:t>
            </a:r>
            <a:r>
              <a:rPr lang="nl-NL" baseline="0" dirty="0" smtClean="0"/>
              <a:t> moeilijk te veralgemenen zijn naar een bredere doelgroep of populatie. Hierdoor kunnen bepaalde ziektegerichte programma’s nieuwe ongelijkheden (‘</a:t>
            </a:r>
            <a:r>
              <a:rPr lang="nl-NL" baseline="0" dirty="0" err="1" smtClean="0"/>
              <a:t>inequity</a:t>
            </a:r>
            <a:r>
              <a:rPr lang="nl-NL" baseline="0" dirty="0" smtClean="0"/>
              <a:t> </a:t>
            </a:r>
            <a:r>
              <a:rPr lang="nl-NL" baseline="0" dirty="0" err="1" smtClean="0"/>
              <a:t>by</a:t>
            </a:r>
            <a:r>
              <a:rPr lang="nl-NL" baseline="0" dirty="0" smtClean="0"/>
              <a:t> </a:t>
            </a:r>
            <a:r>
              <a:rPr lang="nl-NL" baseline="0" dirty="0" err="1" smtClean="0"/>
              <a:t>disease</a:t>
            </a:r>
            <a:r>
              <a:rPr lang="nl-NL" baseline="0" dirty="0" smtClean="0"/>
              <a:t>’)   </a:t>
            </a:r>
          </a:p>
          <a:p>
            <a:r>
              <a:rPr lang="nl-NL" baseline="0" dirty="0" smtClean="0"/>
              <a:t>-Tot slot beantwoordt een ziektegerichte aanpak vaak niet aan de uiteenlopende noden en behoeften van patiënten met meerdere (chronische) aandoeningen (</a:t>
            </a:r>
            <a:r>
              <a:rPr lang="nl-NL" baseline="0" dirty="0" err="1" smtClean="0"/>
              <a:t>multimorbiditeit</a:t>
            </a:r>
            <a:r>
              <a:rPr lang="nl-NL" baseline="0" dirty="0" smtClean="0"/>
              <a:t>)</a:t>
            </a:r>
          </a:p>
          <a:p>
            <a:pPr marL="171450" indent="-171450">
              <a:buFont typeface="Arial" panose="020B0604020202020204" pitchFamily="34" charset="0"/>
              <a:buChar char="•"/>
            </a:pPr>
            <a:r>
              <a:rPr lang="fr-BE" baseline="0" dirty="0" err="1" smtClean="0"/>
              <a:t>Het</a:t>
            </a:r>
            <a:r>
              <a:rPr lang="fr-BE" baseline="0" dirty="0" smtClean="0"/>
              <a:t> </a:t>
            </a:r>
            <a:r>
              <a:rPr lang="fr-BE" baseline="0" dirty="0" err="1" smtClean="0"/>
              <a:t>moet</a:t>
            </a:r>
            <a:r>
              <a:rPr lang="fr-BE" baseline="0" dirty="0" smtClean="0"/>
              <a:t> </a:t>
            </a:r>
            <a:r>
              <a:rPr lang="fr-BE" baseline="0" dirty="0" err="1" smtClean="0"/>
              <a:t>ene</a:t>
            </a:r>
            <a:r>
              <a:rPr lang="fr-BE" baseline="0" dirty="0" smtClean="0"/>
              <a:t> </a:t>
            </a:r>
            <a:r>
              <a:rPr lang="fr-BE" baseline="0" dirty="0" err="1" smtClean="0"/>
              <a:t>geografisch</a:t>
            </a:r>
            <a:r>
              <a:rPr lang="fr-BE" baseline="0" dirty="0" smtClean="0"/>
              <a:t> </a:t>
            </a:r>
            <a:r>
              <a:rPr lang="fr-BE" baseline="0" dirty="0" err="1" smtClean="0"/>
              <a:t>afgelijnde</a:t>
            </a:r>
            <a:r>
              <a:rPr lang="fr-BE" baseline="0" dirty="0" smtClean="0"/>
              <a:t> zone </a:t>
            </a:r>
            <a:r>
              <a:rPr lang="fr-BE" baseline="0" dirty="0" err="1" smtClean="0"/>
              <a:t>zijn</a:t>
            </a:r>
            <a:r>
              <a:rPr lang="fr-BE" baseline="0" dirty="0" smtClean="0"/>
              <a:t>, om </a:t>
            </a:r>
            <a:r>
              <a:rPr lang="fr-BE" baseline="0" dirty="0" err="1" smtClean="0"/>
              <a:t>zo</a:t>
            </a:r>
            <a:r>
              <a:rPr lang="fr-BE" baseline="0" dirty="0" smtClean="0"/>
              <a:t> te </a:t>
            </a:r>
            <a:r>
              <a:rPr lang="fr-BE" baseline="0" dirty="0" err="1" smtClean="0"/>
              <a:t>voorzien</a:t>
            </a:r>
            <a:r>
              <a:rPr lang="fr-BE" baseline="0" dirty="0" smtClean="0"/>
              <a:t> </a:t>
            </a:r>
            <a:r>
              <a:rPr lang="fr-BE" baseline="0" dirty="0" err="1" smtClean="0"/>
              <a:t>dat</a:t>
            </a:r>
            <a:r>
              <a:rPr lang="fr-BE" baseline="0" dirty="0" smtClean="0"/>
              <a:t> </a:t>
            </a:r>
            <a:r>
              <a:rPr lang="fr-BE" baseline="0" dirty="0" err="1" smtClean="0"/>
              <a:t>zorg</a:t>
            </a:r>
            <a:r>
              <a:rPr lang="fr-BE" baseline="0" dirty="0" smtClean="0"/>
              <a:t> en </a:t>
            </a:r>
            <a:r>
              <a:rPr lang="fr-BE" baseline="0" dirty="0" err="1" smtClean="0"/>
              <a:t>hulpverlening</a:t>
            </a:r>
            <a:r>
              <a:rPr lang="fr-BE" baseline="0" dirty="0" smtClean="0"/>
              <a:t> </a:t>
            </a:r>
            <a:r>
              <a:rPr lang="fr-BE" baseline="0" dirty="0" err="1" smtClean="0"/>
              <a:t>wordt</a:t>
            </a:r>
            <a:r>
              <a:rPr lang="fr-BE" baseline="0" dirty="0" smtClean="0"/>
              <a:t> </a:t>
            </a:r>
            <a:r>
              <a:rPr lang="fr-BE" baseline="0" dirty="0" err="1" smtClean="0"/>
              <a:t>afgestemd</a:t>
            </a:r>
            <a:r>
              <a:rPr lang="fr-BE" baseline="0" dirty="0" smtClean="0"/>
              <a:t> in </a:t>
            </a:r>
            <a:r>
              <a:rPr lang="fr-BE" baseline="0" dirty="0" err="1" smtClean="0"/>
              <a:t>functie</a:t>
            </a:r>
            <a:r>
              <a:rPr lang="fr-BE" baseline="0" dirty="0" smtClean="0"/>
              <a:t> van de </a:t>
            </a:r>
            <a:r>
              <a:rPr lang="fr-BE" baseline="0" dirty="0" err="1" smtClean="0"/>
              <a:t>lokale</a:t>
            </a:r>
            <a:r>
              <a:rPr lang="fr-BE" baseline="0" dirty="0" smtClean="0"/>
              <a:t> </a:t>
            </a:r>
            <a:r>
              <a:rPr lang="fr-BE" baseline="0" dirty="0" err="1" smtClean="0"/>
              <a:t>realiteit</a:t>
            </a:r>
            <a:r>
              <a:rPr lang="fr-BE" baseline="0" dirty="0" smtClean="0"/>
              <a:t> </a:t>
            </a:r>
          </a:p>
          <a:p>
            <a:pPr marL="171450" indent="-171450">
              <a:buFont typeface="Arial" panose="020B0604020202020204" pitchFamily="34" charset="0"/>
              <a:buChar char="•"/>
            </a:pPr>
            <a:r>
              <a:rPr lang="fr-BE" baseline="0" dirty="0" smtClean="0"/>
              <a:t>In </a:t>
            </a:r>
            <a:r>
              <a:rPr lang="fr-BE" baseline="0" dirty="0" err="1" smtClean="0"/>
              <a:t>deze</a:t>
            </a:r>
            <a:r>
              <a:rPr lang="fr-BE" baseline="0" dirty="0" smtClean="0"/>
              <a:t> </a:t>
            </a:r>
            <a:r>
              <a:rPr lang="fr-BE" baseline="0" dirty="0" err="1" smtClean="0"/>
              <a:t>regio</a:t>
            </a:r>
            <a:r>
              <a:rPr lang="fr-BE" baseline="0" dirty="0" smtClean="0"/>
              <a:t> </a:t>
            </a:r>
            <a:r>
              <a:rPr lang="fr-BE" baseline="0" dirty="0" err="1" smtClean="0"/>
              <a:t>moeten</a:t>
            </a:r>
            <a:r>
              <a:rPr lang="fr-BE" baseline="0" dirty="0" smtClean="0"/>
              <a:t> </a:t>
            </a:r>
            <a:r>
              <a:rPr lang="fr-BE" baseline="0" dirty="0" err="1" smtClean="0"/>
              <a:t>alle</a:t>
            </a:r>
            <a:r>
              <a:rPr lang="fr-BE" baseline="0" dirty="0" smtClean="0"/>
              <a:t> </a:t>
            </a:r>
            <a:r>
              <a:rPr lang="fr-BE" baseline="0" dirty="0" err="1" smtClean="0"/>
              <a:t>relevante</a:t>
            </a:r>
            <a:r>
              <a:rPr lang="fr-BE" baseline="0" dirty="0" smtClean="0"/>
              <a:t> </a:t>
            </a:r>
            <a:r>
              <a:rPr lang="fr-BE" baseline="0" dirty="0" err="1" smtClean="0"/>
              <a:t>zorg</a:t>
            </a:r>
            <a:r>
              <a:rPr lang="fr-BE" baseline="0" dirty="0" smtClean="0"/>
              <a:t> en </a:t>
            </a:r>
            <a:r>
              <a:rPr lang="fr-BE" baseline="0" dirty="0" err="1" smtClean="0"/>
              <a:t>welzijnparners</a:t>
            </a:r>
            <a:r>
              <a:rPr lang="fr-BE" baseline="0" dirty="0" smtClean="0"/>
              <a:t> </a:t>
            </a:r>
            <a:r>
              <a:rPr lang="fr-BE" baseline="0" dirty="0" err="1" smtClean="0"/>
              <a:t>uit</a:t>
            </a:r>
            <a:r>
              <a:rPr lang="fr-BE" baseline="0" dirty="0" smtClean="0"/>
              <a:t> </a:t>
            </a:r>
            <a:r>
              <a:rPr lang="fr-BE" baseline="0" dirty="0" err="1" smtClean="0"/>
              <a:t>het</a:t>
            </a:r>
            <a:r>
              <a:rPr lang="fr-BE" baseline="0" dirty="0" smtClean="0"/>
              <a:t> </a:t>
            </a:r>
            <a:r>
              <a:rPr lang="fr-BE" baseline="0" dirty="0" err="1" smtClean="0"/>
              <a:t>gebied</a:t>
            </a:r>
            <a:r>
              <a:rPr lang="fr-BE" baseline="0" dirty="0" smtClean="0"/>
              <a:t> </a:t>
            </a:r>
            <a:r>
              <a:rPr lang="fr-BE" baseline="0" dirty="0" err="1" smtClean="0"/>
              <a:t>betrokken</a:t>
            </a:r>
            <a:r>
              <a:rPr lang="fr-BE" baseline="0" dirty="0" smtClean="0"/>
              <a:t> </a:t>
            </a:r>
            <a:r>
              <a:rPr lang="fr-BE" baseline="0" dirty="0" err="1" smtClean="0"/>
              <a:t>worden</a:t>
            </a:r>
            <a:r>
              <a:rPr lang="fr-BE" baseline="0" dirty="0" smtClean="0"/>
              <a:t> </a:t>
            </a:r>
            <a:r>
              <a:rPr lang="fr-BE" baseline="0" dirty="0" err="1" smtClean="0"/>
              <a:t>zodat</a:t>
            </a:r>
            <a:r>
              <a:rPr lang="fr-BE" baseline="0" dirty="0" smtClean="0"/>
              <a:t> </a:t>
            </a:r>
            <a:r>
              <a:rPr lang="fr-BE" baseline="0" dirty="0" err="1" smtClean="0"/>
              <a:t>een</a:t>
            </a:r>
            <a:r>
              <a:rPr lang="fr-BE" baseline="0" dirty="0" smtClean="0"/>
              <a:t> </a:t>
            </a:r>
            <a:r>
              <a:rPr lang="fr-BE" baseline="0" dirty="0" err="1" smtClean="0"/>
              <a:t>representatief</a:t>
            </a:r>
            <a:r>
              <a:rPr lang="fr-BE" baseline="0" dirty="0" smtClean="0"/>
              <a:t> </a:t>
            </a:r>
            <a:r>
              <a:rPr lang="fr-BE" baseline="0" dirty="0" err="1" smtClean="0"/>
              <a:t>beeld</a:t>
            </a:r>
            <a:r>
              <a:rPr lang="fr-BE" baseline="0" dirty="0" smtClean="0"/>
              <a:t> </a:t>
            </a:r>
            <a:r>
              <a:rPr lang="fr-BE" baseline="0" dirty="0" err="1" smtClean="0"/>
              <a:t>wordt</a:t>
            </a:r>
            <a:r>
              <a:rPr lang="fr-BE" baseline="0" dirty="0" smtClean="0"/>
              <a:t> </a:t>
            </a:r>
            <a:r>
              <a:rPr lang="fr-BE" baseline="0" dirty="0" err="1" smtClean="0"/>
              <a:t>geschets</a:t>
            </a:r>
            <a:r>
              <a:rPr lang="fr-BE" baseline="0" dirty="0" smtClean="0"/>
              <a:t> van </a:t>
            </a:r>
            <a:r>
              <a:rPr lang="fr-BE" baseline="0" dirty="0" err="1" smtClean="0"/>
              <a:t>het</a:t>
            </a:r>
            <a:r>
              <a:rPr lang="fr-BE" baseline="0" dirty="0" smtClean="0"/>
              <a:t> </a:t>
            </a:r>
            <a:r>
              <a:rPr lang="fr-BE" baseline="0" dirty="0" err="1" smtClean="0"/>
              <a:t>bestaande</a:t>
            </a:r>
            <a:r>
              <a:rPr lang="fr-BE" baseline="0" dirty="0" smtClean="0"/>
              <a:t> </a:t>
            </a:r>
            <a:r>
              <a:rPr lang="fr-BE" baseline="0" dirty="0" err="1" smtClean="0"/>
              <a:t>aanbod</a:t>
            </a:r>
            <a:endParaRPr lang="fr-BE" baseline="0" dirty="0" smtClean="0"/>
          </a:p>
          <a:p>
            <a:endParaRPr lang="fr-FR" dirty="0"/>
          </a:p>
        </p:txBody>
      </p:sp>
      <p:sp>
        <p:nvSpPr>
          <p:cNvPr id="4" name="Espace réservé du numéro de diapositive 3"/>
          <p:cNvSpPr>
            <a:spLocks noGrp="1"/>
          </p:cNvSpPr>
          <p:nvPr>
            <p:ph type="sldNum" sz="quarter" idx="10"/>
          </p:nvPr>
        </p:nvSpPr>
        <p:spPr/>
        <p:txBody>
          <a:bodyPr/>
          <a:lstStyle/>
          <a:p>
            <a:fld id="{35074C97-AE1D-412D-A282-C35FB4F2AB4A}" type="slidenum">
              <a:rPr lang="nl-NL" smtClean="0"/>
              <a:pPr/>
              <a:t>40</a:t>
            </a:fld>
            <a:endParaRPr lang="nl-NL"/>
          </a:p>
        </p:txBody>
      </p:sp>
    </p:spTree>
    <p:extLst>
      <p:ext uri="{BB962C8B-B14F-4D97-AF65-F5344CB8AC3E}">
        <p14:creationId xmlns:p14="http://schemas.microsoft.com/office/powerpoint/2010/main" val="15246137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92500"/>
          </a:bodyPr>
          <a:lstStyle/>
          <a:p>
            <a:r>
              <a:rPr lang="fr-BE" dirty="0" err="1" smtClean="0"/>
              <a:t>Wat</a:t>
            </a:r>
            <a:r>
              <a:rPr lang="fr-BE" dirty="0" smtClean="0"/>
              <a:t> </a:t>
            </a:r>
            <a:r>
              <a:rPr lang="fr-BE" dirty="0" err="1" smtClean="0"/>
              <a:t>wordt</a:t>
            </a:r>
            <a:r>
              <a:rPr lang="fr-BE" dirty="0" smtClean="0"/>
              <a:t> er van de </a:t>
            </a:r>
            <a:r>
              <a:rPr lang="fr-BE" dirty="0" err="1" smtClean="0"/>
              <a:t>projecten</a:t>
            </a:r>
            <a:r>
              <a:rPr lang="fr-BE" dirty="0" smtClean="0"/>
              <a:t> </a:t>
            </a:r>
            <a:r>
              <a:rPr lang="fr-BE" dirty="0" err="1" smtClean="0"/>
              <a:t>verwacht</a:t>
            </a:r>
            <a:r>
              <a:rPr lang="fr-BE" dirty="0" smtClean="0"/>
              <a:t>? </a:t>
            </a:r>
            <a:r>
              <a:rPr lang="fr-BE" dirty="0" err="1" smtClean="0"/>
              <a:t>Alle</a:t>
            </a:r>
            <a:r>
              <a:rPr lang="fr-BE" dirty="0" smtClean="0"/>
              <a:t> </a:t>
            </a:r>
            <a:r>
              <a:rPr lang="fr-BE" dirty="0" err="1" smtClean="0"/>
              <a:t>Details</a:t>
            </a:r>
            <a:r>
              <a:rPr lang="fr-BE" dirty="0" smtClean="0"/>
              <a:t> </a:t>
            </a:r>
            <a:r>
              <a:rPr lang="fr-BE" dirty="0" err="1" smtClean="0"/>
              <a:t>staan</a:t>
            </a:r>
            <a:r>
              <a:rPr lang="fr-BE" dirty="0" smtClean="0"/>
              <a:t> in de </a:t>
            </a:r>
            <a:r>
              <a:rPr lang="fr-BE" dirty="0" err="1" smtClean="0"/>
              <a:t>gids</a:t>
            </a:r>
            <a:r>
              <a:rPr lang="fr-BE" dirty="0" smtClean="0"/>
              <a:t>: </a:t>
            </a:r>
            <a:r>
              <a:rPr lang="fr-BE" dirty="0" err="1" smtClean="0"/>
              <a:t>toch</a:t>
            </a:r>
            <a:r>
              <a:rPr lang="fr-BE" dirty="0" smtClean="0"/>
              <a:t> al </a:t>
            </a:r>
            <a:r>
              <a:rPr lang="fr-BE" dirty="0" err="1" smtClean="0"/>
              <a:t>enkele</a:t>
            </a:r>
            <a:r>
              <a:rPr lang="fr-BE" dirty="0" smtClean="0"/>
              <a:t> </a:t>
            </a:r>
            <a:r>
              <a:rPr lang="fr-BE" dirty="0" err="1" smtClean="0"/>
              <a:t>kernboodschappen</a:t>
            </a:r>
            <a:r>
              <a:rPr lang="fr-BE" dirty="0" smtClean="0"/>
              <a:t> </a:t>
            </a:r>
            <a:r>
              <a:rPr lang="fr-BE" dirty="0" err="1" smtClean="0"/>
              <a:t>meegeven</a:t>
            </a:r>
            <a:r>
              <a:rPr lang="fr-BE" dirty="0" smtClean="0"/>
              <a:t>:</a:t>
            </a:r>
          </a:p>
          <a:p>
            <a:pPr marL="171450" indent="-171450">
              <a:buFont typeface="Arial" panose="020B0604020202020204" pitchFamily="34" charset="0"/>
              <a:buChar char="•"/>
            </a:pPr>
            <a:r>
              <a:rPr lang="fr-BE" dirty="0" smtClean="0"/>
              <a:t>Men </a:t>
            </a:r>
            <a:r>
              <a:rPr lang="fr-BE" dirty="0" err="1" smtClean="0"/>
              <a:t>heeft</a:t>
            </a:r>
            <a:r>
              <a:rPr lang="fr-BE" dirty="0" smtClean="0"/>
              <a:t> 14 </a:t>
            </a:r>
            <a:r>
              <a:rPr lang="fr-BE" dirty="0" err="1" smtClean="0"/>
              <a:t>componenten</a:t>
            </a:r>
            <a:r>
              <a:rPr lang="fr-BE" dirty="0" smtClean="0"/>
              <a:t> </a:t>
            </a:r>
            <a:r>
              <a:rPr lang="fr-BE" dirty="0" err="1" smtClean="0"/>
              <a:t>gedestilleerd</a:t>
            </a:r>
            <a:r>
              <a:rPr lang="fr-BE" dirty="0" smtClean="0"/>
              <a:t> die </a:t>
            </a:r>
            <a:r>
              <a:rPr lang="fr-BE" dirty="0" err="1" smtClean="0"/>
              <a:t>moeten</a:t>
            </a:r>
            <a:r>
              <a:rPr lang="fr-BE" dirty="0" smtClean="0"/>
              <a:t> </a:t>
            </a:r>
            <a:r>
              <a:rPr lang="fr-BE" dirty="0" err="1" smtClean="0"/>
              <a:t>geimplementeerd</a:t>
            </a:r>
            <a:r>
              <a:rPr lang="fr-BE" baseline="0" dirty="0" smtClean="0"/>
              <a:t> </a:t>
            </a:r>
            <a:r>
              <a:rPr lang="fr-BE" baseline="0" dirty="0" err="1" smtClean="0"/>
              <a:t>worden</a:t>
            </a:r>
            <a:r>
              <a:rPr lang="fr-BE" baseline="0" dirty="0" smtClean="0"/>
              <a:t> om over </a:t>
            </a:r>
            <a:r>
              <a:rPr lang="fr-BE" baseline="0" dirty="0" err="1" smtClean="0"/>
              <a:t>geintegreerde</a:t>
            </a:r>
            <a:r>
              <a:rPr lang="fr-BE" baseline="0" dirty="0" smtClean="0"/>
              <a:t> </a:t>
            </a:r>
            <a:r>
              <a:rPr lang="fr-BE" baseline="0" dirty="0" err="1" smtClean="0"/>
              <a:t>zorg</a:t>
            </a:r>
            <a:r>
              <a:rPr lang="fr-BE" baseline="0" dirty="0" smtClean="0"/>
              <a:t> te </a:t>
            </a:r>
            <a:r>
              <a:rPr lang="fr-BE" baseline="0" dirty="0" err="1" smtClean="0"/>
              <a:t>spreken</a:t>
            </a:r>
            <a:r>
              <a:rPr lang="fr-BE" baseline="0" dirty="0" smtClean="0"/>
              <a:t>: </a:t>
            </a:r>
            <a:r>
              <a:rPr lang="fr-BE" baseline="0" dirty="0" err="1" smtClean="0"/>
              <a:t>belangrijk</a:t>
            </a:r>
            <a:r>
              <a:rPr lang="fr-BE" baseline="0" dirty="0" smtClean="0"/>
              <a:t> om </a:t>
            </a:r>
            <a:r>
              <a:rPr lang="fr-BE" baseline="0" dirty="0" err="1" smtClean="0"/>
              <a:t>mee</a:t>
            </a:r>
            <a:r>
              <a:rPr lang="fr-BE" baseline="0" dirty="0" smtClean="0"/>
              <a:t> te </a:t>
            </a:r>
            <a:r>
              <a:rPr lang="fr-BE" baseline="0" dirty="0" err="1" smtClean="0"/>
              <a:t>geven</a:t>
            </a:r>
            <a:r>
              <a:rPr lang="fr-BE" baseline="0" dirty="0" smtClean="0"/>
              <a:t> </a:t>
            </a:r>
            <a:r>
              <a:rPr lang="fr-BE" baseline="0" dirty="0" err="1" smtClean="0"/>
              <a:t>dat</a:t>
            </a:r>
            <a:r>
              <a:rPr lang="fr-BE" baseline="0" dirty="0" smtClean="0"/>
              <a:t> </a:t>
            </a:r>
            <a:r>
              <a:rPr lang="fr-BE" baseline="0" dirty="0" err="1" smtClean="0"/>
              <a:t>deze</a:t>
            </a:r>
            <a:r>
              <a:rPr lang="fr-BE" baseline="0" dirty="0" smtClean="0"/>
              <a:t> </a:t>
            </a:r>
            <a:r>
              <a:rPr lang="fr-BE" baseline="0" dirty="0" err="1" smtClean="0"/>
              <a:t>componenten</a:t>
            </a:r>
            <a:r>
              <a:rPr lang="fr-BE" baseline="0" dirty="0" smtClean="0"/>
              <a:t> niet </a:t>
            </a:r>
            <a:r>
              <a:rPr lang="fr-BE" baseline="0" dirty="0" err="1" smtClean="0"/>
              <a:t>vanaf</a:t>
            </a:r>
            <a:r>
              <a:rPr lang="fr-BE" baseline="0" dirty="0" smtClean="0"/>
              <a:t> de </a:t>
            </a:r>
            <a:r>
              <a:rPr lang="fr-BE" baseline="0" dirty="0" err="1" smtClean="0"/>
              <a:t>start</a:t>
            </a:r>
            <a:r>
              <a:rPr lang="fr-BE" baseline="0" dirty="0" smtClean="0"/>
              <a:t> </a:t>
            </a:r>
            <a:r>
              <a:rPr lang="fr-BE" baseline="0" dirty="0" err="1" smtClean="0"/>
              <a:t>allemaal</a:t>
            </a:r>
            <a:r>
              <a:rPr lang="fr-BE" baseline="0" dirty="0" smtClean="0"/>
              <a:t> </a:t>
            </a:r>
            <a:r>
              <a:rPr lang="fr-BE" baseline="0" dirty="0" err="1" smtClean="0"/>
              <a:t>moeten</a:t>
            </a:r>
            <a:r>
              <a:rPr lang="fr-BE" baseline="0" dirty="0" smtClean="0"/>
              <a:t> </a:t>
            </a:r>
            <a:r>
              <a:rPr lang="fr-BE" baseline="0" dirty="0" err="1" smtClean="0"/>
              <a:t>ontwikkeld</a:t>
            </a:r>
            <a:r>
              <a:rPr lang="fr-BE" baseline="0" dirty="0" smtClean="0"/>
              <a:t> </a:t>
            </a:r>
            <a:r>
              <a:rPr lang="fr-BE" baseline="0" dirty="0" err="1" smtClean="0"/>
              <a:t>worden</a:t>
            </a:r>
            <a:r>
              <a:rPr lang="fr-BE" baseline="0" dirty="0" smtClean="0"/>
              <a:t>, maar </a:t>
            </a:r>
            <a:r>
              <a:rPr lang="fr-BE" baseline="0" dirty="0" err="1" smtClean="0"/>
              <a:t>dat</a:t>
            </a:r>
            <a:r>
              <a:rPr lang="fr-BE" baseline="0" dirty="0" smtClean="0"/>
              <a:t> </a:t>
            </a:r>
            <a:r>
              <a:rPr lang="fr-BE" baseline="0" dirty="0" err="1" smtClean="0"/>
              <a:t>het</a:t>
            </a:r>
            <a:r>
              <a:rPr lang="fr-BE" baseline="0" dirty="0" smtClean="0"/>
              <a:t> op </a:t>
            </a:r>
            <a:r>
              <a:rPr lang="fr-BE" baseline="0" dirty="0" err="1" smtClean="0"/>
              <a:t>een</a:t>
            </a:r>
            <a:r>
              <a:rPr lang="fr-BE" baseline="0" dirty="0" smtClean="0"/>
              <a:t> </a:t>
            </a:r>
            <a:r>
              <a:rPr lang="fr-BE" baseline="0" dirty="0" err="1" smtClean="0"/>
              <a:t>organische</a:t>
            </a:r>
            <a:r>
              <a:rPr lang="fr-BE" baseline="0" dirty="0" smtClean="0"/>
              <a:t> </a:t>
            </a:r>
            <a:r>
              <a:rPr lang="fr-BE" baseline="0" dirty="0" err="1" smtClean="0"/>
              <a:t>geleidelijke</a:t>
            </a:r>
            <a:r>
              <a:rPr lang="fr-BE" baseline="0" dirty="0" smtClean="0"/>
              <a:t> manier </a:t>
            </a:r>
            <a:r>
              <a:rPr lang="fr-BE" baseline="0" dirty="0" err="1" smtClean="0"/>
              <a:t>mag</a:t>
            </a:r>
            <a:r>
              <a:rPr lang="fr-BE" baseline="0" dirty="0" smtClean="0"/>
              <a:t>. </a:t>
            </a:r>
            <a:r>
              <a:rPr lang="fr-BE" baseline="0" dirty="0" err="1" smtClean="0"/>
              <a:t>Het</a:t>
            </a:r>
            <a:r>
              <a:rPr lang="fr-BE" baseline="0" dirty="0" smtClean="0"/>
              <a:t> kan </a:t>
            </a:r>
            <a:r>
              <a:rPr lang="fr-BE" baseline="0" dirty="0" err="1" smtClean="0"/>
              <a:t>ook</a:t>
            </a:r>
            <a:r>
              <a:rPr lang="fr-BE" baseline="0" dirty="0" smtClean="0"/>
              <a:t> </a:t>
            </a:r>
            <a:r>
              <a:rPr lang="fr-BE" baseline="0" dirty="0" err="1" smtClean="0"/>
              <a:t>zijn</a:t>
            </a:r>
            <a:r>
              <a:rPr lang="fr-BE" baseline="0" dirty="0" smtClean="0"/>
              <a:t> </a:t>
            </a:r>
            <a:r>
              <a:rPr lang="fr-BE" baseline="0" dirty="0" err="1" smtClean="0"/>
              <a:t>dat</a:t>
            </a:r>
            <a:r>
              <a:rPr lang="fr-BE" baseline="0" dirty="0" smtClean="0"/>
              <a:t> </a:t>
            </a:r>
            <a:r>
              <a:rPr lang="fr-BE" baseline="0" dirty="0" err="1" smtClean="0"/>
              <a:t>bepaalde</a:t>
            </a:r>
            <a:r>
              <a:rPr lang="fr-BE" baseline="0" dirty="0" smtClean="0"/>
              <a:t> </a:t>
            </a:r>
            <a:r>
              <a:rPr lang="fr-BE" baseline="0" dirty="0" err="1" smtClean="0"/>
              <a:t>ondernomen</a:t>
            </a:r>
            <a:r>
              <a:rPr lang="fr-BE" baseline="0" dirty="0" smtClean="0"/>
              <a:t> </a:t>
            </a:r>
            <a:r>
              <a:rPr lang="fr-BE" baseline="0" dirty="0" err="1" smtClean="0"/>
              <a:t>acties</a:t>
            </a:r>
            <a:r>
              <a:rPr lang="fr-BE" baseline="0" dirty="0" smtClean="0"/>
              <a:t> </a:t>
            </a:r>
            <a:r>
              <a:rPr lang="fr-BE" baseline="0" dirty="0" err="1" smtClean="0"/>
              <a:t>meerdere</a:t>
            </a:r>
            <a:r>
              <a:rPr lang="fr-BE" baseline="0" dirty="0" smtClean="0"/>
              <a:t> </a:t>
            </a:r>
            <a:r>
              <a:rPr lang="fr-BE" baseline="0" dirty="0" err="1" smtClean="0"/>
              <a:t>componenten</a:t>
            </a:r>
            <a:r>
              <a:rPr lang="fr-BE" baseline="0" dirty="0" smtClean="0"/>
              <a:t> </a:t>
            </a:r>
            <a:r>
              <a:rPr lang="fr-BE" baseline="0" dirty="0" err="1" smtClean="0"/>
              <a:t>bevatten</a:t>
            </a:r>
            <a:r>
              <a:rPr lang="fr-BE" baseline="0" dirty="0" smtClean="0"/>
              <a:t>.</a:t>
            </a:r>
          </a:p>
          <a:p>
            <a:pPr marL="171450" indent="-171450">
              <a:buFont typeface="Arial" panose="020B0604020202020204" pitchFamily="34" charset="0"/>
              <a:buChar char="•"/>
            </a:pPr>
            <a:r>
              <a:rPr lang="fr-BE" baseline="0" dirty="0" err="1" smtClean="0"/>
              <a:t>Het</a:t>
            </a:r>
            <a:r>
              <a:rPr lang="fr-BE" baseline="0" dirty="0" smtClean="0"/>
              <a:t> </a:t>
            </a:r>
            <a:r>
              <a:rPr lang="fr-BE" baseline="0" dirty="0" err="1" smtClean="0"/>
              <a:t>moet</a:t>
            </a:r>
            <a:r>
              <a:rPr lang="fr-BE" baseline="0" dirty="0" smtClean="0"/>
              <a:t> </a:t>
            </a:r>
            <a:r>
              <a:rPr lang="fr-BE" baseline="0" dirty="0" err="1" smtClean="0"/>
              <a:t>gericht</a:t>
            </a:r>
            <a:r>
              <a:rPr lang="fr-BE" baseline="0" dirty="0" smtClean="0"/>
              <a:t> </a:t>
            </a:r>
            <a:r>
              <a:rPr lang="fr-BE" baseline="0" dirty="0" err="1" smtClean="0"/>
              <a:t>zijn</a:t>
            </a:r>
            <a:r>
              <a:rPr lang="fr-BE" baseline="0" dirty="0" smtClean="0"/>
              <a:t> op </a:t>
            </a:r>
            <a:r>
              <a:rPr lang="fr-BE" baseline="0" dirty="0" err="1" smtClean="0"/>
              <a:t>personen</a:t>
            </a:r>
            <a:r>
              <a:rPr lang="fr-BE" baseline="0" dirty="0" smtClean="0"/>
              <a:t> die </a:t>
            </a:r>
            <a:r>
              <a:rPr lang="fr-BE" baseline="0" dirty="0" err="1" smtClean="0"/>
              <a:t>chronisch</a:t>
            </a:r>
            <a:r>
              <a:rPr lang="fr-BE" baseline="0" dirty="0" smtClean="0"/>
              <a:t> </a:t>
            </a:r>
            <a:r>
              <a:rPr lang="fr-BE" baseline="0" dirty="0" err="1" smtClean="0"/>
              <a:t>ziek</a:t>
            </a:r>
            <a:r>
              <a:rPr lang="fr-BE" baseline="0" dirty="0" smtClean="0"/>
              <a:t> </a:t>
            </a:r>
            <a:r>
              <a:rPr lang="fr-BE" baseline="0" dirty="0" err="1" smtClean="0"/>
              <a:t>zijn</a:t>
            </a:r>
            <a:r>
              <a:rPr lang="fr-BE" baseline="0" dirty="0" smtClean="0"/>
              <a:t> (</a:t>
            </a:r>
            <a:r>
              <a:rPr lang="fr-BE" baseline="0" dirty="0" err="1" smtClean="0"/>
              <a:t>brede</a:t>
            </a:r>
            <a:r>
              <a:rPr lang="fr-BE" baseline="0" dirty="0" smtClean="0"/>
              <a:t> </a:t>
            </a:r>
            <a:r>
              <a:rPr lang="fr-BE" baseline="0" dirty="0" err="1" smtClean="0"/>
              <a:t>definitie</a:t>
            </a:r>
            <a:r>
              <a:rPr lang="fr-BE" baseline="0" dirty="0" smtClean="0"/>
              <a:t>) en dus </a:t>
            </a:r>
            <a:r>
              <a:rPr lang="fr-BE" baseline="0" dirty="0" err="1" smtClean="0"/>
              <a:t>nood</a:t>
            </a:r>
            <a:r>
              <a:rPr lang="fr-BE" baseline="0" dirty="0" smtClean="0"/>
              <a:t> </a:t>
            </a:r>
            <a:r>
              <a:rPr lang="fr-BE" baseline="0" dirty="0" err="1" smtClean="0"/>
              <a:t>hebben</a:t>
            </a:r>
            <a:r>
              <a:rPr lang="fr-BE" baseline="0" dirty="0" smtClean="0"/>
              <a:t> </a:t>
            </a:r>
            <a:r>
              <a:rPr lang="fr-BE" baseline="0" dirty="0" err="1" smtClean="0"/>
              <a:t>aan</a:t>
            </a:r>
            <a:r>
              <a:rPr lang="fr-BE" baseline="0" dirty="0" smtClean="0"/>
              <a:t> </a:t>
            </a:r>
            <a:r>
              <a:rPr lang="fr-BE" baseline="0" dirty="0" err="1" smtClean="0"/>
              <a:t>langdurige</a:t>
            </a:r>
            <a:r>
              <a:rPr lang="fr-BE" baseline="0" dirty="0" smtClean="0"/>
              <a:t> </a:t>
            </a:r>
            <a:r>
              <a:rPr lang="fr-BE" baseline="0" dirty="0" err="1" smtClean="0"/>
              <a:t>zorg</a:t>
            </a:r>
            <a:r>
              <a:rPr lang="fr-BE" baseline="0" dirty="0" smtClean="0"/>
              <a:t>, de </a:t>
            </a:r>
            <a:r>
              <a:rPr lang="fr-BE" baseline="0" dirty="0" err="1" smtClean="0"/>
              <a:t>acties</a:t>
            </a:r>
            <a:r>
              <a:rPr lang="fr-BE" baseline="0" dirty="0" smtClean="0"/>
              <a:t> die </a:t>
            </a:r>
            <a:r>
              <a:rPr lang="fr-BE" baseline="0" dirty="0" err="1" smtClean="0"/>
              <a:t>ontwikkeld</a:t>
            </a:r>
            <a:r>
              <a:rPr lang="fr-BE" baseline="0" dirty="0" smtClean="0"/>
              <a:t> </a:t>
            </a:r>
            <a:r>
              <a:rPr lang="fr-BE" baseline="0" dirty="0" err="1" smtClean="0"/>
              <a:t>worden</a:t>
            </a:r>
            <a:r>
              <a:rPr lang="fr-BE" baseline="0" dirty="0" smtClean="0"/>
              <a:t> </a:t>
            </a:r>
            <a:r>
              <a:rPr lang="fr-BE" baseline="0" dirty="0" err="1" smtClean="0"/>
              <a:t>mogen</a:t>
            </a:r>
            <a:r>
              <a:rPr lang="fr-BE" baseline="0" dirty="0" smtClean="0"/>
              <a:t> niet </a:t>
            </a:r>
            <a:r>
              <a:rPr lang="fr-BE" baseline="0" dirty="0" err="1" smtClean="0"/>
              <a:t>ziektespecifiek</a:t>
            </a:r>
            <a:r>
              <a:rPr lang="fr-BE" baseline="0" dirty="0" smtClean="0"/>
              <a:t> </a:t>
            </a:r>
            <a:r>
              <a:rPr lang="fr-BE" baseline="0" dirty="0" err="1" smtClean="0"/>
              <a:t>zijn</a:t>
            </a:r>
            <a:r>
              <a:rPr lang="fr-BE" baseline="0" dirty="0" smtClean="0"/>
              <a:t>, maar </a:t>
            </a:r>
            <a:r>
              <a:rPr lang="fr-BE" baseline="0" dirty="0" err="1" smtClean="0"/>
              <a:t>moeten</a:t>
            </a:r>
            <a:r>
              <a:rPr lang="fr-BE" baseline="0" dirty="0" smtClean="0"/>
              <a:t> </a:t>
            </a:r>
            <a:r>
              <a:rPr lang="fr-BE" baseline="0" dirty="0" err="1" smtClean="0"/>
              <a:t>kunnen</a:t>
            </a:r>
            <a:r>
              <a:rPr lang="fr-BE" baseline="0" dirty="0" smtClean="0"/>
              <a:t> </a:t>
            </a:r>
            <a:r>
              <a:rPr lang="fr-BE" baseline="0" dirty="0" err="1" smtClean="0"/>
              <a:t>toegepast</a:t>
            </a:r>
            <a:r>
              <a:rPr lang="fr-BE" baseline="0" dirty="0" smtClean="0"/>
              <a:t> </a:t>
            </a:r>
            <a:r>
              <a:rPr lang="fr-BE" baseline="0" dirty="0" err="1" smtClean="0"/>
              <a:t>worden</a:t>
            </a:r>
            <a:r>
              <a:rPr lang="fr-BE" baseline="0" dirty="0" smtClean="0"/>
              <a:t> op </a:t>
            </a:r>
            <a:r>
              <a:rPr lang="fr-BE" baseline="0" dirty="0" err="1" smtClean="0"/>
              <a:t>verschillende</a:t>
            </a:r>
            <a:r>
              <a:rPr lang="fr-BE" baseline="0" dirty="0" smtClean="0"/>
              <a:t> </a:t>
            </a:r>
            <a:r>
              <a:rPr lang="fr-BE" baseline="0" dirty="0" err="1" smtClean="0"/>
              <a:t>ziektebeelden</a:t>
            </a:r>
            <a:r>
              <a:rPr lang="fr-BE" baseline="0" dirty="0" smtClean="0"/>
              <a:t> (men </a:t>
            </a:r>
            <a:r>
              <a:rPr lang="fr-BE" baseline="0" dirty="0" err="1" smtClean="0"/>
              <a:t>spreekt</a:t>
            </a:r>
            <a:r>
              <a:rPr lang="fr-BE" baseline="0" dirty="0" smtClean="0"/>
              <a:t> </a:t>
            </a:r>
            <a:r>
              <a:rPr lang="fr-BE" baseline="0" dirty="0" err="1" smtClean="0"/>
              <a:t>wel</a:t>
            </a:r>
            <a:r>
              <a:rPr lang="fr-BE" baseline="0" dirty="0" smtClean="0"/>
              <a:t> van </a:t>
            </a:r>
            <a:r>
              <a:rPr lang="fr-BE" baseline="0" dirty="0" err="1" smtClean="0"/>
              <a:t>een</a:t>
            </a:r>
            <a:r>
              <a:rPr lang="fr-BE" baseline="0" dirty="0" smtClean="0"/>
              <a:t> MULTI PATHOLOGIE </a:t>
            </a:r>
            <a:r>
              <a:rPr lang="fr-BE" baseline="0" dirty="0" err="1" smtClean="0"/>
              <a:t>doelgroep</a:t>
            </a:r>
            <a:r>
              <a:rPr lang="fr-BE" baseline="0" dirty="0" smtClean="0"/>
              <a:t> </a:t>
            </a:r>
            <a:r>
              <a:rPr lang="fr-BE" baseline="0" dirty="0" err="1" smtClean="0"/>
              <a:t>omdat</a:t>
            </a:r>
            <a:r>
              <a:rPr lang="fr-BE" baseline="0" dirty="0" smtClean="0"/>
              <a:t> men </a:t>
            </a:r>
            <a:r>
              <a:rPr lang="fr-BE" baseline="0" dirty="0" err="1" smtClean="0"/>
              <a:t>ervanuitgaat</a:t>
            </a:r>
            <a:r>
              <a:rPr lang="fr-BE" baseline="0" dirty="0" smtClean="0"/>
              <a:t> </a:t>
            </a:r>
            <a:r>
              <a:rPr lang="fr-BE" baseline="0" dirty="0" err="1" smtClean="0"/>
              <a:t>dat</a:t>
            </a:r>
            <a:r>
              <a:rPr lang="fr-BE" baseline="0" dirty="0" smtClean="0"/>
              <a:t> </a:t>
            </a:r>
            <a:r>
              <a:rPr lang="fr-BE" baseline="0" dirty="0" err="1" smtClean="0"/>
              <a:t>het</a:t>
            </a:r>
            <a:r>
              <a:rPr lang="fr-BE" baseline="0" dirty="0" smtClean="0"/>
              <a:t> </a:t>
            </a:r>
            <a:r>
              <a:rPr lang="fr-BE" baseline="0" dirty="0" err="1" smtClean="0"/>
              <a:t>soms</a:t>
            </a:r>
            <a:r>
              <a:rPr lang="fr-BE" baseline="0" dirty="0" smtClean="0"/>
              <a:t> </a:t>
            </a:r>
            <a:r>
              <a:rPr lang="fr-BE" baseline="0" dirty="0" err="1" smtClean="0"/>
              <a:t>makkelijker</a:t>
            </a:r>
            <a:r>
              <a:rPr lang="fr-BE" baseline="0" dirty="0" smtClean="0"/>
              <a:t> </a:t>
            </a:r>
            <a:r>
              <a:rPr lang="fr-BE" baseline="0" dirty="0" err="1" smtClean="0"/>
              <a:t>is</a:t>
            </a:r>
            <a:r>
              <a:rPr lang="fr-BE" baseline="0" dirty="0" smtClean="0"/>
              <a:t> om te </a:t>
            </a:r>
            <a:r>
              <a:rPr lang="fr-BE" baseline="0" dirty="0" err="1" smtClean="0"/>
              <a:t>vertrekken</a:t>
            </a:r>
            <a:r>
              <a:rPr lang="fr-BE" baseline="0" dirty="0" smtClean="0"/>
              <a:t> van </a:t>
            </a:r>
            <a:r>
              <a:rPr lang="fr-BE" baseline="0" dirty="0" err="1" smtClean="0"/>
              <a:t>een</a:t>
            </a:r>
            <a:r>
              <a:rPr lang="fr-BE" baseline="0" dirty="0" smtClean="0"/>
              <a:t> </a:t>
            </a:r>
            <a:r>
              <a:rPr lang="fr-BE" baseline="0" dirty="0" err="1" smtClean="0"/>
              <a:t>bepaalde</a:t>
            </a:r>
            <a:r>
              <a:rPr lang="fr-BE" baseline="0" dirty="0" smtClean="0"/>
              <a:t> </a:t>
            </a:r>
            <a:r>
              <a:rPr lang="fr-BE" baseline="0" dirty="0" err="1" smtClean="0"/>
              <a:t>afgelijnde</a:t>
            </a:r>
            <a:r>
              <a:rPr lang="fr-BE" baseline="0" dirty="0" smtClean="0"/>
              <a:t> </a:t>
            </a:r>
            <a:r>
              <a:rPr lang="fr-BE" baseline="0" dirty="0" err="1" smtClean="0"/>
              <a:t>doelpopulatie</a:t>
            </a:r>
            <a:r>
              <a:rPr lang="fr-BE" baseline="0" dirty="0" smtClean="0"/>
              <a:t> om </a:t>
            </a:r>
            <a:r>
              <a:rPr lang="fr-BE" baseline="0" dirty="0" err="1" smtClean="0"/>
              <a:t>zo</a:t>
            </a:r>
            <a:r>
              <a:rPr lang="fr-BE" baseline="0" dirty="0" smtClean="0"/>
              <a:t> </a:t>
            </a:r>
            <a:r>
              <a:rPr lang="fr-BE" baseline="0" dirty="0" err="1" smtClean="0"/>
              <a:t>concreter</a:t>
            </a:r>
            <a:r>
              <a:rPr lang="fr-BE" baseline="0" dirty="0" smtClean="0"/>
              <a:t> van </a:t>
            </a:r>
            <a:r>
              <a:rPr lang="fr-BE" baseline="0" dirty="0" err="1" smtClean="0"/>
              <a:t>start</a:t>
            </a:r>
            <a:r>
              <a:rPr lang="fr-BE" baseline="0" dirty="0" smtClean="0"/>
              <a:t> te </a:t>
            </a:r>
            <a:r>
              <a:rPr lang="fr-BE" baseline="0" dirty="0" err="1" smtClean="0"/>
              <a:t>kunnen</a:t>
            </a:r>
            <a:r>
              <a:rPr lang="fr-BE" baseline="0" dirty="0" smtClean="0"/>
              <a:t> </a:t>
            </a:r>
            <a:r>
              <a:rPr lang="fr-BE" baseline="0" dirty="0" err="1" smtClean="0"/>
              <a:t>gaan</a:t>
            </a:r>
            <a:r>
              <a:rPr lang="fr-BE" baseline="0" dirty="0" smtClean="0"/>
              <a:t>. Maar </a:t>
            </a:r>
            <a:r>
              <a:rPr lang="fr-BE" baseline="0" dirty="0" err="1" smtClean="0"/>
              <a:t>het</a:t>
            </a:r>
            <a:r>
              <a:rPr lang="fr-BE" baseline="0" dirty="0" smtClean="0"/>
              <a:t> </a:t>
            </a:r>
            <a:r>
              <a:rPr lang="fr-BE" baseline="0" dirty="0" err="1" smtClean="0"/>
              <a:t>uiteindelijk</a:t>
            </a:r>
            <a:r>
              <a:rPr lang="fr-BE" baseline="0" dirty="0" smtClean="0"/>
              <a:t> </a:t>
            </a:r>
            <a:r>
              <a:rPr lang="fr-BE" baseline="0" dirty="0" err="1" smtClean="0"/>
              <a:t>doel</a:t>
            </a:r>
            <a:r>
              <a:rPr lang="fr-BE" baseline="0" dirty="0" smtClean="0"/>
              <a:t> </a:t>
            </a:r>
            <a:r>
              <a:rPr lang="fr-BE" baseline="0" dirty="0" err="1" smtClean="0"/>
              <a:t>is</a:t>
            </a:r>
            <a:r>
              <a:rPr lang="fr-BE" baseline="0" dirty="0" smtClean="0"/>
              <a:t> om </a:t>
            </a:r>
            <a:r>
              <a:rPr lang="fr-BE" baseline="0" dirty="0" err="1" smtClean="0"/>
              <a:t>wel</a:t>
            </a:r>
            <a:r>
              <a:rPr lang="fr-BE" baseline="0" dirty="0" smtClean="0"/>
              <a:t> </a:t>
            </a:r>
            <a:r>
              <a:rPr lang="fr-BE" baseline="0" dirty="0" err="1" smtClean="0"/>
              <a:t>generiek</a:t>
            </a:r>
            <a:r>
              <a:rPr lang="fr-BE" baseline="0" dirty="0" smtClean="0"/>
              <a:t> te </a:t>
            </a:r>
            <a:r>
              <a:rPr lang="fr-BE" baseline="0" dirty="0" err="1" smtClean="0"/>
              <a:t>werken</a:t>
            </a:r>
            <a:r>
              <a:rPr lang="fr-BE" baseline="0" dirty="0" smtClean="0"/>
              <a:t>.</a:t>
            </a:r>
            <a:r>
              <a:rPr lang="nl-NL" baseline="0" dirty="0" smtClean="0"/>
              <a:t> moeilijk te veralgemenen zijn naar een bredere doelgroep of populatie. Hierdoor kunnen bepaalde ziektegerichte programma’s nieuwe ongelijkheden (‘</a:t>
            </a:r>
            <a:r>
              <a:rPr lang="nl-NL" baseline="0" dirty="0" err="1" smtClean="0"/>
              <a:t>inequity</a:t>
            </a:r>
            <a:r>
              <a:rPr lang="nl-NL" baseline="0" dirty="0" smtClean="0"/>
              <a:t> </a:t>
            </a:r>
            <a:r>
              <a:rPr lang="nl-NL" baseline="0" dirty="0" err="1" smtClean="0"/>
              <a:t>by</a:t>
            </a:r>
            <a:r>
              <a:rPr lang="nl-NL" baseline="0" dirty="0" smtClean="0"/>
              <a:t> </a:t>
            </a:r>
            <a:r>
              <a:rPr lang="nl-NL" baseline="0" dirty="0" err="1" smtClean="0"/>
              <a:t>disease</a:t>
            </a:r>
            <a:r>
              <a:rPr lang="nl-NL" baseline="0" dirty="0" smtClean="0"/>
              <a:t>’)   </a:t>
            </a:r>
          </a:p>
          <a:p>
            <a:r>
              <a:rPr lang="nl-NL" baseline="0" dirty="0" smtClean="0"/>
              <a:t>-Tot slot beantwoordt een ziektegerichte aanpak vaak niet aan de uiteenlopende noden en behoeften van patiënten met meerdere (chronische) aandoeningen (</a:t>
            </a:r>
            <a:r>
              <a:rPr lang="nl-NL" baseline="0" dirty="0" err="1" smtClean="0"/>
              <a:t>multimorbiditeit</a:t>
            </a:r>
            <a:r>
              <a:rPr lang="nl-NL" baseline="0" dirty="0" smtClean="0"/>
              <a:t>)</a:t>
            </a:r>
          </a:p>
          <a:p>
            <a:pPr marL="171450" indent="-171450">
              <a:buFont typeface="Arial" panose="020B0604020202020204" pitchFamily="34" charset="0"/>
              <a:buChar char="•"/>
            </a:pPr>
            <a:r>
              <a:rPr lang="fr-BE" baseline="0" dirty="0" err="1" smtClean="0"/>
              <a:t>Het</a:t>
            </a:r>
            <a:r>
              <a:rPr lang="fr-BE" baseline="0" dirty="0" smtClean="0"/>
              <a:t> </a:t>
            </a:r>
            <a:r>
              <a:rPr lang="fr-BE" baseline="0" dirty="0" err="1" smtClean="0"/>
              <a:t>moet</a:t>
            </a:r>
            <a:r>
              <a:rPr lang="fr-BE" baseline="0" dirty="0" smtClean="0"/>
              <a:t> </a:t>
            </a:r>
            <a:r>
              <a:rPr lang="fr-BE" baseline="0" dirty="0" err="1" smtClean="0"/>
              <a:t>ene</a:t>
            </a:r>
            <a:r>
              <a:rPr lang="fr-BE" baseline="0" dirty="0" smtClean="0"/>
              <a:t> </a:t>
            </a:r>
            <a:r>
              <a:rPr lang="fr-BE" baseline="0" dirty="0" err="1" smtClean="0"/>
              <a:t>geografisch</a:t>
            </a:r>
            <a:r>
              <a:rPr lang="fr-BE" baseline="0" dirty="0" smtClean="0"/>
              <a:t> </a:t>
            </a:r>
            <a:r>
              <a:rPr lang="fr-BE" baseline="0" dirty="0" err="1" smtClean="0"/>
              <a:t>afgelijnde</a:t>
            </a:r>
            <a:r>
              <a:rPr lang="fr-BE" baseline="0" dirty="0" smtClean="0"/>
              <a:t> zone </a:t>
            </a:r>
            <a:r>
              <a:rPr lang="fr-BE" baseline="0" dirty="0" err="1" smtClean="0"/>
              <a:t>zijn</a:t>
            </a:r>
            <a:r>
              <a:rPr lang="fr-BE" baseline="0" dirty="0" smtClean="0"/>
              <a:t>, om </a:t>
            </a:r>
            <a:r>
              <a:rPr lang="fr-BE" baseline="0" dirty="0" err="1" smtClean="0"/>
              <a:t>zo</a:t>
            </a:r>
            <a:r>
              <a:rPr lang="fr-BE" baseline="0" dirty="0" smtClean="0"/>
              <a:t> te </a:t>
            </a:r>
            <a:r>
              <a:rPr lang="fr-BE" baseline="0" dirty="0" err="1" smtClean="0"/>
              <a:t>voorzien</a:t>
            </a:r>
            <a:r>
              <a:rPr lang="fr-BE" baseline="0" dirty="0" smtClean="0"/>
              <a:t> </a:t>
            </a:r>
            <a:r>
              <a:rPr lang="fr-BE" baseline="0" dirty="0" err="1" smtClean="0"/>
              <a:t>dat</a:t>
            </a:r>
            <a:r>
              <a:rPr lang="fr-BE" baseline="0" dirty="0" smtClean="0"/>
              <a:t> </a:t>
            </a:r>
            <a:r>
              <a:rPr lang="fr-BE" baseline="0" dirty="0" err="1" smtClean="0"/>
              <a:t>zorg</a:t>
            </a:r>
            <a:r>
              <a:rPr lang="fr-BE" baseline="0" dirty="0" smtClean="0"/>
              <a:t> en </a:t>
            </a:r>
            <a:r>
              <a:rPr lang="fr-BE" baseline="0" dirty="0" err="1" smtClean="0"/>
              <a:t>hulpverlening</a:t>
            </a:r>
            <a:r>
              <a:rPr lang="fr-BE" baseline="0" dirty="0" smtClean="0"/>
              <a:t> </a:t>
            </a:r>
            <a:r>
              <a:rPr lang="fr-BE" baseline="0" dirty="0" err="1" smtClean="0"/>
              <a:t>wordt</a:t>
            </a:r>
            <a:r>
              <a:rPr lang="fr-BE" baseline="0" dirty="0" smtClean="0"/>
              <a:t> </a:t>
            </a:r>
            <a:r>
              <a:rPr lang="fr-BE" baseline="0" dirty="0" err="1" smtClean="0"/>
              <a:t>afgestemd</a:t>
            </a:r>
            <a:r>
              <a:rPr lang="fr-BE" baseline="0" dirty="0" smtClean="0"/>
              <a:t> in </a:t>
            </a:r>
            <a:r>
              <a:rPr lang="fr-BE" baseline="0" dirty="0" err="1" smtClean="0"/>
              <a:t>functie</a:t>
            </a:r>
            <a:r>
              <a:rPr lang="fr-BE" baseline="0" dirty="0" smtClean="0"/>
              <a:t> van de </a:t>
            </a:r>
            <a:r>
              <a:rPr lang="fr-BE" baseline="0" dirty="0" err="1" smtClean="0"/>
              <a:t>lokale</a:t>
            </a:r>
            <a:r>
              <a:rPr lang="fr-BE" baseline="0" dirty="0" smtClean="0"/>
              <a:t> </a:t>
            </a:r>
            <a:r>
              <a:rPr lang="fr-BE" baseline="0" dirty="0" err="1" smtClean="0"/>
              <a:t>realiteit</a:t>
            </a:r>
            <a:r>
              <a:rPr lang="fr-BE" baseline="0" dirty="0" smtClean="0"/>
              <a:t> </a:t>
            </a:r>
          </a:p>
          <a:p>
            <a:pPr marL="171450" indent="-171450">
              <a:buFont typeface="Arial" panose="020B0604020202020204" pitchFamily="34" charset="0"/>
              <a:buChar char="•"/>
            </a:pPr>
            <a:r>
              <a:rPr lang="fr-BE" baseline="0" dirty="0" smtClean="0"/>
              <a:t>In </a:t>
            </a:r>
            <a:r>
              <a:rPr lang="fr-BE" baseline="0" dirty="0" err="1" smtClean="0"/>
              <a:t>deze</a:t>
            </a:r>
            <a:r>
              <a:rPr lang="fr-BE" baseline="0" dirty="0" smtClean="0"/>
              <a:t> </a:t>
            </a:r>
            <a:r>
              <a:rPr lang="fr-BE" baseline="0" dirty="0" err="1" smtClean="0"/>
              <a:t>regio</a:t>
            </a:r>
            <a:r>
              <a:rPr lang="fr-BE" baseline="0" dirty="0" smtClean="0"/>
              <a:t> </a:t>
            </a:r>
            <a:r>
              <a:rPr lang="fr-BE" baseline="0" dirty="0" err="1" smtClean="0"/>
              <a:t>moeten</a:t>
            </a:r>
            <a:r>
              <a:rPr lang="fr-BE" baseline="0" dirty="0" smtClean="0"/>
              <a:t> </a:t>
            </a:r>
            <a:r>
              <a:rPr lang="fr-BE" baseline="0" dirty="0" err="1" smtClean="0"/>
              <a:t>alle</a:t>
            </a:r>
            <a:r>
              <a:rPr lang="fr-BE" baseline="0" dirty="0" smtClean="0"/>
              <a:t> </a:t>
            </a:r>
            <a:r>
              <a:rPr lang="fr-BE" baseline="0" dirty="0" err="1" smtClean="0"/>
              <a:t>relevante</a:t>
            </a:r>
            <a:r>
              <a:rPr lang="fr-BE" baseline="0" dirty="0" smtClean="0"/>
              <a:t> </a:t>
            </a:r>
            <a:r>
              <a:rPr lang="fr-BE" baseline="0" dirty="0" err="1" smtClean="0"/>
              <a:t>zorg</a:t>
            </a:r>
            <a:r>
              <a:rPr lang="fr-BE" baseline="0" dirty="0" smtClean="0"/>
              <a:t> en </a:t>
            </a:r>
            <a:r>
              <a:rPr lang="fr-BE" baseline="0" dirty="0" err="1" smtClean="0"/>
              <a:t>welzijnparners</a:t>
            </a:r>
            <a:r>
              <a:rPr lang="fr-BE" baseline="0" dirty="0" smtClean="0"/>
              <a:t> </a:t>
            </a:r>
            <a:r>
              <a:rPr lang="fr-BE" baseline="0" dirty="0" err="1" smtClean="0"/>
              <a:t>uit</a:t>
            </a:r>
            <a:r>
              <a:rPr lang="fr-BE" baseline="0" dirty="0" smtClean="0"/>
              <a:t> </a:t>
            </a:r>
            <a:r>
              <a:rPr lang="fr-BE" baseline="0" dirty="0" err="1" smtClean="0"/>
              <a:t>het</a:t>
            </a:r>
            <a:r>
              <a:rPr lang="fr-BE" baseline="0" dirty="0" smtClean="0"/>
              <a:t> </a:t>
            </a:r>
            <a:r>
              <a:rPr lang="fr-BE" baseline="0" dirty="0" err="1" smtClean="0"/>
              <a:t>gebied</a:t>
            </a:r>
            <a:r>
              <a:rPr lang="fr-BE" baseline="0" dirty="0" smtClean="0"/>
              <a:t> </a:t>
            </a:r>
            <a:r>
              <a:rPr lang="fr-BE" baseline="0" dirty="0" err="1" smtClean="0"/>
              <a:t>betrokken</a:t>
            </a:r>
            <a:r>
              <a:rPr lang="fr-BE" baseline="0" dirty="0" smtClean="0"/>
              <a:t> </a:t>
            </a:r>
            <a:r>
              <a:rPr lang="fr-BE" baseline="0" dirty="0" err="1" smtClean="0"/>
              <a:t>worden</a:t>
            </a:r>
            <a:r>
              <a:rPr lang="fr-BE" baseline="0" dirty="0" smtClean="0"/>
              <a:t> </a:t>
            </a:r>
            <a:r>
              <a:rPr lang="fr-BE" baseline="0" dirty="0" err="1" smtClean="0"/>
              <a:t>zodat</a:t>
            </a:r>
            <a:r>
              <a:rPr lang="fr-BE" baseline="0" dirty="0" smtClean="0"/>
              <a:t> </a:t>
            </a:r>
            <a:r>
              <a:rPr lang="fr-BE" baseline="0" dirty="0" err="1" smtClean="0"/>
              <a:t>een</a:t>
            </a:r>
            <a:r>
              <a:rPr lang="fr-BE" baseline="0" dirty="0" smtClean="0"/>
              <a:t> </a:t>
            </a:r>
            <a:r>
              <a:rPr lang="fr-BE" baseline="0" dirty="0" err="1" smtClean="0"/>
              <a:t>representatief</a:t>
            </a:r>
            <a:r>
              <a:rPr lang="fr-BE" baseline="0" dirty="0" smtClean="0"/>
              <a:t> </a:t>
            </a:r>
            <a:r>
              <a:rPr lang="fr-BE" baseline="0" dirty="0" err="1" smtClean="0"/>
              <a:t>beeld</a:t>
            </a:r>
            <a:r>
              <a:rPr lang="fr-BE" baseline="0" dirty="0" smtClean="0"/>
              <a:t> </a:t>
            </a:r>
            <a:r>
              <a:rPr lang="fr-BE" baseline="0" dirty="0" err="1" smtClean="0"/>
              <a:t>wordt</a:t>
            </a:r>
            <a:r>
              <a:rPr lang="fr-BE" baseline="0" dirty="0" smtClean="0"/>
              <a:t> </a:t>
            </a:r>
            <a:r>
              <a:rPr lang="fr-BE" baseline="0" dirty="0" err="1" smtClean="0"/>
              <a:t>geschets</a:t>
            </a:r>
            <a:r>
              <a:rPr lang="fr-BE" baseline="0" dirty="0" smtClean="0"/>
              <a:t> van </a:t>
            </a:r>
            <a:r>
              <a:rPr lang="fr-BE" baseline="0" dirty="0" err="1" smtClean="0"/>
              <a:t>het</a:t>
            </a:r>
            <a:r>
              <a:rPr lang="fr-BE" baseline="0" dirty="0" smtClean="0"/>
              <a:t> </a:t>
            </a:r>
            <a:r>
              <a:rPr lang="fr-BE" baseline="0" dirty="0" err="1" smtClean="0"/>
              <a:t>bestaande</a:t>
            </a:r>
            <a:r>
              <a:rPr lang="fr-BE" baseline="0" dirty="0" smtClean="0"/>
              <a:t> </a:t>
            </a:r>
            <a:r>
              <a:rPr lang="fr-BE" baseline="0" dirty="0" err="1" smtClean="0"/>
              <a:t>aanbod</a:t>
            </a:r>
            <a:endParaRPr lang="fr-BE" baseline="0" dirty="0" smtClean="0"/>
          </a:p>
          <a:p>
            <a:endParaRPr lang="fr-FR" dirty="0"/>
          </a:p>
        </p:txBody>
      </p:sp>
      <p:sp>
        <p:nvSpPr>
          <p:cNvPr id="4" name="Espace réservé du numéro de diapositive 3"/>
          <p:cNvSpPr>
            <a:spLocks noGrp="1"/>
          </p:cNvSpPr>
          <p:nvPr>
            <p:ph type="sldNum" sz="quarter" idx="10"/>
          </p:nvPr>
        </p:nvSpPr>
        <p:spPr/>
        <p:txBody>
          <a:bodyPr/>
          <a:lstStyle/>
          <a:p>
            <a:fld id="{35074C97-AE1D-412D-A282-C35FB4F2AB4A}" type="slidenum">
              <a:rPr lang="nl-NL" smtClean="0"/>
              <a:pPr/>
              <a:t>41</a:t>
            </a:fld>
            <a:endParaRPr lang="nl-NL"/>
          </a:p>
        </p:txBody>
      </p:sp>
    </p:spTree>
    <p:extLst>
      <p:ext uri="{BB962C8B-B14F-4D97-AF65-F5344CB8AC3E}">
        <p14:creationId xmlns:p14="http://schemas.microsoft.com/office/powerpoint/2010/main" val="11949987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92500"/>
          </a:bodyPr>
          <a:lstStyle/>
          <a:p>
            <a:r>
              <a:rPr lang="fr-BE" dirty="0" err="1" smtClean="0"/>
              <a:t>Wat</a:t>
            </a:r>
            <a:r>
              <a:rPr lang="fr-BE" dirty="0" smtClean="0"/>
              <a:t> </a:t>
            </a:r>
            <a:r>
              <a:rPr lang="fr-BE" dirty="0" err="1" smtClean="0"/>
              <a:t>wordt</a:t>
            </a:r>
            <a:r>
              <a:rPr lang="fr-BE" dirty="0" smtClean="0"/>
              <a:t> er van de </a:t>
            </a:r>
            <a:r>
              <a:rPr lang="fr-BE" dirty="0" err="1" smtClean="0"/>
              <a:t>projecten</a:t>
            </a:r>
            <a:r>
              <a:rPr lang="fr-BE" dirty="0" smtClean="0"/>
              <a:t> </a:t>
            </a:r>
            <a:r>
              <a:rPr lang="fr-BE" dirty="0" err="1" smtClean="0"/>
              <a:t>verwacht</a:t>
            </a:r>
            <a:r>
              <a:rPr lang="fr-BE" dirty="0" smtClean="0"/>
              <a:t>? </a:t>
            </a:r>
            <a:r>
              <a:rPr lang="fr-BE" dirty="0" err="1" smtClean="0"/>
              <a:t>Alle</a:t>
            </a:r>
            <a:r>
              <a:rPr lang="fr-BE" dirty="0" smtClean="0"/>
              <a:t> </a:t>
            </a:r>
            <a:r>
              <a:rPr lang="fr-BE" dirty="0" err="1" smtClean="0"/>
              <a:t>Details</a:t>
            </a:r>
            <a:r>
              <a:rPr lang="fr-BE" dirty="0" smtClean="0"/>
              <a:t> </a:t>
            </a:r>
            <a:r>
              <a:rPr lang="fr-BE" dirty="0" err="1" smtClean="0"/>
              <a:t>staan</a:t>
            </a:r>
            <a:r>
              <a:rPr lang="fr-BE" dirty="0" smtClean="0"/>
              <a:t> in de </a:t>
            </a:r>
            <a:r>
              <a:rPr lang="fr-BE" dirty="0" err="1" smtClean="0"/>
              <a:t>gids</a:t>
            </a:r>
            <a:r>
              <a:rPr lang="fr-BE" dirty="0" smtClean="0"/>
              <a:t>: </a:t>
            </a:r>
            <a:r>
              <a:rPr lang="fr-BE" dirty="0" err="1" smtClean="0"/>
              <a:t>toch</a:t>
            </a:r>
            <a:r>
              <a:rPr lang="fr-BE" dirty="0" smtClean="0"/>
              <a:t> al </a:t>
            </a:r>
            <a:r>
              <a:rPr lang="fr-BE" dirty="0" err="1" smtClean="0"/>
              <a:t>enkele</a:t>
            </a:r>
            <a:r>
              <a:rPr lang="fr-BE" dirty="0" smtClean="0"/>
              <a:t> </a:t>
            </a:r>
            <a:r>
              <a:rPr lang="fr-BE" dirty="0" err="1" smtClean="0"/>
              <a:t>kernboodschappen</a:t>
            </a:r>
            <a:r>
              <a:rPr lang="fr-BE" dirty="0" smtClean="0"/>
              <a:t> </a:t>
            </a:r>
            <a:r>
              <a:rPr lang="fr-BE" dirty="0" err="1" smtClean="0"/>
              <a:t>meegeven</a:t>
            </a:r>
            <a:r>
              <a:rPr lang="fr-BE" dirty="0" smtClean="0"/>
              <a:t>:</a:t>
            </a:r>
          </a:p>
          <a:p>
            <a:pPr marL="171450" indent="-171450">
              <a:buFont typeface="Arial" panose="020B0604020202020204" pitchFamily="34" charset="0"/>
              <a:buChar char="•"/>
            </a:pPr>
            <a:r>
              <a:rPr lang="fr-BE" dirty="0" smtClean="0"/>
              <a:t>Men </a:t>
            </a:r>
            <a:r>
              <a:rPr lang="fr-BE" dirty="0" err="1" smtClean="0"/>
              <a:t>heeft</a:t>
            </a:r>
            <a:r>
              <a:rPr lang="fr-BE" dirty="0" smtClean="0"/>
              <a:t> 14 </a:t>
            </a:r>
            <a:r>
              <a:rPr lang="fr-BE" dirty="0" err="1" smtClean="0"/>
              <a:t>componenten</a:t>
            </a:r>
            <a:r>
              <a:rPr lang="fr-BE" dirty="0" smtClean="0"/>
              <a:t> </a:t>
            </a:r>
            <a:r>
              <a:rPr lang="fr-BE" dirty="0" err="1" smtClean="0"/>
              <a:t>gedestilleerd</a:t>
            </a:r>
            <a:r>
              <a:rPr lang="fr-BE" dirty="0" smtClean="0"/>
              <a:t> die </a:t>
            </a:r>
            <a:r>
              <a:rPr lang="fr-BE" dirty="0" err="1" smtClean="0"/>
              <a:t>moeten</a:t>
            </a:r>
            <a:r>
              <a:rPr lang="fr-BE" dirty="0" smtClean="0"/>
              <a:t> </a:t>
            </a:r>
            <a:r>
              <a:rPr lang="fr-BE" dirty="0" err="1" smtClean="0"/>
              <a:t>geimplementeerd</a:t>
            </a:r>
            <a:r>
              <a:rPr lang="fr-BE" baseline="0" dirty="0" smtClean="0"/>
              <a:t> </a:t>
            </a:r>
            <a:r>
              <a:rPr lang="fr-BE" baseline="0" dirty="0" err="1" smtClean="0"/>
              <a:t>worden</a:t>
            </a:r>
            <a:r>
              <a:rPr lang="fr-BE" baseline="0" dirty="0" smtClean="0"/>
              <a:t> om over </a:t>
            </a:r>
            <a:r>
              <a:rPr lang="fr-BE" baseline="0" dirty="0" err="1" smtClean="0"/>
              <a:t>geintegreerde</a:t>
            </a:r>
            <a:r>
              <a:rPr lang="fr-BE" baseline="0" dirty="0" smtClean="0"/>
              <a:t> </a:t>
            </a:r>
            <a:r>
              <a:rPr lang="fr-BE" baseline="0" dirty="0" err="1" smtClean="0"/>
              <a:t>zorg</a:t>
            </a:r>
            <a:r>
              <a:rPr lang="fr-BE" baseline="0" dirty="0" smtClean="0"/>
              <a:t> te </a:t>
            </a:r>
            <a:r>
              <a:rPr lang="fr-BE" baseline="0" dirty="0" err="1" smtClean="0"/>
              <a:t>spreken</a:t>
            </a:r>
            <a:r>
              <a:rPr lang="fr-BE" baseline="0" dirty="0" smtClean="0"/>
              <a:t>: </a:t>
            </a:r>
            <a:r>
              <a:rPr lang="fr-BE" baseline="0" dirty="0" err="1" smtClean="0"/>
              <a:t>belangrijk</a:t>
            </a:r>
            <a:r>
              <a:rPr lang="fr-BE" baseline="0" dirty="0" smtClean="0"/>
              <a:t> om </a:t>
            </a:r>
            <a:r>
              <a:rPr lang="fr-BE" baseline="0" dirty="0" err="1" smtClean="0"/>
              <a:t>mee</a:t>
            </a:r>
            <a:r>
              <a:rPr lang="fr-BE" baseline="0" dirty="0" smtClean="0"/>
              <a:t> te </a:t>
            </a:r>
            <a:r>
              <a:rPr lang="fr-BE" baseline="0" dirty="0" err="1" smtClean="0"/>
              <a:t>geven</a:t>
            </a:r>
            <a:r>
              <a:rPr lang="fr-BE" baseline="0" dirty="0" smtClean="0"/>
              <a:t> </a:t>
            </a:r>
            <a:r>
              <a:rPr lang="fr-BE" baseline="0" dirty="0" err="1" smtClean="0"/>
              <a:t>dat</a:t>
            </a:r>
            <a:r>
              <a:rPr lang="fr-BE" baseline="0" dirty="0" smtClean="0"/>
              <a:t> </a:t>
            </a:r>
            <a:r>
              <a:rPr lang="fr-BE" baseline="0" dirty="0" err="1" smtClean="0"/>
              <a:t>deze</a:t>
            </a:r>
            <a:r>
              <a:rPr lang="fr-BE" baseline="0" dirty="0" smtClean="0"/>
              <a:t> </a:t>
            </a:r>
            <a:r>
              <a:rPr lang="fr-BE" baseline="0" dirty="0" err="1" smtClean="0"/>
              <a:t>componenten</a:t>
            </a:r>
            <a:r>
              <a:rPr lang="fr-BE" baseline="0" dirty="0" smtClean="0"/>
              <a:t> niet </a:t>
            </a:r>
            <a:r>
              <a:rPr lang="fr-BE" baseline="0" dirty="0" err="1" smtClean="0"/>
              <a:t>vanaf</a:t>
            </a:r>
            <a:r>
              <a:rPr lang="fr-BE" baseline="0" dirty="0" smtClean="0"/>
              <a:t> de </a:t>
            </a:r>
            <a:r>
              <a:rPr lang="fr-BE" baseline="0" dirty="0" err="1" smtClean="0"/>
              <a:t>start</a:t>
            </a:r>
            <a:r>
              <a:rPr lang="fr-BE" baseline="0" dirty="0" smtClean="0"/>
              <a:t> </a:t>
            </a:r>
            <a:r>
              <a:rPr lang="fr-BE" baseline="0" dirty="0" err="1" smtClean="0"/>
              <a:t>allemaal</a:t>
            </a:r>
            <a:r>
              <a:rPr lang="fr-BE" baseline="0" dirty="0" smtClean="0"/>
              <a:t> </a:t>
            </a:r>
            <a:r>
              <a:rPr lang="fr-BE" baseline="0" dirty="0" err="1" smtClean="0"/>
              <a:t>moeten</a:t>
            </a:r>
            <a:r>
              <a:rPr lang="fr-BE" baseline="0" dirty="0" smtClean="0"/>
              <a:t> </a:t>
            </a:r>
            <a:r>
              <a:rPr lang="fr-BE" baseline="0" dirty="0" err="1" smtClean="0"/>
              <a:t>ontwikkeld</a:t>
            </a:r>
            <a:r>
              <a:rPr lang="fr-BE" baseline="0" dirty="0" smtClean="0"/>
              <a:t> </a:t>
            </a:r>
            <a:r>
              <a:rPr lang="fr-BE" baseline="0" dirty="0" err="1" smtClean="0"/>
              <a:t>worden</a:t>
            </a:r>
            <a:r>
              <a:rPr lang="fr-BE" baseline="0" dirty="0" smtClean="0"/>
              <a:t>, maar </a:t>
            </a:r>
            <a:r>
              <a:rPr lang="fr-BE" baseline="0" dirty="0" err="1" smtClean="0"/>
              <a:t>dat</a:t>
            </a:r>
            <a:r>
              <a:rPr lang="fr-BE" baseline="0" dirty="0" smtClean="0"/>
              <a:t> </a:t>
            </a:r>
            <a:r>
              <a:rPr lang="fr-BE" baseline="0" dirty="0" err="1" smtClean="0"/>
              <a:t>het</a:t>
            </a:r>
            <a:r>
              <a:rPr lang="fr-BE" baseline="0" dirty="0" smtClean="0"/>
              <a:t> op </a:t>
            </a:r>
            <a:r>
              <a:rPr lang="fr-BE" baseline="0" dirty="0" err="1" smtClean="0"/>
              <a:t>een</a:t>
            </a:r>
            <a:r>
              <a:rPr lang="fr-BE" baseline="0" dirty="0" smtClean="0"/>
              <a:t> </a:t>
            </a:r>
            <a:r>
              <a:rPr lang="fr-BE" baseline="0" dirty="0" err="1" smtClean="0"/>
              <a:t>organische</a:t>
            </a:r>
            <a:r>
              <a:rPr lang="fr-BE" baseline="0" dirty="0" smtClean="0"/>
              <a:t> </a:t>
            </a:r>
            <a:r>
              <a:rPr lang="fr-BE" baseline="0" dirty="0" err="1" smtClean="0"/>
              <a:t>geleidelijke</a:t>
            </a:r>
            <a:r>
              <a:rPr lang="fr-BE" baseline="0" dirty="0" smtClean="0"/>
              <a:t> manier </a:t>
            </a:r>
            <a:r>
              <a:rPr lang="fr-BE" baseline="0" dirty="0" err="1" smtClean="0"/>
              <a:t>mag</a:t>
            </a:r>
            <a:r>
              <a:rPr lang="fr-BE" baseline="0" dirty="0" smtClean="0"/>
              <a:t>. </a:t>
            </a:r>
            <a:r>
              <a:rPr lang="fr-BE" baseline="0" dirty="0" err="1" smtClean="0"/>
              <a:t>Het</a:t>
            </a:r>
            <a:r>
              <a:rPr lang="fr-BE" baseline="0" dirty="0" smtClean="0"/>
              <a:t> kan </a:t>
            </a:r>
            <a:r>
              <a:rPr lang="fr-BE" baseline="0" dirty="0" err="1" smtClean="0"/>
              <a:t>ook</a:t>
            </a:r>
            <a:r>
              <a:rPr lang="fr-BE" baseline="0" dirty="0" smtClean="0"/>
              <a:t> </a:t>
            </a:r>
            <a:r>
              <a:rPr lang="fr-BE" baseline="0" dirty="0" err="1" smtClean="0"/>
              <a:t>zijn</a:t>
            </a:r>
            <a:r>
              <a:rPr lang="fr-BE" baseline="0" dirty="0" smtClean="0"/>
              <a:t> </a:t>
            </a:r>
            <a:r>
              <a:rPr lang="fr-BE" baseline="0" dirty="0" err="1" smtClean="0"/>
              <a:t>dat</a:t>
            </a:r>
            <a:r>
              <a:rPr lang="fr-BE" baseline="0" dirty="0" smtClean="0"/>
              <a:t> </a:t>
            </a:r>
            <a:r>
              <a:rPr lang="fr-BE" baseline="0" dirty="0" err="1" smtClean="0"/>
              <a:t>bepaalde</a:t>
            </a:r>
            <a:r>
              <a:rPr lang="fr-BE" baseline="0" dirty="0" smtClean="0"/>
              <a:t> </a:t>
            </a:r>
            <a:r>
              <a:rPr lang="fr-BE" baseline="0" dirty="0" err="1" smtClean="0"/>
              <a:t>ondernomen</a:t>
            </a:r>
            <a:r>
              <a:rPr lang="fr-BE" baseline="0" dirty="0" smtClean="0"/>
              <a:t> </a:t>
            </a:r>
            <a:r>
              <a:rPr lang="fr-BE" baseline="0" dirty="0" err="1" smtClean="0"/>
              <a:t>acties</a:t>
            </a:r>
            <a:r>
              <a:rPr lang="fr-BE" baseline="0" dirty="0" smtClean="0"/>
              <a:t> </a:t>
            </a:r>
            <a:r>
              <a:rPr lang="fr-BE" baseline="0" dirty="0" err="1" smtClean="0"/>
              <a:t>meerdere</a:t>
            </a:r>
            <a:r>
              <a:rPr lang="fr-BE" baseline="0" dirty="0" smtClean="0"/>
              <a:t> </a:t>
            </a:r>
            <a:r>
              <a:rPr lang="fr-BE" baseline="0" dirty="0" err="1" smtClean="0"/>
              <a:t>componenten</a:t>
            </a:r>
            <a:r>
              <a:rPr lang="fr-BE" baseline="0" dirty="0" smtClean="0"/>
              <a:t> </a:t>
            </a:r>
            <a:r>
              <a:rPr lang="fr-BE" baseline="0" dirty="0" err="1" smtClean="0"/>
              <a:t>bevatten</a:t>
            </a:r>
            <a:r>
              <a:rPr lang="fr-BE" baseline="0" dirty="0" smtClean="0"/>
              <a:t>.</a:t>
            </a:r>
          </a:p>
          <a:p>
            <a:pPr marL="171450" indent="-171450">
              <a:buFont typeface="Arial" panose="020B0604020202020204" pitchFamily="34" charset="0"/>
              <a:buChar char="•"/>
            </a:pPr>
            <a:r>
              <a:rPr lang="fr-BE" baseline="0" dirty="0" err="1" smtClean="0"/>
              <a:t>Het</a:t>
            </a:r>
            <a:r>
              <a:rPr lang="fr-BE" baseline="0" dirty="0" smtClean="0"/>
              <a:t> </a:t>
            </a:r>
            <a:r>
              <a:rPr lang="fr-BE" baseline="0" dirty="0" err="1" smtClean="0"/>
              <a:t>moet</a:t>
            </a:r>
            <a:r>
              <a:rPr lang="fr-BE" baseline="0" dirty="0" smtClean="0"/>
              <a:t> </a:t>
            </a:r>
            <a:r>
              <a:rPr lang="fr-BE" baseline="0" dirty="0" err="1" smtClean="0"/>
              <a:t>gericht</a:t>
            </a:r>
            <a:r>
              <a:rPr lang="fr-BE" baseline="0" dirty="0" smtClean="0"/>
              <a:t> </a:t>
            </a:r>
            <a:r>
              <a:rPr lang="fr-BE" baseline="0" dirty="0" err="1" smtClean="0"/>
              <a:t>zijn</a:t>
            </a:r>
            <a:r>
              <a:rPr lang="fr-BE" baseline="0" dirty="0" smtClean="0"/>
              <a:t> op </a:t>
            </a:r>
            <a:r>
              <a:rPr lang="fr-BE" baseline="0" dirty="0" err="1" smtClean="0"/>
              <a:t>personen</a:t>
            </a:r>
            <a:r>
              <a:rPr lang="fr-BE" baseline="0" dirty="0" smtClean="0"/>
              <a:t> die </a:t>
            </a:r>
            <a:r>
              <a:rPr lang="fr-BE" baseline="0" dirty="0" err="1" smtClean="0"/>
              <a:t>chronisch</a:t>
            </a:r>
            <a:r>
              <a:rPr lang="fr-BE" baseline="0" dirty="0" smtClean="0"/>
              <a:t> </a:t>
            </a:r>
            <a:r>
              <a:rPr lang="fr-BE" baseline="0" dirty="0" err="1" smtClean="0"/>
              <a:t>ziek</a:t>
            </a:r>
            <a:r>
              <a:rPr lang="fr-BE" baseline="0" dirty="0" smtClean="0"/>
              <a:t> </a:t>
            </a:r>
            <a:r>
              <a:rPr lang="fr-BE" baseline="0" dirty="0" err="1" smtClean="0"/>
              <a:t>zijn</a:t>
            </a:r>
            <a:r>
              <a:rPr lang="fr-BE" baseline="0" dirty="0" smtClean="0"/>
              <a:t> (</a:t>
            </a:r>
            <a:r>
              <a:rPr lang="fr-BE" baseline="0" dirty="0" err="1" smtClean="0"/>
              <a:t>brede</a:t>
            </a:r>
            <a:r>
              <a:rPr lang="fr-BE" baseline="0" dirty="0" smtClean="0"/>
              <a:t> </a:t>
            </a:r>
            <a:r>
              <a:rPr lang="fr-BE" baseline="0" dirty="0" err="1" smtClean="0"/>
              <a:t>definitie</a:t>
            </a:r>
            <a:r>
              <a:rPr lang="fr-BE" baseline="0" dirty="0" smtClean="0"/>
              <a:t>) en dus </a:t>
            </a:r>
            <a:r>
              <a:rPr lang="fr-BE" baseline="0" dirty="0" err="1" smtClean="0"/>
              <a:t>nood</a:t>
            </a:r>
            <a:r>
              <a:rPr lang="fr-BE" baseline="0" dirty="0" smtClean="0"/>
              <a:t> </a:t>
            </a:r>
            <a:r>
              <a:rPr lang="fr-BE" baseline="0" dirty="0" err="1" smtClean="0"/>
              <a:t>hebben</a:t>
            </a:r>
            <a:r>
              <a:rPr lang="fr-BE" baseline="0" dirty="0" smtClean="0"/>
              <a:t> </a:t>
            </a:r>
            <a:r>
              <a:rPr lang="fr-BE" baseline="0" dirty="0" err="1" smtClean="0"/>
              <a:t>aan</a:t>
            </a:r>
            <a:r>
              <a:rPr lang="fr-BE" baseline="0" dirty="0" smtClean="0"/>
              <a:t> </a:t>
            </a:r>
            <a:r>
              <a:rPr lang="fr-BE" baseline="0" dirty="0" err="1" smtClean="0"/>
              <a:t>langdurige</a:t>
            </a:r>
            <a:r>
              <a:rPr lang="fr-BE" baseline="0" dirty="0" smtClean="0"/>
              <a:t> </a:t>
            </a:r>
            <a:r>
              <a:rPr lang="fr-BE" baseline="0" dirty="0" err="1" smtClean="0"/>
              <a:t>zorg</a:t>
            </a:r>
            <a:r>
              <a:rPr lang="fr-BE" baseline="0" dirty="0" smtClean="0"/>
              <a:t>, de </a:t>
            </a:r>
            <a:r>
              <a:rPr lang="fr-BE" baseline="0" dirty="0" err="1" smtClean="0"/>
              <a:t>acties</a:t>
            </a:r>
            <a:r>
              <a:rPr lang="fr-BE" baseline="0" dirty="0" smtClean="0"/>
              <a:t> die </a:t>
            </a:r>
            <a:r>
              <a:rPr lang="fr-BE" baseline="0" dirty="0" err="1" smtClean="0"/>
              <a:t>ontwikkeld</a:t>
            </a:r>
            <a:r>
              <a:rPr lang="fr-BE" baseline="0" dirty="0" smtClean="0"/>
              <a:t> </a:t>
            </a:r>
            <a:r>
              <a:rPr lang="fr-BE" baseline="0" dirty="0" err="1" smtClean="0"/>
              <a:t>worden</a:t>
            </a:r>
            <a:r>
              <a:rPr lang="fr-BE" baseline="0" dirty="0" smtClean="0"/>
              <a:t> </a:t>
            </a:r>
            <a:r>
              <a:rPr lang="fr-BE" baseline="0" dirty="0" err="1" smtClean="0"/>
              <a:t>mogen</a:t>
            </a:r>
            <a:r>
              <a:rPr lang="fr-BE" baseline="0" dirty="0" smtClean="0"/>
              <a:t> niet </a:t>
            </a:r>
            <a:r>
              <a:rPr lang="fr-BE" baseline="0" dirty="0" err="1" smtClean="0"/>
              <a:t>ziektespecifiek</a:t>
            </a:r>
            <a:r>
              <a:rPr lang="fr-BE" baseline="0" dirty="0" smtClean="0"/>
              <a:t> </a:t>
            </a:r>
            <a:r>
              <a:rPr lang="fr-BE" baseline="0" dirty="0" err="1" smtClean="0"/>
              <a:t>zijn</a:t>
            </a:r>
            <a:r>
              <a:rPr lang="fr-BE" baseline="0" dirty="0" smtClean="0"/>
              <a:t>, maar </a:t>
            </a:r>
            <a:r>
              <a:rPr lang="fr-BE" baseline="0" dirty="0" err="1" smtClean="0"/>
              <a:t>moeten</a:t>
            </a:r>
            <a:r>
              <a:rPr lang="fr-BE" baseline="0" dirty="0" smtClean="0"/>
              <a:t> </a:t>
            </a:r>
            <a:r>
              <a:rPr lang="fr-BE" baseline="0" dirty="0" err="1" smtClean="0"/>
              <a:t>kunnen</a:t>
            </a:r>
            <a:r>
              <a:rPr lang="fr-BE" baseline="0" dirty="0" smtClean="0"/>
              <a:t> </a:t>
            </a:r>
            <a:r>
              <a:rPr lang="fr-BE" baseline="0" dirty="0" err="1" smtClean="0"/>
              <a:t>toegepast</a:t>
            </a:r>
            <a:r>
              <a:rPr lang="fr-BE" baseline="0" dirty="0" smtClean="0"/>
              <a:t> </a:t>
            </a:r>
            <a:r>
              <a:rPr lang="fr-BE" baseline="0" dirty="0" err="1" smtClean="0"/>
              <a:t>worden</a:t>
            </a:r>
            <a:r>
              <a:rPr lang="fr-BE" baseline="0" dirty="0" smtClean="0"/>
              <a:t> op </a:t>
            </a:r>
            <a:r>
              <a:rPr lang="fr-BE" baseline="0" dirty="0" err="1" smtClean="0"/>
              <a:t>verschillende</a:t>
            </a:r>
            <a:r>
              <a:rPr lang="fr-BE" baseline="0" dirty="0" smtClean="0"/>
              <a:t> </a:t>
            </a:r>
            <a:r>
              <a:rPr lang="fr-BE" baseline="0" dirty="0" err="1" smtClean="0"/>
              <a:t>ziektebeelden</a:t>
            </a:r>
            <a:r>
              <a:rPr lang="fr-BE" baseline="0" dirty="0" smtClean="0"/>
              <a:t> (men </a:t>
            </a:r>
            <a:r>
              <a:rPr lang="fr-BE" baseline="0" dirty="0" err="1" smtClean="0"/>
              <a:t>spreekt</a:t>
            </a:r>
            <a:r>
              <a:rPr lang="fr-BE" baseline="0" dirty="0" smtClean="0"/>
              <a:t> </a:t>
            </a:r>
            <a:r>
              <a:rPr lang="fr-BE" baseline="0" dirty="0" err="1" smtClean="0"/>
              <a:t>wel</a:t>
            </a:r>
            <a:r>
              <a:rPr lang="fr-BE" baseline="0" dirty="0" smtClean="0"/>
              <a:t> van </a:t>
            </a:r>
            <a:r>
              <a:rPr lang="fr-BE" baseline="0" dirty="0" err="1" smtClean="0"/>
              <a:t>een</a:t>
            </a:r>
            <a:r>
              <a:rPr lang="fr-BE" baseline="0" dirty="0" smtClean="0"/>
              <a:t> MULTI PATHOLOGIE </a:t>
            </a:r>
            <a:r>
              <a:rPr lang="fr-BE" baseline="0" dirty="0" err="1" smtClean="0"/>
              <a:t>doelgroep</a:t>
            </a:r>
            <a:r>
              <a:rPr lang="fr-BE" baseline="0" dirty="0" smtClean="0"/>
              <a:t> </a:t>
            </a:r>
            <a:r>
              <a:rPr lang="fr-BE" baseline="0" dirty="0" err="1" smtClean="0"/>
              <a:t>omdat</a:t>
            </a:r>
            <a:r>
              <a:rPr lang="fr-BE" baseline="0" dirty="0" smtClean="0"/>
              <a:t> men </a:t>
            </a:r>
            <a:r>
              <a:rPr lang="fr-BE" baseline="0" dirty="0" err="1" smtClean="0"/>
              <a:t>ervanuitgaat</a:t>
            </a:r>
            <a:r>
              <a:rPr lang="fr-BE" baseline="0" dirty="0" smtClean="0"/>
              <a:t> </a:t>
            </a:r>
            <a:r>
              <a:rPr lang="fr-BE" baseline="0" dirty="0" err="1" smtClean="0"/>
              <a:t>dat</a:t>
            </a:r>
            <a:r>
              <a:rPr lang="fr-BE" baseline="0" dirty="0" smtClean="0"/>
              <a:t> </a:t>
            </a:r>
            <a:r>
              <a:rPr lang="fr-BE" baseline="0" dirty="0" err="1" smtClean="0"/>
              <a:t>het</a:t>
            </a:r>
            <a:r>
              <a:rPr lang="fr-BE" baseline="0" dirty="0" smtClean="0"/>
              <a:t> </a:t>
            </a:r>
            <a:r>
              <a:rPr lang="fr-BE" baseline="0" dirty="0" err="1" smtClean="0"/>
              <a:t>soms</a:t>
            </a:r>
            <a:r>
              <a:rPr lang="fr-BE" baseline="0" dirty="0" smtClean="0"/>
              <a:t> </a:t>
            </a:r>
            <a:r>
              <a:rPr lang="fr-BE" baseline="0" dirty="0" err="1" smtClean="0"/>
              <a:t>makkelijker</a:t>
            </a:r>
            <a:r>
              <a:rPr lang="fr-BE" baseline="0" dirty="0" smtClean="0"/>
              <a:t> </a:t>
            </a:r>
            <a:r>
              <a:rPr lang="fr-BE" baseline="0" dirty="0" err="1" smtClean="0"/>
              <a:t>is</a:t>
            </a:r>
            <a:r>
              <a:rPr lang="fr-BE" baseline="0" dirty="0" smtClean="0"/>
              <a:t> om te </a:t>
            </a:r>
            <a:r>
              <a:rPr lang="fr-BE" baseline="0" dirty="0" err="1" smtClean="0"/>
              <a:t>vertrekken</a:t>
            </a:r>
            <a:r>
              <a:rPr lang="fr-BE" baseline="0" dirty="0" smtClean="0"/>
              <a:t> van </a:t>
            </a:r>
            <a:r>
              <a:rPr lang="fr-BE" baseline="0" dirty="0" err="1" smtClean="0"/>
              <a:t>een</a:t>
            </a:r>
            <a:r>
              <a:rPr lang="fr-BE" baseline="0" dirty="0" smtClean="0"/>
              <a:t> </a:t>
            </a:r>
            <a:r>
              <a:rPr lang="fr-BE" baseline="0" dirty="0" err="1" smtClean="0"/>
              <a:t>bepaalde</a:t>
            </a:r>
            <a:r>
              <a:rPr lang="fr-BE" baseline="0" dirty="0" smtClean="0"/>
              <a:t> </a:t>
            </a:r>
            <a:r>
              <a:rPr lang="fr-BE" baseline="0" dirty="0" err="1" smtClean="0"/>
              <a:t>afgelijnde</a:t>
            </a:r>
            <a:r>
              <a:rPr lang="fr-BE" baseline="0" dirty="0" smtClean="0"/>
              <a:t> </a:t>
            </a:r>
            <a:r>
              <a:rPr lang="fr-BE" baseline="0" dirty="0" err="1" smtClean="0"/>
              <a:t>doelpopulatie</a:t>
            </a:r>
            <a:r>
              <a:rPr lang="fr-BE" baseline="0" dirty="0" smtClean="0"/>
              <a:t> om </a:t>
            </a:r>
            <a:r>
              <a:rPr lang="fr-BE" baseline="0" dirty="0" err="1" smtClean="0"/>
              <a:t>zo</a:t>
            </a:r>
            <a:r>
              <a:rPr lang="fr-BE" baseline="0" dirty="0" smtClean="0"/>
              <a:t> </a:t>
            </a:r>
            <a:r>
              <a:rPr lang="fr-BE" baseline="0" dirty="0" err="1" smtClean="0"/>
              <a:t>concreter</a:t>
            </a:r>
            <a:r>
              <a:rPr lang="fr-BE" baseline="0" dirty="0" smtClean="0"/>
              <a:t> van </a:t>
            </a:r>
            <a:r>
              <a:rPr lang="fr-BE" baseline="0" dirty="0" err="1" smtClean="0"/>
              <a:t>start</a:t>
            </a:r>
            <a:r>
              <a:rPr lang="fr-BE" baseline="0" dirty="0" smtClean="0"/>
              <a:t> te </a:t>
            </a:r>
            <a:r>
              <a:rPr lang="fr-BE" baseline="0" dirty="0" err="1" smtClean="0"/>
              <a:t>kunnen</a:t>
            </a:r>
            <a:r>
              <a:rPr lang="fr-BE" baseline="0" dirty="0" smtClean="0"/>
              <a:t> </a:t>
            </a:r>
            <a:r>
              <a:rPr lang="fr-BE" baseline="0" dirty="0" err="1" smtClean="0"/>
              <a:t>gaan</a:t>
            </a:r>
            <a:r>
              <a:rPr lang="fr-BE" baseline="0" dirty="0" smtClean="0"/>
              <a:t>. Maar </a:t>
            </a:r>
            <a:r>
              <a:rPr lang="fr-BE" baseline="0" dirty="0" err="1" smtClean="0"/>
              <a:t>het</a:t>
            </a:r>
            <a:r>
              <a:rPr lang="fr-BE" baseline="0" dirty="0" smtClean="0"/>
              <a:t> </a:t>
            </a:r>
            <a:r>
              <a:rPr lang="fr-BE" baseline="0" dirty="0" err="1" smtClean="0"/>
              <a:t>uiteindelijk</a:t>
            </a:r>
            <a:r>
              <a:rPr lang="fr-BE" baseline="0" dirty="0" smtClean="0"/>
              <a:t> </a:t>
            </a:r>
            <a:r>
              <a:rPr lang="fr-BE" baseline="0" dirty="0" err="1" smtClean="0"/>
              <a:t>doel</a:t>
            </a:r>
            <a:r>
              <a:rPr lang="fr-BE" baseline="0" dirty="0" smtClean="0"/>
              <a:t> </a:t>
            </a:r>
            <a:r>
              <a:rPr lang="fr-BE" baseline="0" dirty="0" err="1" smtClean="0"/>
              <a:t>is</a:t>
            </a:r>
            <a:r>
              <a:rPr lang="fr-BE" baseline="0" dirty="0" smtClean="0"/>
              <a:t> om </a:t>
            </a:r>
            <a:r>
              <a:rPr lang="fr-BE" baseline="0" dirty="0" err="1" smtClean="0"/>
              <a:t>wel</a:t>
            </a:r>
            <a:r>
              <a:rPr lang="fr-BE" baseline="0" dirty="0" smtClean="0"/>
              <a:t> </a:t>
            </a:r>
            <a:r>
              <a:rPr lang="fr-BE" baseline="0" dirty="0" err="1" smtClean="0"/>
              <a:t>generiek</a:t>
            </a:r>
            <a:r>
              <a:rPr lang="fr-BE" baseline="0" dirty="0" smtClean="0"/>
              <a:t> te </a:t>
            </a:r>
            <a:r>
              <a:rPr lang="fr-BE" baseline="0" dirty="0" err="1" smtClean="0"/>
              <a:t>werken</a:t>
            </a:r>
            <a:r>
              <a:rPr lang="fr-BE" baseline="0" dirty="0" smtClean="0"/>
              <a:t>.</a:t>
            </a:r>
            <a:r>
              <a:rPr lang="nl-NL" baseline="0" dirty="0" smtClean="0"/>
              <a:t> moeilijk te veralgemenen zijn naar een bredere doelgroep of populatie. Hierdoor kunnen bepaalde ziektegerichte programma’s nieuwe ongelijkheden (‘</a:t>
            </a:r>
            <a:r>
              <a:rPr lang="nl-NL" baseline="0" dirty="0" err="1" smtClean="0"/>
              <a:t>inequity</a:t>
            </a:r>
            <a:r>
              <a:rPr lang="nl-NL" baseline="0" dirty="0" smtClean="0"/>
              <a:t> </a:t>
            </a:r>
            <a:r>
              <a:rPr lang="nl-NL" baseline="0" dirty="0" err="1" smtClean="0"/>
              <a:t>by</a:t>
            </a:r>
            <a:r>
              <a:rPr lang="nl-NL" baseline="0" dirty="0" smtClean="0"/>
              <a:t> </a:t>
            </a:r>
            <a:r>
              <a:rPr lang="nl-NL" baseline="0" dirty="0" err="1" smtClean="0"/>
              <a:t>disease</a:t>
            </a:r>
            <a:r>
              <a:rPr lang="nl-NL" baseline="0" dirty="0" smtClean="0"/>
              <a:t>’)   </a:t>
            </a:r>
          </a:p>
          <a:p>
            <a:r>
              <a:rPr lang="nl-NL" baseline="0" dirty="0" smtClean="0"/>
              <a:t>-Tot slot beantwoordt een ziektegerichte aanpak vaak niet aan de uiteenlopende noden en behoeften van patiënten met meerdere (chronische) aandoeningen (</a:t>
            </a:r>
            <a:r>
              <a:rPr lang="nl-NL" baseline="0" dirty="0" err="1" smtClean="0"/>
              <a:t>multimorbiditeit</a:t>
            </a:r>
            <a:r>
              <a:rPr lang="nl-NL" baseline="0" dirty="0" smtClean="0"/>
              <a:t>)</a:t>
            </a:r>
          </a:p>
          <a:p>
            <a:pPr marL="171450" indent="-171450">
              <a:buFont typeface="Arial" panose="020B0604020202020204" pitchFamily="34" charset="0"/>
              <a:buChar char="•"/>
            </a:pPr>
            <a:r>
              <a:rPr lang="fr-BE" baseline="0" dirty="0" err="1" smtClean="0"/>
              <a:t>Het</a:t>
            </a:r>
            <a:r>
              <a:rPr lang="fr-BE" baseline="0" dirty="0" smtClean="0"/>
              <a:t> </a:t>
            </a:r>
            <a:r>
              <a:rPr lang="fr-BE" baseline="0" dirty="0" err="1" smtClean="0"/>
              <a:t>moet</a:t>
            </a:r>
            <a:r>
              <a:rPr lang="fr-BE" baseline="0" dirty="0" smtClean="0"/>
              <a:t> </a:t>
            </a:r>
            <a:r>
              <a:rPr lang="fr-BE" baseline="0" dirty="0" err="1" smtClean="0"/>
              <a:t>ene</a:t>
            </a:r>
            <a:r>
              <a:rPr lang="fr-BE" baseline="0" dirty="0" smtClean="0"/>
              <a:t> </a:t>
            </a:r>
            <a:r>
              <a:rPr lang="fr-BE" baseline="0" dirty="0" err="1" smtClean="0"/>
              <a:t>geografisch</a:t>
            </a:r>
            <a:r>
              <a:rPr lang="fr-BE" baseline="0" dirty="0" smtClean="0"/>
              <a:t> </a:t>
            </a:r>
            <a:r>
              <a:rPr lang="fr-BE" baseline="0" dirty="0" err="1" smtClean="0"/>
              <a:t>afgelijnde</a:t>
            </a:r>
            <a:r>
              <a:rPr lang="fr-BE" baseline="0" dirty="0" smtClean="0"/>
              <a:t> zone </a:t>
            </a:r>
            <a:r>
              <a:rPr lang="fr-BE" baseline="0" dirty="0" err="1" smtClean="0"/>
              <a:t>zijn</a:t>
            </a:r>
            <a:r>
              <a:rPr lang="fr-BE" baseline="0" dirty="0" smtClean="0"/>
              <a:t>, om </a:t>
            </a:r>
            <a:r>
              <a:rPr lang="fr-BE" baseline="0" dirty="0" err="1" smtClean="0"/>
              <a:t>zo</a:t>
            </a:r>
            <a:r>
              <a:rPr lang="fr-BE" baseline="0" dirty="0" smtClean="0"/>
              <a:t> te </a:t>
            </a:r>
            <a:r>
              <a:rPr lang="fr-BE" baseline="0" dirty="0" err="1" smtClean="0"/>
              <a:t>voorzien</a:t>
            </a:r>
            <a:r>
              <a:rPr lang="fr-BE" baseline="0" dirty="0" smtClean="0"/>
              <a:t> </a:t>
            </a:r>
            <a:r>
              <a:rPr lang="fr-BE" baseline="0" dirty="0" err="1" smtClean="0"/>
              <a:t>dat</a:t>
            </a:r>
            <a:r>
              <a:rPr lang="fr-BE" baseline="0" dirty="0" smtClean="0"/>
              <a:t> </a:t>
            </a:r>
            <a:r>
              <a:rPr lang="fr-BE" baseline="0" dirty="0" err="1" smtClean="0"/>
              <a:t>zorg</a:t>
            </a:r>
            <a:r>
              <a:rPr lang="fr-BE" baseline="0" dirty="0" smtClean="0"/>
              <a:t> en </a:t>
            </a:r>
            <a:r>
              <a:rPr lang="fr-BE" baseline="0" dirty="0" err="1" smtClean="0"/>
              <a:t>hulpverlening</a:t>
            </a:r>
            <a:r>
              <a:rPr lang="fr-BE" baseline="0" dirty="0" smtClean="0"/>
              <a:t> </a:t>
            </a:r>
            <a:r>
              <a:rPr lang="fr-BE" baseline="0" dirty="0" err="1" smtClean="0"/>
              <a:t>wordt</a:t>
            </a:r>
            <a:r>
              <a:rPr lang="fr-BE" baseline="0" dirty="0" smtClean="0"/>
              <a:t> </a:t>
            </a:r>
            <a:r>
              <a:rPr lang="fr-BE" baseline="0" dirty="0" err="1" smtClean="0"/>
              <a:t>afgestemd</a:t>
            </a:r>
            <a:r>
              <a:rPr lang="fr-BE" baseline="0" dirty="0" smtClean="0"/>
              <a:t> in </a:t>
            </a:r>
            <a:r>
              <a:rPr lang="fr-BE" baseline="0" dirty="0" err="1" smtClean="0"/>
              <a:t>functie</a:t>
            </a:r>
            <a:r>
              <a:rPr lang="fr-BE" baseline="0" dirty="0" smtClean="0"/>
              <a:t> van de </a:t>
            </a:r>
            <a:r>
              <a:rPr lang="fr-BE" baseline="0" dirty="0" err="1" smtClean="0"/>
              <a:t>lokale</a:t>
            </a:r>
            <a:r>
              <a:rPr lang="fr-BE" baseline="0" dirty="0" smtClean="0"/>
              <a:t> </a:t>
            </a:r>
            <a:r>
              <a:rPr lang="fr-BE" baseline="0" dirty="0" err="1" smtClean="0"/>
              <a:t>realiteit</a:t>
            </a:r>
            <a:r>
              <a:rPr lang="fr-BE" baseline="0" dirty="0" smtClean="0"/>
              <a:t> </a:t>
            </a:r>
          </a:p>
          <a:p>
            <a:pPr marL="171450" indent="-171450">
              <a:buFont typeface="Arial" panose="020B0604020202020204" pitchFamily="34" charset="0"/>
              <a:buChar char="•"/>
            </a:pPr>
            <a:r>
              <a:rPr lang="fr-BE" baseline="0" dirty="0" smtClean="0"/>
              <a:t>In </a:t>
            </a:r>
            <a:r>
              <a:rPr lang="fr-BE" baseline="0" dirty="0" err="1" smtClean="0"/>
              <a:t>deze</a:t>
            </a:r>
            <a:r>
              <a:rPr lang="fr-BE" baseline="0" dirty="0" smtClean="0"/>
              <a:t> </a:t>
            </a:r>
            <a:r>
              <a:rPr lang="fr-BE" baseline="0" dirty="0" err="1" smtClean="0"/>
              <a:t>regio</a:t>
            </a:r>
            <a:r>
              <a:rPr lang="fr-BE" baseline="0" dirty="0" smtClean="0"/>
              <a:t> </a:t>
            </a:r>
            <a:r>
              <a:rPr lang="fr-BE" baseline="0" dirty="0" err="1" smtClean="0"/>
              <a:t>moeten</a:t>
            </a:r>
            <a:r>
              <a:rPr lang="fr-BE" baseline="0" dirty="0" smtClean="0"/>
              <a:t> </a:t>
            </a:r>
            <a:r>
              <a:rPr lang="fr-BE" baseline="0" dirty="0" err="1" smtClean="0"/>
              <a:t>alle</a:t>
            </a:r>
            <a:r>
              <a:rPr lang="fr-BE" baseline="0" dirty="0" smtClean="0"/>
              <a:t> </a:t>
            </a:r>
            <a:r>
              <a:rPr lang="fr-BE" baseline="0" dirty="0" err="1" smtClean="0"/>
              <a:t>relevante</a:t>
            </a:r>
            <a:r>
              <a:rPr lang="fr-BE" baseline="0" dirty="0" smtClean="0"/>
              <a:t> </a:t>
            </a:r>
            <a:r>
              <a:rPr lang="fr-BE" baseline="0" dirty="0" err="1" smtClean="0"/>
              <a:t>zorg</a:t>
            </a:r>
            <a:r>
              <a:rPr lang="fr-BE" baseline="0" dirty="0" smtClean="0"/>
              <a:t> en </a:t>
            </a:r>
            <a:r>
              <a:rPr lang="fr-BE" baseline="0" dirty="0" err="1" smtClean="0"/>
              <a:t>welzijnparners</a:t>
            </a:r>
            <a:r>
              <a:rPr lang="fr-BE" baseline="0" dirty="0" smtClean="0"/>
              <a:t> </a:t>
            </a:r>
            <a:r>
              <a:rPr lang="fr-BE" baseline="0" dirty="0" err="1" smtClean="0"/>
              <a:t>uit</a:t>
            </a:r>
            <a:r>
              <a:rPr lang="fr-BE" baseline="0" dirty="0" smtClean="0"/>
              <a:t> </a:t>
            </a:r>
            <a:r>
              <a:rPr lang="fr-BE" baseline="0" dirty="0" err="1" smtClean="0"/>
              <a:t>het</a:t>
            </a:r>
            <a:r>
              <a:rPr lang="fr-BE" baseline="0" dirty="0" smtClean="0"/>
              <a:t> </a:t>
            </a:r>
            <a:r>
              <a:rPr lang="fr-BE" baseline="0" dirty="0" err="1" smtClean="0"/>
              <a:t>gebied</a:t>
            </a:r>
            <a:r>
              <a:rPr lang="fr-BE" baseline="0" dirty="0" smtClean="0"/>
              <a:t> </a:t>
            </a:r>
            <a:r>
              <a:rPr lang="fr-BE" baseline="0" dirty="0" err="1" smtClean="0"/>
              <a:t>betrokken</a:t>
            </a:r>
            <a:r>
              <a:rPr lang="fr-BE" baseline="0" dirty="0" smtClean="0"/>
              <a:t> </a:t>
            </a:r>
            <a:r>
              <a:rPr lang="fr-BE" baseline="0" dirty="0" err="1" smtClean="0"/>
              <a:t>worden</a:t>
            </a:r>
            <a:r>
              <a:rPr lang="fr-BE" baseline="0" dirty="0" smtClean="0"/>
              <a:t> </a:t>
            </a:r>
            <a:r>
              <a:rPr lang="fr-BE" baseline="0" dirty="0" err="1" smtClean="0"/>
              <a:t>zodat</a:t>
            </a:r>
            <a:r>
              <a:rPr lang="fr-BE" baseline="0" dirty="0" smtClean="0"/>
              <a:t> </a:t>
            </a:r>
            <a:r>
              <a:rPr lang="fr-BE" baseline="0" dirty="0" err="1" smtClean="0"/>
              <a:t>een</a:t>
            </a:r>
            <a:r>
              <a:rPr lang="fr-BE" baseline="0" dirty="0" smtClean="0"/>
              <a:t> </a:t>
            </a:r>
            <a:r>
              <a:rPr lang="fr-BE" baseline="0" dirty="0" err="1" smtClean="0"/>
              <a:t>representatief</a:t>
            </a:r>
            <a:r>
              <a:rPr lang="fr-BE" baseline="0" dirty="0" smtClean="0"/>
              <a:t> </a:t>
            </a:r>
            <a:r>
              <a:rPr lang="fr-BE" baseline="0" dirty="0" err="1" smtClean="0"/>
              <a:t>beeld</a:t>
            </a:r>
            <a:r>
              <a:rPr lang="fr-BE" baseline="0" dirty="0" smtClean="0"/>
              <a:t> </a:t>
            </a:r>
            <a:r>
              <a:rPr lang="fr-BE" baseline="0" dirty="0" err="1" smtClean="0"/>
              <a:t>wordt</a:t>
            </a:r>
            <a:r>
              <a:rPr lang="fr-BE" baseline="0" dirty="0" smtClean="0"/>
              <a:t> </a:t>
            </a:r>
            <a:r>
              <a:rPr lang="fr-BE" baseline="0" dirty="0" err="1" smtClean="0"/>
              <a:t>geschets</a:t>
            </a:r>
            <a:r>
              <a:rPr lang="fr-BE" baseline="0" dirty="0" smtClean="0"/>
              <a:t> van </a:t>
            </a:r>
            <a:r>
              <a:rPr lang="fr-BE" baseline="0" dirty="0" err="1" smtClean="0"/>
              <a:t>het</a:t>
            </a:r>
            <a:r>
              <a:rPr lang="fr-BE" baseline="0" dirty="0" smtClean="0"/>
              <a:t> </a:t>
            </a:r>
            <a:r>
              <a:rPr lang="fr-BE" baseline="0" dirty="0" err="1" smtClean="0"/>
              <a:t>bestaande</a:t>
            </a:r>
            <a:r>
              <a:rPr lang="fr-BE" baseline="0" dirty="0" smtClean="0"/>
              <a:t> </a:t>
            </a:r>
            <a:r>
              <a:rPr lang="fr-BE" baseline="0" dirty="0" err="1" smtClean="0"/>
              <a:t>aanbod</a:t>
            </a:r>
            <a:endParaRPr lang="fr-BE" baseline="0" dirty="0" smtClean="0"/>
          </a:p>
          <a:p>
            <a:endParaRPr lang="fr-FR" dirty="0"/>
          </a:p>
        </p:txBody>
      </p:sp>
      <p:sp>
        <p:nvSpPr>
          <p:cNvPr id="4" name="Espace réservé du numéro de diapositive 3"/>
          <p:cNvSpPr>
            <a:spLocks noGrp="1"/>
          </p:cNvSpPr>
          <p:nvPr>
            <p:ph type="sldNum" sz="quarter" idx="10"/>
          </p:nvPr>
        </p:nvSpPr>
        <p:spPr/>
        <p:txBody>
          <a:bodyPr/>
          <a:lstStyle/>
          <a:p>
            <a:fld id="{35074C97-AE1D-412D-A282-C35FB4F2AB4A}" type="slidenum">
              <a:rPr lang="nl-NL" smtClean="0"/>
              <a:pPr/>
              <a:t>42</a:t>
            </a:fld>
            <a:endParaRPr lang="nl-NL"/>
          </a:p>
        </p:txBody>
      </p:sp>
    </p:spTree>
    <p:extLst>
      <p:ext uri="{BB962C8B-B14F-4D97-AF65-F5344CB8AC3E}">
        <p14:creationId xmlns:p14="http://schemas.microsoft.com/office/powerpoint/2010/main" val="51776953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92500"/>
          </a:bodyPr>
          <a:lstStyle/>
          <a:p>
            <a:r>
              <a:rPr lang="fr-BE" dirty="0" err="1" smtClean="0"/>
              <a:t>Wat</a:t>
            </a:r>
            <a:r>
              <a:rPr lang="fr-BE" dirty="0" smtClean="0"/>
              <a:t> </a:t>
            </a:r>
            <a:r>
              <a:rPr lang="fr-BE" dirty="0" err="1" smtClean="0"/>
              <a:t>wordt</a:t>
            </a:r>
            <a:r>
              <a:rPr lang="fr-BE" dirty="0" smtClean="0"/>
              <a:t> er van de </a:t>
            </a:r>
            <a:r>
              <a:rPr lang="fr-BE" dirty="0" err="1" smtClean="0"/>
              <a:t>projecten</a:t>
            </a:r>
            <a:r>
              <a:rPr lang="fr-BE" dirty="0" smtClean="0"/>
              <a:t> </a:t>
            </a:r>
            <a:r>
              <a:rPr lang="fr-BE" dirty="0" err="1" smtClean="0"/>
              <a:t>verwacht</a:t>
            </a:r>
            <a:r>
              <a:rPr lang="fr-BE" dirty="0" smtClean="0"/>
              <a:t>? </a:t>
            </a:r>
            <a:r>
              <a:rPr lang="fr-BE" dirty="0" err="1" smtClean="0"/>
              <a:t>Alle</a:t>
            </a:r>
            <a:r>
              <a:rPr lang="fr-BE" dirty="0" smtClean="0"/>
              <a:t> </a:t>
            </a:r>
            <a:r>
              <a:rPr lang="fr-BE" dirty="0" err="1" smtClean="0"/>
              <a:t>Details</a:t>
            </a:r>
            <a:r>
              <a:rPr lang="fr-BE" dirty="0" smtClean="0"/>
              <a:t> </a:t>
            </a:r>
            <a:r>
              <a:rPr lang="fr-BE" dirty="0" err="1" smtClean="0"/>
              <a:t>staan</a:t>
            </a:r>
            <a:r>
              <a:rPr lang="fr-BE" dirty="0" smtClean="0"/>
              <a:t> in de </a:t>
            </a:r>
            <a:r>
              <a:rPr lang="fr-BE" dirty="0" err="1" smtClean="0"/>
              <a:t>gids</a:t>
            </a:r>
            <a:r>
              <a:rPr lang="fr-BE" dirty="0" smtClean="0"/>
              <a:t>: </a:t>
            </a:r>
            <a:r>
              <a:rPr lang="fr-BE" dirty="0" err="1" smtClean="0"/>
              <a:t>toch</a:t>
            </a:r>
            <a:r>
              <a:rPr lang="fr-BE" dirty="0" smtClean="0"/>
              <a:t> al </a:t>
            </a:r>
            <a:r>
              <a:rPr lang="fr-BE" dirty="0" err="1" smtClean="0"/>
              <a:t>enkele</a:t>
            </a:r>
            <a:r>
              <a:rPr lang="fr-BE" dirty="0" smtClean="0"/>
              <a:t> </a:t>
            </a:r>
            <a:r>
              <a:rPr lang="fr-BE" dirty="0" err="1" smtClean="0"/>
              <a:t>kernboodschappen</a:t>
            </a:r>
            <a:r>
              <a:rPr lang="fr-BE" dirty="0" smtClean="0"/>
              <a:t> </a:t>
            </a:r>
            <a:r>
              <a:rPr lang="fr-BE" dirty="0" err="1" smtClean="0"/>
              <a:t>meegeven</a:t>
            </a:r>
            <a:r>
              <a:rPr lang="fr-BE" dirty="0" smtClean="0"/>
              <a:t>:</a:t>
            </a:r>
          </a:p>
          <a:p>
            <a:pPr marL="171450" indent="-171450">
              <a:buFont typeface="Arial" panose="020B0604020202020204" pitchFamily="34" charset="0"/>
              <a:buChar char="•"/>
            </a:pPr>
            <a:r>
              <a:rPr lang="fr-BE" dirty="0" smtClean="0"/>
              <a:t>Men </a:t>
            </a:r>
            <a:r>
              <a:rPr lang="fr-BE" dirty="0" err="1" smtClean="0"/>
              <a:t>heeft</a:t>
            </a:r>
            <a:r>
              <a:rPr lang="fr-BE" dirty="0" smtClean="0"/>
              <a:t> 14 </a:t>
            </a:r>
            <a:r>
              <a:rPr lang="fr-BE" dirty="0" err="1" smtClean="0"/>
              <a:t>componenten</a:t>
            </a:r>
            <a:r>
              <a:rPr lang="fr-BE" dirty="0" smtClean="0"/>
              <a:t> </a:t>
            </a:r>
            <a:r>
              <a:rPr lang="fr-BE" dirty="0" err="1" smtClean="0"/>
              <a:t>gedestilleerd</a:t>
            </a:r>
            <a:r>
              <a:rPr lang="fr-BE" dirty="0" smtClean="0"/>
              <a:t> die </a:t>
            </a:r>
            <a:r>
              <a:rPr lang="fr-BE" dirty="0" err="1" smtClean="0"/>
              <a:t>moeten</a:t>
            </a:r>
            <a:r>
              <a:rPr lang="fr-BE" dirty="0" smtClean="0"/>
              <a:t> </a:t>
            </a:r>
            <a:r>
              <a:rPr lang="fr-BE" dirty="0" err="1" smtClean="0"/>
              <a:t>geimplementeerd</a:t>
            </a:r>
            <a:r>
              <a:rPr lang="fr-BE" baseline="0" dirty="0" smtClean="0"/>
              <a:t> </a:t>
            </a:r>
            <a:r>
              <a:rPr lang="fr-BE" baseline="0" dirty="0" err="1" smtClean="0"/>
              <a:t>worden</a:t>
            </a:r>
            <a:r>
              <a:rPr lang="fr-BE" baseline="0" dirty="0" smtClean="0"/>
              <a:t> om over </a:t>
            </a:r>
            <a:r>
              <a:rPr lang="fr-BE" baseline="0" dirty="0" err="1" smtClean="0"/>
              <a:t>geintegreerde</a:t>
            </a:r>
            <a:r>
              <a:rPr lang="fr-BE" baseline="0" dirty="0" smtClean="0"/>
              <a:t> </a:t>
            </a:r>
            <a:r>
              <a:rPr lang="fr-BE" baseline="0" dirty="0" err="1" smtClean="0"/>
              <a:t>zorg</a:t>
            </a:r>
            <a:r>
              <a:rPr lang="fr-BE" baseline="0" dirty="0" smtClean="0"/>
              <a:t> te </a:t>
            </a:r>
            <a:r>
              <a:rPr lang="fr-BE" baseline="0" dirty="0" err="1" smtClean="0"/>
              <a:t>spreken</a:t>
            </a:r>
            <a:r>
              <a:rPr lang="fr-BE" baseline="0" dirty="0" smtClean="0"/>
              <a:t>: </a:t>
            </a:r>
            <a:r>
              <a:rPr lang="fr-BE" baseline="0" dirty="0" err="1" smtClean="0"/>
              <a:t>belangrijk</a:t>
            </a:r>
            <a:r>
              <a:rPr lang="fr-BE" baseline="0" dirty="0" smtClean="0"/>
              <a:t> om </a:t>
            </a:r>
            <a:r>
              <a:rPr lang="fr-BE" baseline="0" dirty="0" err="1" smtClean="0"/>
              <a:t>mee</a:t>
            </a:r>
            <a:r>
              <a:rPr lang="fr-BE" baseline="0" dirty="0" smtClean="0"/>
              <a:t> te </a:t>
            </a:r>
            <a:r>
              <a:rPr lang="fr-BE" baseline="0" dirty="0" err="1" smtClean="0"/>
              <a:t>geven</a:t>
            </a:r>
            <a:r>
              <a:rPr lang="fr-BE" baseline="0" dirty="0" smtClean="0"/>
              <a:t> </a:t>
            </a:r>
            <a:r>
              <a:rPr lang="fr-BE" baseline="0" dirty="0" err="1" smtClean="0"/>
              <a:t>dat</a:t>
            </a:r>
            <a:r>
              <a:rPr lang="fr-BE" baseline="0" dirty="0" smtClean="0"/>
              <a:t> </a:t>
            </a:r>
            <a:r>
              <a:rPr lang="fr-BE" baseline="0" dirty="0" err="1" smtClean="0"/>
              <a:t>deze</a:t>
            </a:r>
            <a:r>
              <a:rPr lang="fr-BE" baseline="0" dirty="0" smtClean="0"/>
              <a:t> </a:t>
            </a:r>
            <a:r>
              <a:rPr lang="fr-BE" baseline="0" dirty="0" err="1" smtClean="0"/>
              <a:t>componenten</a:t>
            </a:r>
            <a:r>
              <a:rPr lang="fr-BE" baseline="0" dirty="0" smtClean="0"/>
              <a:t> niet </a:t>
            </a:r>
            <a:r>
              <a:rPr lang="fr-BE" baseline="0" dirty="0" err="1" smtClean="0"/>
              <a:t>vanaf</a:t>
            </a:r>
            <a:r>
              <a:rPr lang="fr-BE" baseline="0" dirty="0" smtClean="0"/>
              <a:t> de </a:t>
            </a:r>
            <a:r>
              <a:rPr lang="fr-BE" baseline="0" dirty="0" err="1" smtClean="0"/>
              <a:t>start</a:t>
            </a:r>
            <a:r>
              <a:rPr lang="fr-BE" baseline="0" dirty="0" smtClean="0"/>
              <a:t> </a:t>
            </a:r>
            <a:r>
              <a:rPr lang="fr-BE" baseline="0" dirty="0" err="1" smtClean="0"/>
              <a:t>allemaal</a:t>
            </a:r>
            <a:r>
              <a:rPr lang="fr-BE" baseline="0" dirty="0" smtClean="0"/>
              <a:t> </a:t>
            </a:r>
            <a:r>
              <a:rPr lang="fr-BE" baseline="0" dirty="0" err="1" smtClean="0"/>
              <a:t>moeten</a:t>
            </a:r>
            <a:r>
              <a:rPr lang="fr-BE" baseline="0" dirty="0" smtClean="0"/>
              <a:t> </a:t>
            </a:r>
            <a:r>
              <a:rPr lang="fr-BE" baseline="0" dirty="0" err="1" smtClean="0"/>
              <a:t>ontwikkeld</a:t>
            </a:r>
            <a:r>
              <a:rPr lang="fr-BE" baseline="0" dirty="0" smtClean="0"/>
              <a:t> </a:t>
            </a:r>
            <a:r>
              <a:rPr lang="fr-BE" baseline="0" dirty="0" err="1" smtClean="0"/>
              <a:t>worden</a:t>
            </a:r>
            <a:r>
              <a:rPr lang="fr-BE" baseline="0" dirty="0" smtClean="0"/>
              <a:t>, maar </a:t>
            </a:r>
            <a:r>
              <a:rPr lang="fr-BE" baseline="0" dirty="0" err="1" smtClean="0"/>
              <a:t>dat</a:t>
            </a:r>
            <a:r>
              <a:rPr lang="fr-BE" baseline="0" dirty="0" smtClean="0"/>
              <a:t> </a:t>
            </a:r>
            <a:r>
              <a:rPr lang="fr-BE" baseline="0" dirty="0" err="1" smtClean="0"/>
              <a:t>het</a:t>
            </a:r>
            <a:r>
              <a:rPr lang="fr-BE" baseline="0" dirty="0" smtClean="0"/>
              <a:t> op </a:t>
            </a:r>
            <a:r>
              <a:rPr lang="fr-BE" baseline="0" dirty="0" err="1" smtClean="0"/>
              <a:t>een</a:t>
            </a:r>
            <a:r>
              <a:rPr lang="fr-BE" baseline="0" dirty="0" smtClean="0"/>
              <a:t> </a:t>
            </a:r>
            <a:r>
              <a:rPr lang="fr-BE" baseline="0" dirty="0" err="1" smtClean="0"/>
              <a:t>organische</a:t>
            </a:r>
            <a:r>
              <a:rPr lang="fr-BE" baseline="0" dirty="0" smtClean="0"/>
              <a:t> </a:t>
            </a:r>
            <a:r>
              <a:rPr lang="fr-BE" baseline="0" dirty="0" err="1" smtClean="0"/>
              <a:t>geleidelijke</a:t>
            </a:r>
            <a:r>
              <a:rPr lang="fr-BE" baseline="0" dirty="0" smtClean="0"/>
              <a:t> manier </a:t>
            </a:r>
            <a:r>
              <a:rPr lang="fr-BE" baseline="0" dirty="0" err="1" smtClean="0"/>
              <a:t>mag</a:t>
            </a:r>
            <a:r>
              <a:rPr lang="fr-BE" baseline="0" dirty="0" smtClean="0"/>
              <a:t>. </a:t>
            </a:r>
            <a:r>
              <a:rPr lang="fr-BE" baseline="0" dirty="0" err="1" smtClean="0"/>
              <a:t>Het</a:t>
            </a:r>
            <a:r>
              <a:rPr lang="fr-BE" baseline="0" dirty="0" smtClean="0"/>
              <a:t> kan </a:t>
            </a:r>
            <a:r>
              <a:rPr lang="fr-BE" baseline="0" dirty="0" err="1" smtClean="0"/>
              <a:t>ook</a:t>
            </a:r>
            <a:r>
              <a:rPr lang="fr-BE" baseline="0" dirty="0" smtClean="0"/>
              <a:t> </a:t>
            </a:r>
            <a:r>
              <a:rPr lang="fr-BE" baseline="0" dirty="0" err="1" smtClean="0"/>
              <a:t>zijn</a:t>
            </a:r>
            <a:r>
              <a:rPr lang="fr-BE" baseline="0" dirty="0" smtClean="0"/>
              <a:t> </a:t>
            </a:r>
            <a:r>
              <a:rPr lang="fr-BE" baseline="0" dirty="0" err="1" smtClean="0"/>
              <a:t>dat</a:t>
            </a:r>
            <a:r>
              <a:rPr lang="fr-BE" baseline="0" dirty="0" smtClean="0"/>
              <a:t> </a:t>
            </a:r>
            <a:r>
              <a:rPr lang="fr-BE" baseline="0" dirty="0" err="1" smtClean="0"/>
              <a:t>bepaalde</a:t>
            </a:r>
            <a:r>
              <a:rPr lang="fr-BE" baseline="0" dirty="0" smtClean="0"/>
              <a:t> </a:t>
            </a:r>
            <a:r>
              <a:rPr lang="fr-BE" baseline="0" dirty="0" err="1" smtClean="0"/>
              <a:t>ondernomen</a:t>
            </a:r>
            <a:r>
              <a:rPr lang="fr-BE" baseline="0" dirty="0" smtClean="0"/>
              <a:t> </a:t>
            </a:r>
            <a:r>
              <a:rPr lang="fr-BE" baseline="0" dirty="0" err="1" smtClean="0"/>
              <a:t>acties</a:t>
            </a:r>
            <a:r>
              <a:rPr lang="fr-BE" baseline="0" dirty="0" smtClean="0"/>
              <a:t> </a:t>
            </a:r>
            <a:r>
              <a:rPr lang="fr-BE" baseline="0" dirty="0" err="1" smtClean="0"/>
              <a:t>meerdere</a:t>
            </a:r>
            <a:r>
              <a:rPr lang="fr-BE" baseline="0" dirty="0" smtClean="0"/>
              <a:t> </a:t>
            </a:r>
            <a:r>
              <a:rPr lang="fr-BE" baseline="0" dirty="0" err="1" smtClean="0"/>
              <a:t>componenten</a:t>
            </a:r>
            <a:r>
              <a:rPr lang="fr-BE" baseline="0" dirty="0" smtClean="0"/>
              <a:t> </a:t>
            </a:r>
            <a:r>
              <a:rPr lang="fr-BE" baseline="0" dirty="0" err="1" smtClean="0"/>
              <a:t>bevatten</a:t>
            </a:r>
            <a:r>
              <a:rPr lang="fr-BE" baseline="0" dirty="0" smtClean="0"/>
              <a:t>.</a:t>
            </a:r>
          </a:p>
          <a:p>
            <a:pPr marL="171450" indent="-171450">
              <a:buFont typeface="Arial" panose="020B0604020202020204" pitchFamily="34" charset="0"/>
              <a:buChar char="•"/>
            </a:pPr>
            <a:r>
              <a:rPr lang="fr-BE" baseline="0" dirty="0" err="1" smtClean="0"/>
              <a:t>Het</a:t>
            </a:r>
            <a:r>
              <a:rPr lang="fr-BE" baseline="0" dirty="0" smtClean="0"/>
              <a:t> </a:t>
            </a:r>
            <a:r>
              <a:rPr lang="fr-BE" baseline="0" dirty="0" err="1" smtClean="0"/>
              <a:t>moet</a:t>
            </a:r>
            <a:r>
              <a:rPr lang="fr-BE" baseline="0" dirty="0" smtClean="0"/>
              <a:t> </a:t>
            </a:r>
            <a:r>
              <a:rPr lang="fr-BE" baseline="0" dirty="0" err="1" smtClean="0"/>
              <a:t>gericht</a:t>
            </a:r>
            <a:r>
              <a:rPr lang="fr-BE" baseline="0" dirty="0" smtClean="0"/>
              <a:t> </a:t>
            </a:r>
            <a:r>
              <a:rPr lang="fr-BE" baseline="0" dirty="0" err="1" smtClean="0"/>
              <a:t>zijn</a:t>
            </a:r>
            <a:r>
              <a:rPr lang="fr-BE" baseline="0" dirty="0" smtClean="0"/>
              <a:t> op </a:t>
            </a:r>
            <a:r>
              <a:rPr lang="fr-BE" baseline="0" dirty="0" err="1" smtClean="0"/>
              <a:t>personen</a:t>
            </a:r>
            <a:r>
              <a:rPr lang="fr-BE" baseline="0" dirty="0" smtClean="0"/>
              <a:t> die </a:t>
            </a:r>
            <a:r>
              <a:rPr lang="fr-BE" baseline="0" dirty="0" err="1" smtClean="0"/>
              <a:t>chronisch</a:t>
            </a:r>
            <a:r>
              <a:rPr lang="fr-BE" baseline="0" dirty="0" smtClean="0"/>
              <a:t> </a:t>
            </a:r>
            <a:r>
              <a:rPr lang="fr-BE" baseline="0" dirty="0" err="1" smtClean="0"/>
              <a:t>ziek</a:t>
            </a:r>
            <a:r>
              <a:rPr lang="fr-BE" baseline="0" dirty="0" smtClean="0"/>
              <a:t> </a:t>
            </a:r>
            <a:r>
              <a:rPr lang="fr-BE" baseline="0" dirty="0" err="1" smtClean="0"/>
              <a:t>zijn</a:t>
            </a:r>
            <a:r>
              <a:rPr lang="fr-BE" baseline="0" dirty="0" smtClean="0"/>
              <a:t> (</a:t>
            </a:r>
            <a:r>
              <a:rPr lang="fr-BE" baseline="0" dirty="0" err="1" smtClean="0"/>
              <a:t>brede</a:t>
            </a:r>
            <a:r>
              <a:rPr lang="fr-BE" baseline="0" dirty="0" smtClean="0"/>
              <a:t> </a:t>
            </a:r>
            <a:r>
              <a:rPr lang="fr-BE" baseline="0" dirty="0" err="1" smtClean="0"/>
              <a:t>definitie</a:t>
            </a:r>
            <a:r>
              <a:rPr lang="fr-BE" baseline="0" dirty="0" smtClean="0"/>
              <a:t>) en dus </a:t>
            </a:r>
            <a:r>
              <a:rPr lang="fr-BE" baseline="0" dirty="0" err="1" smtClean="0"/>
              <a:t>nood</a:t>
            </a:r>
            <a:r>
              <a:rPr lang="fr-BE" baseline="0" dirty="0" smtClean="0"/>
              <a:t> </a:t>
            </a:r>
            <a:r>
              <a:rPr lang="fr-BE" baseline="0" dirty="0" err="1" smtClean="0"/>
              <a:t>hebben</a:t>
            </a:r>
            <a:r>
              <a:rPr lang="fr-BE" baseline="0" dirty="0" smtClean="0"/>
              <a:t> </a:t>
            </a:r>
            <a:r>
              <a:rPr lang="fr-BE" baseline="0" dirty="0" err="1" smtClean="0"/>
              <a:t>aan</a:t>
            </a:r>
            <a:r>
              <a:rPr lang="fr-BE" baseline="0" dirty="0" smtClean="0"/>
              <a:t> </a:t>
            </a:r>
            <a:r>
              <a:rPr lang="fr-BE" baseline="0" dirty="0" err="1" smtClean="0"/>
              <a:t>langdurige</a:t>
            </a:r>
            <a:r>
              <a:rPr lang="fr-BE" baseline="0" dirty="0" smtClean="0"/>
              <a:t> </a:t>
            </a:r>
            <a:r>
              <a:rPr lang="fr-BE" baseline="0" dirty="0" err="1" smtClean="0"/>
              <a:t>zorg</a:t>
            </a:r>
            <a:r>
              <a:rPr lang="fr-BE" baseline="0" dirty="0" smtClean="0"/>
              <a:t>, de </a:t>
            </a:r>
            <a:r>
              <a:rPr lang="fr-BE" baseline="0" dirty="0" err="1" smtClean="0"/>
              <a:t>acties</a:t>
            </a:r>
            <a:r>
              <a:rPr lang="fr-BE" baseline="0" dirty="0" smtClean="0"/>
              <a:t> die </a:t>
            </a:r>
            <a:r>
              <a:rPr lang="fr-BE" baseline="0" dirty="0" err="1" smtClean="0"/>
              <a:t>ontwikkeld</a:t>
            </a:r>
            <a:r>
              <a:rPr lang="fr-BE" baseline="0" dirty="0" smtClean="0"/>
              <a:t> </a:t>
            </a:r>
            <a:r>
              <a:rPr lang="fr-BE" baseline="0" dirty="0" err="1" smtClean="0"/>
              <a:t>worden</a:t>
            </a:r>
            <a:r>
              <a:rPr lang="fr-BE" baseline="0" dirty="0" smtClean="0"/>
              <a:t> </a:t>
            </a:r>
            <a:r>
              <a:rPr lang="fr-BE" baseline="0" dirty="0" err="1" smtClean="0"/>
              <a:t>mogen</a:t>
            </a:r>
            <a:r>
              <a:rPr lang="fr-BE" baseline="0" dirty="0" smtClean="0"/>
              <a:t> niet </a:t>
            </a:r>
            <a:r>
              <a:rPr lang="fr-BE" baseline="0" dirty="0" err="1" smtClean="0"/>
              <a:t>ziektespecifiek</a:t>
            </a:r>
            <a:r>
              <a:rPr lang="fr-BE" baseline="0" dirty="0" smtClean="0"/>
              <a:t> </a:t>
            </a:r>
            <a:r>
              <a:rPr lang="fr-BE" baseline="0" dirty="0" err="1" smtClean="0"/>
              <a:t>zijn</a:t>
            </a:r>
            <a:r>
              <a:rPr lang="fr-BE" baseline="0" dirty="0" smtClean="0"/>
              <a:t>, maar </a:t>
            </a:r>
            <a:r>
              <a:rPr lang="fr-BE" baseline="0" dirty="0" err="1" smtClean="0"/>
              <a:t>moeten</a:t>
            </a:r>
            <a:r>
              <a:rPr lang="fr-BE" baseline="0" dirty="0" smtClean="0"/>
              <a:t> </a:t>
            </a:r>
            <a:r>
              <a:rPr lang="fr-BE" baseline="0" dirty="0" err="1" smtClean="0"/>
              <a:t>kunnen</a:t>
            </a:r>
            <a:r>
              <a:rPr lang="fr-BE" baseline="0" dirty="0" smtClean="0"/>
              <a:t> </a:t>
            </a:r>
            <a:r>
              <a:rPr lang="fr-BE" baseline="0" dirty="0" err="1" smtClean="0"/>
              <a:t>toegepast</a:t>
            </a:r>
            <a:r>
              <a:rPr lang="fr-BE" baseline="0" dirty="0" smtClean="0"/>
              <a:t> </a:t>
            </a:r>
            <a:r>
              <a:rPr lang="fr-BE" baseline="0" dirty="0" err="1" smtClean="0"/>
              <a:t>worden</a:t>
            </a:r>
            <a:r>
              <a:rPr lang="fr-BE" baseline="0" dirty="0" smtClean="0"/>
              <a:t> op </a:t>
            </a:r>
            <a:r>
              <a:rPr lang="fr-BE" baseline="0" dirty="0" err="1" smtClean="0"/>
              <a:t>verschillende</a:t>
            </a:r>
            <a:r>
              <a:rPr lang="fr-BE" baseline="0" dirty="0" smtClean="0"/>
              <a:t> </a:t>
            </a:r>
            <a:r>
              <a:rPr lang="fr-BE" baseline="0" dirty="0" err="1" smtClean="0"/>
              <a:t>ziektebeelden</a:t>
            </a:r>
            <a:r>
              <a:rPr lang="fr-BE" baseline="0" dirty="0" smtClean="0"/>
              <a:t> (men </a:t>
            </a:r>
            <a:r>
              <a:rPr lang="fr-BE" baseline="0" dirty="0" err="1" smtClean="0"/>
              <a:t>spreekt</a:t>
            </a:r>
            <a:r>
              <a:rPr lang="fr-BE" baseline="0" dirty="0" smtClean="0"/>
              <a:t> </a:t>
            </a:r>
            <a:r>
              <a:rPr lang="fr-BE" baseline="0" dirty="0" err="1" smtClean="0"/>
              <a:t>wel</a:t>
            </a:r>
            <a:r>
              <a:rPr lang="fr-BE" baseline="0" dirty="0" smtClean="0"/>
              <a:t> van </a:t>
            </a:r>
            <a:r>
              <a:rPr lang="fr-BE" baseline="0" dirty="0" err="1" smtClean="0"/>
              <a:t>een</a:t>
            </a:r>
            <a:r>
              <a:rPr lang="fr-BE" baseline="0" dirty="0" smtClean="0"/>
              <a:t> MULTI PATHOLOGIE </a:t>
            </a:r>
            <a:r>
              <a:rPr lang="fr-BE" baseline="0" dirty="0" err="1" smtClean="0"/>
              <a:t>doelgroep</a:t>
            </a:r>
            <a:r>
              <a:rPr lang="fr-BE" baseline="0" dirty="0" smtClean="0"/>
              <a:t> </a:t>
            </a:r>
            <a:r>
              <a:rPr lang="fr-BE" baseline="0" dirty="0" err="1" smtClean="0"/>
              <a:t>omdat</a:t>
            </a:r>
            <a:r>
              <a:rPr lang="fr-BE" baseline="0" dirty="0" smtClean="0"/>
              <a:t> men </a:t>
            </a:r>
            <a:r>
              <a:rPr lang="fr-BE" baseline="0" dirty="0" err="1" smtClean="0"/>
              <a:t>ervanuitgaat</a:t>
            </a:r>
            <a:r>
              <a:rPr lang="fr-BE" baseline="0" dirty="0" smtClean="0"/>
              <a:t> </a:t>
            </a:r>
            <a:r>
              <a:rPr lang="fr-BE" baseline="0" dirty="0" err="1" smtClean="0"/>
              <a:t>dat</a:t>
            </a:r>
            <a:r>
              <a:rPr lang="fr-BE" baseline="0" dirty="0" smtClean="0"/>
              <a:t> </a:t>
            </a:r>
            <a:r>
              <a:rPr lang="fr-BE" baseline="0" dirty="0" err="1" smtClean="0"/>
              <a:t>het</a:t>
            </a:r>
            <a:r>
              <a:rPr lang="fr-BE" baseline="0" dirty="0" smtClean="0"/>
              <a:t> </a:t>
            </a:r>
            <a:r>
              <a:rPr lang="fr-BE" baseline="0" dirty="0" err="1" smtClean="0"/>
              <a:t>soms</a:t>
            </a:r>
            <a:r>
              <a:rPr lang="fr-BE" baseline="0" dirty="0" smtClean="0"/>
              <a:t> </a:t>
            </a:r>
            <a:r>
              <a:rPr lang="fr-BE" baseline="0" dirty="0" err="1" smtClean="0"/>
              <a:t>makkelijker</a:t>
            </a:r>
            <a:r>
              <a:rPr lang="fr-BE" baseline="0" dirty="0" smtClean="0"/>
              <a:t> </a:t>
            </a:r>
            <a:r>
              <a:rPr lang="fr-BE" baseline="0" dirty="0" err="1" smtClean="0"/>
              <a:t>is</a:t>
            </a:r>
            <a:r>
              <a:rPr lang="fr-BE" baseline="0" dirty="0" smtClean="0"/>
              <a:t> om te </a:t>
            </a:r>
            <a:r>
              <a:rPr lang="fr-BE" baseline="0" dirty="0" err="1" smtClean="0"/>
              <a:t>vertrekken</a:t>
            </a:r>
            <a:r>
              <a:rPr lang="fr-BE" baseline="0" dirty="0" smtClean="0"/>
              <a:t> van </a:t>
            </a:r>
            <a:r>
              <a:rPr lang="fr-BE" baseline="0" dirty="0" err="1" smtClean="0"/>
              <a:t>een</a:t>
            </a:r>
            <a:r>
              <a:rPr lang="fr-BE" baseline="0" dirty="0" smtClean="0"/>
              <a:t> </a:t>
            </a:r>
            <a:r>
              <a:rPr lang="fr-BE" baseline="0" dirty="0" err="1" smtClean="0"/>
              <a:t>bepaalde</a:t>
            </a:r>
            <a:r>
              <a:rPr lang="fr-BE" baseline="0" dirty="0" smtClean="0"/>
              <a:t> </a:t>
            </a:r>
            <a:r>
              <a:rPr lang="fr-BE" baseline="0" dirty="0" err="1" smtClean="0"/>
              <a:t>afgelijnde</a:t>
            </a:r>
            <a:r>
              <a:rPr lang="fr-BE" baseline="0" dirty="0" smtClean="0"/>
              <a:t> </a:t>
            </a:r>
            <a:r>
              <a:rPr lang="fr-BE" baseline="0" dirty="0" err="1" smtClean="0"/>
              <a:t>doelpopulatie</a:t>
            </a:r>
            <a:r>
              <a:rPr lang="fr-BE" baseline="0" dirty="0" smtClean="0"/>
              <a:t> om </a:t>
            </a:r>
            <a:r>
              <a:rPr lang="fr-BE" baseline="0" dirty="0" err="1" smtClean="0"/>
              <a:t>zo</a:t>
            </a:r>
            <a:r>
              <a:rPr lang="fr-BE" baseline="0" dirty="0" smtClean="0"/>
              <a:t> </a:t>
            </a:r>
            <a:r>
              <a:rPr lang="fr-BE" baseline="0" dirty="0" err="1" smtClean="0"/>
              <a:t>concreter</a:t>
            </a:r>
            <a:r>
              <a:rPr lang="fr-BE" baseline="0" dirty="0" smtClean="0"/>
              <a:t> van </a:t>
            </a:r>
            <a:r>
              <a:rPr lang="fr-BE" baseline="0" dirty="0" err="1" smtClean="0"/>
              <a:t>start</a:t>
            </a:r>
            <a:r>
              <a:rPr lang="fr-BE" baseline="0" dirty="0" smtClean="0"/>
              <a:t> te </a:t>
            </a:r>
            <a:r>
              <a:rPr lang="fr-BE" baseline="0" dirty="0" err="1" smtClean="0"/>
              <a:t>kunnen</a:t>
            </a:r>
            <a:r>
              <a:rPr lang="fr-BE" baseline="0" dirty="0" smtClean="0"/>
              <a:t> </a:t>
            </a:r>
            <a:r>
              <a:rPr lang="fr-BE" baseline="0" dirty="0" err="1" smtClean="0"/>
              <a:t>gaan</a:t>
            </a:r>
            <a:r>
              <a:rPr lang="fr-BE" baseline="0" dirty="0" smtClean="0"/>
              <a:t>. Maar </a:t>
            </a:r>
            <a:r>
              <a:rPr lang="fr-BE" baseline="0" dirty="0" err="1" smtClean="0"/>
              <a:t>het</a:t>
            </a:r>
            <a:r>
              <a:rPr lang="fr-BE" baseline="0" dirty="0" smtClean="0"/>
              <a:t> </a:t>
            </a:r>
            <a:r>
              <a:rPr lang="fr-BE" baseline="0" dirty="0" err="1" smtClean="0"/>
              <a:t>uiteindelijk</a:t>
            </a:r>
            <a:r>
              <a:rPr lang="fr-BE" baseline="0" dirty="0" smtClean="0"/>
              <a:t> </a:t>
            </a:r>
            <a:r>
              <a:rPr lang="fr-BE" baseline="0" dirty="0" err="1" smtClean="0"/>
              <a:t>doel</a:t>
            </a:r>
            <a:r>
              <a:rPr lang="fr-BE" baseline="0" dirty="0" smtClean="0"/>
              <a:t> </a:t>
            </a:r>
            <a:r>
              <a:rPr lang="fr-BE" baseline="0" dirty="0" err="1" smtClean="0"/>
              <a:t>is</a:t>
            </a:r>
            <a:r>
              <a:rPr lang="fr-BE" baseline="0" dirty="0" smtClean="0"/>
              <a:t> om </a:t>
            </a:r>
            <a:r>
              <a:rPr lang="fr-BE" baseline="0" dirty="0" err="1" smtClean="0"/>
              <a:t>wel</a:t>
            </a:r>
            <a:r>
              <a:rPr lang="fr-BE" baseline="0" dirty="0" smtClean="0"/>
              <a:t> </a:t>
            </a:r>
            <a:r>
              <a:rPr lang="fr-BE" baseline="0" dirty="0" err="1" smtClean="0"/>
              <a:t>generiek</a:t>
            </a:r>
            <a:r>
              <a:rPr lang="fr-BE" baseline="0" dirty="0" smtClean="0"/>
              <a:t> te </a:t>
            </a:r>
            <a:r>
              <a:rPr lang="fr-BE" baseline="0" dirty="0" err="1" smtClean="0"/>
              <a:t>werken</a:t>
            </a:r>
            <a:r>
              <a:rPr lang="fr-BE" baseline="0" dirty="0" smtClean="0"/>
              <a:t>.</a:t>
            </a:r>
            <a:r>
              <a:rPr lang="nl-NL" baseline="0" dirty="0" smtClean="0"/>
              <a:t> moeilijk te veralgemenen zijn naar een bredere doelgroep of populatie. Hierdoor kunnen bepaalde ziektegerichte programma’s nieuwe ongelijkheden (‘</a:t>
            </a:r>
            <a:r>
              <a:rPr lang="nl-NL" baseline="0" dirty="0" err="1" smtClean="0"/>
              <a:t>inequity</a:t>
            </a:r>
            <a:r>
              <a:rPr lang="nl-NL" baseline="0" dirty="0" smtClean="0"/>
              <a:t> </a:t>
            </a:r>
            <a:r>
              <a:rPr lang="nl-NL" baseline="0" dirty="0" err="1" smtClean="0"/>
              <a:t>by</a:t>
            </a:r>
            <a:r>
              <a:rPr lang="nl-NL" baseline="0" dirty="0" smtClean="0"/>
              <a:t> </a:t>
            </a:r>
            <a:r>
              <a:rPr lang="nl-NL" baseline="0" dirty="0" err="1" smtClean="0"/>
              <a:t>disease</a:t>
            </a:r>
            <a:r>
              <a:rPr lang="nl-NL" baseline="0" dirty="0" smtClean="0"/>
              <a:t>’)   </a:t>
            </a:r>
          </a:p>
          <a:p>
            <a:r>
              <a:rPr lang="nl-NL" baseline="0" dirty="0" smtClean="0"/>
              <a:t>-Tot slot beantwoordt een ziektegerichte aanpak vaak niet aan de uiteenlopende noden en behoeften van patiënten met meerdere (chronische) aandoeningen (</a:t>
            </a:r>
            <a:r>
              <a:rPr lang="nl-NL" baseline="0" dirty="0" err="1" smtClean="0"/>
              <a:t>multimorbiditeit</a:t>
            </a:r>
            <a:r>
              <a:rPr lang="nl-NL" baseline="0" dirty="0" smtClean="0"/>
              <a:t>)</a:t>
            </a:r>
          </a:p>
          <a:p>
            <a:pPr marL="171450" indent="-171450">
              <a:buFont typeface="Arial" panose="020B0604020202020204" pitchFamily="34" charset="0"/>
              <a:buChar char="•"/>
            </a:pPr>
            <a:r>
              <a:rPr lang="fr-BE" baseline="0" dirty="0" err="1" smtClean="0"/>
              <a:t>Het</a:t>
            </a:r>
            <a:r>
              <a:rPr lang="fr-BE" baseline="0" dirty="0" smtClean="0"/>
              <a:t> </a:t>
            </a:r>
            <a:r>
              <a:rPr lang="fr-BE" baseline="0" dirty="0" err="1" smtClean="0"/>
              <a:t>moet</a:t>
            </a:r>
            <a:r>
              <a:rPr lang="fr-BE" baseline="0" dirty="0" smtClean="0"/>
              <a:t> </a:t>
            </a:r>
            <a:r>
              <a:rPr lang="fr-BE" baseline="0" dirty="0" err="1" smtClean="0"/>
              <a:t>ene</a:t>
            </a:r>
            <a:r>
              <a:rPr lang="fr-BE" baseline="0" dirty="0" smtClean="0"/>
              <a:t> </a:t>
            </a:r>
            <a:r>
              <a:rPr lang="fr-BE" baseline="0" dirty="0" err="1" smtClean="0"/>
              <a:t>geografisch</a:t>
            </a:r>
            <a:r>
              <a:rPr lang="fr-BE" baseline="0" dirty="0" smtClean="0"/>
              <a:t> </a:t>
            </a:r>
            <a:r>
              <a:rPr lang="fr-BE" baseline="0" dirty="0" err="1" smtClean="0"/>
              <a:t>afgelijnde</a:t>
            </a:r>
            <a:r>
              <a:rPr lang="fr-BE" baseline="0" dirty="0" smtClean="0"/>
              <a:t> zone </a:t>
            </a:r>
            <a:r>
              <a:rPr lang="fr-BE" baseline="0" dirty="0" err="1" smtClean="0"/>
              <a:t>zijn</a:t>
            </a:r>
            <a:r>
              <a:rPr lang="fr-BE" baseline="0" dirty="0" smtClean="0"/>
              <a:t>, om </a:t>
            </a:r>
            <a:r>
              <a:rPr lang="fr-BE" baseline="0" dirty="0" err="1" smtClean="0"/>
              <a:t>zo</a:t>
            </a:r>
            <a:r>
              <a:rPr lang="fr-BE" baseline="0" dirty="0" smtClean="0"/>
              <a:t> te </a:t>
            </a:r>
            <a:r>
              <a:rPr lang="fr-BE" baseline="0" dirty="0" err="1" smtClean="0"/>
              <a:t>voorzien</a:t>
            </a:r>
            <a:r>
              <a:rPr lang="fr-BE" baseline="0" dirty="0" smtClean="0"/>
              <a:t> </a:t>
            </a:r>
            <a:r>
              <a:rPr lang="fr-BE" baseline="0" dirty="0" err="1" smtClean="0"/>
              <a:t>dat</a:t>
            </a:r>
            <a:r>
              <a:rPr lang="fr-BE" baseline="0" dirty="0" smtClean="0"/>
              <a:t> </a:t>
            </a:r>
            <a:r>
              <a:rPr lang="fr-BE" baseline="0" dirty="0" err="1" smtClean="0"/>
              <a:t>zorg</a:t>
            </a:r>
            <a:r>
              <a:rPr lang="fr-BE" baseline="0" dirty="0" smtClean="0"/>
              <a:t> en </a:t>
            </a:r>
            <a:r>
              <a:rPr lang="fr-BE" baseline="0" dirty="0" err="1" smtClean="0"/>
              <a:t>hulpverlening</a:t>
            </a:r>
            <a:r>
              <a:rPr lang="fr-BE" baseline="0" dirty="0" smtClean="0"/>
              <a:t> </a:t>
            </a:r>
            <a:r>
              <a:rPr lang="fr-BE" baseline="0" dirty="0" err="1" smtClean="0"/>
              <a:t>wordt</a:t>
            </a:r>
            <a:r>
              <a:rPr lang="fr-BE" baseline="0" dirty="0" smtClean="0"/>
              <a:t> </a:t>
            </a:r>
            <a:r>
              <a:rPr lang="fr-BE" baseline="0" dirty="0" err="1" smtClean="0"/>
              <a:t>afgestemd</a:t>
            </a:r>
            <a:r>
              <a:rPr lang="fr-BE" baseline="0" dirty="0" smtClean="0"/>
              <a:t> in </a:t>
            </a:r>
            <a:r>
              <a:rPr lang="fr-BE" baseline="0" dirty="0" err="1" smtClean="0"/>
              <a:t>functie</a:t>
            </a:r>
            <a:r>
              <a:rPr lang="fr-BE" baseline="0" dirty="0" smtClean="0"/>
              <a:t> van de </a:t>
            </a:r>
            <a:r>
              <a:rPr lang="fr-BE" baseline="0" dirty="0" err="1" smtClean="0"/>
              <a:t>lokale</a:t>
            </a:r>
            <a:r>
              <a:rPr lang="fr-BE" baseline="0" dirty="0" smtClean="0"/>
              <a:t> </a:t>
            </a:r>
            <a:r>
              <a:rPr lang="fr-BE" baseline="0" dirty="0" err="1" smtClean="0"/>
              <a:t>realiteit</a:t>
            </a:r>
            <a:r>
              <a:rPr lang="fr-BE" baseline="0" dirty="0" smtClean="0"/>
              <a:t> </a:t>
            </a:r>
          </a:p>
          <a:p>
            <a:pPr marL="171450" indent="-171450">
              <a:buFont typeface="Arial" panose="020B0604020202020204" pitchFamily="34" charset="0"/>
              <a:buChar char="•"/>
            </a:pPr>
            <a:r>
              <a:rPr lang="fr-BE" baseline="0" dirty="0" smtClean="0"/>
              <a:t>In </a:t>
            </a:r>
            <a:r>
              <a:rPr lang="fr-BE" baseline="0" dirty="0" err="1" smtClean="0"/>
              <a:t>deze</a:t>
            </a:r>
            <a:r>
              <a:rPr lang="fr-BE" baseline="0" dirty="0" smtClean="0"/>
              <a:t> </a:t>
            </a:r>
            <a:r>
              <a:rPr lang="fr-BE" baseline="0" dirty="0" err="1" smtClean="0"/>
              <a:t>regio</a:t>
            </a:r>
            <a:r>
              <a:rPr lang="fr-BE" baseline="0" dirty="0" smtClean="0"/>
              <a:t> </a:t>
            </a:r>
            <a:r>
              <a:rPr lang="fr-BE" baseline="0" dirty="0" err="1" smtClean="0"/>
              <a:t>moeten</a:t>
            </a:r>
            <a:r>
              <a:rPr lang="fr-BE" baseline="0" dirty="0" smtClean="0"/>
              <a:t> </a:t>
            </a:r>
            <a:r>
              <a:rPr lang="fr-BE" baseline="0" dirty="0" err="1" smtClean="0"/>
              <a:t>alle</a:t>
            </a:r>
            <a:r>
              <a:rPr lang="fr-BE" baseline="0" dirty="0" smtClean="0"/>
              <a:t> </a:t>
            </a:r>
            <a:r>
              <a:rPr lang="fr-BE" baseline="0" dirty="0" err="1" smtClean="0"/>
              <a:t>relevante</a:t>
            </a:r>
            <a:r>
              <a:rPr lang="fr-BE" baseline="0" dirty="0" smtClean="0"/>
              <a:t> </a:t>
            </a:r>
            <a:r>
              <a:rPr lang="fr-BE" baseline="0" dirty="0" err="1" smtClean="0"/>
              <a:t>zorg</a:t>
            </a:r>
            <a:r>
              <a:rPr lang="fr-BE" baseline="0" dirty="0" smtClean="0"/>
              <a:t> en </a:t>
            </a:r>
            <a:r>
              <a:rPr lang="fr-BE" baseline="0" dirty="0" err="1" smtClean="0"/>
              <a:t>welzijnparners</a:t>
            </a:r>
            <a:r>
              <a:rPr lang="fr-BE" baseline="0" dirty="0" smtClean="0"/>
              <a:t> </a:t>
            </a:r>
            <a:r>
              <a:rPr lang="fr-BE" baseline="0" dirty="0" err="1" smtClean="0"/>
              <a:t>uit</a:t>
            </a:r>
            <a:r>
              <a:rPr lang="fr-BE" baseline="0" dirty="0" smtClean="0"/>
              <a:t> </a:t>
            </a:r>
            <a:r>
              <a:rPr lang="fr-BE" baseline="0" dirty="0" err="1" smtClean="0"/>
              <a:t>het</a:t>
            </a:r>
            <a:r>
              <a:rPr lang="fr-BE" baseline="0" dirty="0" smtClean="0"/>
              <a:t> </a:t>
            </a:r>
            <a:r>
              <a:rPr lang="fr-BE" baseline="0" dirty="0" err="1" smtClean="0"/>
              <a:t>gebied</a:t>
            </a:r>
            <a:r>
              <a:rPr lang="fr-BE" baseline="0" dirty="0" smtClean="0"/>
              <a:t> </a:t>
            </a:r>
            <a:r>
              <a:rPr lang="fr-BE" baseline="0" dirty="0" err="1" smtClean="0"/>
              <a:t>betrokken</a:t>
            </a:r>
            <a:r>
              <a:rPr lang="fr-BE" baseline="0" dirty="0" smtClean="0"/>
              <a:t> </a:t>
            </a:r>
            <a:r>
              <a:rPr lang="fr-BE" baseline="0" dirty="0" err="1" smtClean="0"/>
              <a:t>worden</a:t>
            </a:r>
            <a:r>
              <a:rPr lang="fr-BE" baseline="0" dirty="0" smtClean="0"/>
              <a:t> </a:t>
            </a:r>
            <a:r>
              <a:rPr lang="fr-BE" baseline="0" dirty="0" err="1" smtClean="0"/>
              <a:t>zodat</a:t>
            </a:r>
            <a:r>
              <a:rPr lang="fr-BE" baseline="0" dirty="0" smtClean="0"/>
              <a:t> </a:t>
            </a:r>
            <a:r>
              <a:rPr lang="fr-BE" baseline="0" dirty="0" err="1" smtClean="0"/>
              <a:t>een</a:t>
            </a:r>
            <a:r>
              <a:rPr lang="fr-BE" baseline="0" dirty="0" smtClean="0"/>
              <a:t> </a:t>
            </a:r>
            <a:r>
              <a:rPr lang="fr-BE" baseline="0" dirty="0" err="1" smtClean="0"/>
              <a:t>representatief</a:t>
            </a:r>
            <a:r>
              <a:rPr lang="fr-BE" baseline="0" dirty="0" smtClean="0"/>
              <a:t> </a:t>
            </a:r>
            <a:r>
              <a:rPr lang="fr-BE" baseline="0" dirty="0" err="1" smtClean="0"/>
              <a:t>beeld</a:t>
            </a:r>
            <a:r>
              <a:rPr lang="fr-BE" baseline="0" dirty="0" smtClean="0"/>
              <a:t> </a:t>
            </a:r>
            <a:r>
              <a:rPr lang="fr-BE" baseline="0" dirty="0" err="1" smtClean="0"/>
              <a:t>wordt</a:t>
            </a:r>
            <a:r>
              <a:rPr lang="fr-BE" baseline="0" dirty="0" smtClean="0"/>
              <a:t> </a:t>
            </a:r>
            <a:r>
              <a:rPr lang="fr-BE" baseline="0" dirty="0" err="1" smtClean="0"/>
              <a:t>geschets</a:t>
            </a:r>
            <a:r>
              <a:rPr lang="fr-BE" baseline="0" dirty="0" smtClean="0"/>
              <a:t> van </a:t>
            </a:r>
            <a:r>
              <a:rPr lang="fr-BE" baseline="0" dirty="0" err="1" smtClean="0"/>
              <a:t>het</a:t>
            </a:r>
            <a:r>
              <a:rPr lang="fr-BE" baseline="0" dirty="0" smtClean="0"/>
              <a:t> </a:t>
            </a:r>
            <a:r>
              <a:rPr lang="fr-BE" baseline="0" dirty="0" err="1" smtClean="0"/>
              <a:t>bestaande</a:t>
            </a:r>
            <a:r>
              <a:rPr lang="fr-BE" baseline="0" dirty="0" smtClean="0"/>
              <a:t> </a:t>
            </a:r>
            <a:r>
              <a:rPr lang="fr-BE" baseline="0" dirty="0" err="1" smtClean="0"/>
              <a:t>aanbod</a:t>
            </a:r>
            <a:endParaRPr lang="fr-BE" baseline="0" dirty="0" smtClean="0"/>
          </a:p>
          <a:p>
            <a:endParaRPr lang="fr-FR" dirty="0"/>
          </a:p>
        </p:txBody>
      </p:sp>
      <p:sp>
        <p:nvSpPr>
          <p:cNvPr id="4" name="Espace réservé du numéro de diapositive 3"/>
          <p:cNvSpPr>
            <a:spLocks noGrp="1"/>
          </p:cNvSpPr>
          <p:nvPr>
            <p:ph type="sldNum" sz="quarter" idx="10"/>
          </p:nvPr>
        </p:nvSpPr>
        <p:spPr/>
        <p:txBody>
          <a:bodyPr/>
          <a:lstStyle/>
          <a:p>
            <a:fld id="{35074C97-AE1D-412D-A282-C35FB4F2AB4A}" type="slidenum">
              <a:rPr lang="nl-NL" smtClean="0"/>
              <a:pPr/>
              <a:t>43</a:t>
            </a:fld>
            <a:endParaRPr lang="nl-NL"/>
          </a:p>
        </p:txBody>
      </p:sp>
    </p:spTree>
    <p:extLst>
      <p:ext uri="{BB962C8B-B14F-4D97-AF65-F5344CB8AC3E}">
        <p14:creationId xmlns:p14="http://schemas.microsoft.com/office/powerpoint/2010/main" val="20766451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92500" lnSpcReduction="10000"/>
          </a:bodyPr>
          <a:lstStyle/>
          <a:p>
            <a:pPr marL="285750" indent="-285750" defTabSz="457200">
              <a:spcBef>
                <a:spcPts val="1000"/>
              </a:spcBef>
              <a:spcAft>
                <a:spcPts val="1800"/>
              </a:spcAft>
              <a:buClr>
                <a:schemeClr val="accent1"/>
              </a:buClr>
              <a:buSzPct val="80000"/>
              <a:buFont typeface="Wingdings" panose="05000000000000000000" pitchFamily="2" charset="2"/>
              <a:buChar char="Ø"/>
            </a:pPr>
            <a:r>
              <a:rPr lang="fr-BE" sz="2000" kern="1200" dirty="0" smtClean="0">
                <a:solidFill>
                  <a:schemeClr val="tx1"/>
                </a:solidFill>
                <a:latin typeface="+mn-lt"/>
                <a:ea typeface="+mn-ea"/>
                <a:cs typeface="+mn-cs"/>
              </a:rPr>
              <a:t>Co-</a:t>
            </a:r>
            <a:r>
              <a:rPr lang="fr-BE" sz="2000" kern="1200" dirty="0" err="1" smtClean="0">
                <a:solidFill>
                  <a:schemeClr val="tx1"/>
                </a:solidFill>
                <a:latin typeface="+mn-lt"/>
                <a:ea typeface="+mn-ea"/>
                <a:cs typeface="+mn-cs"/>
              </a:rPr>
              <a:t>creatie</a:t>
            </a:r>
            <a:r>
              <a:rPr lang="fr-BE" sz="2000" kern="1200" dirty="0" smtClean="0">
                <a:solidFill>
                  <a:schemeClr val="tx1"/>
                </a:solidFill>
                <a:latin typeface="+mn-lt"/>
                <a:ea typeface="+mn-ea"/>
                <a:cs typeface="+mn-cs"/>
              </a:rPr>
              <a:t> </a:t>
            </a:r>
            <a:r>
              <a:rPr lang="fr-BE" sz="2000" kern="1200" dirty="0" err="1" smtClean="0">
                <a:solidFill>
                  <a:schemeClr val="tx1"/>
                </a:solidFill>
                <a:latin typeface="+mn-lt"/>
                <a:ea typeface="+mn-ea"/>
                <a:cs typeface="+mn-cs"/>
              </a:rPr>
              <a:t>is</a:t>
            </a:r>
            <a:r>
              <a:rPr lang="fr-BE" sz="2000" kern="1200" dirty="0" smtClean="0">
                <a:solidFill>
                  <a:schemeClr val="tx1"/>
                </a:solidFill>
                <a:latin typeface="+mn-lt"/>
                <a:ea typeface="+mn-ea"/>
                <a:cs typeface="+mn-cs"/>
              </a:rPr>
              <a:t> </a:t>
            </a:r>
            <a:r>
              <a:rPr lang="fr-BE" sz="2000" kern="1200" dirty="0" err="1" smtClean="0">
                <a:solidFill>
                  <a:schemeClr val="tx1"/>
                </a:solidFill>
                <a:latin typeface="+mn-lt"/>
                <a:ea typeface="+mn-ea"/>
                <a:cs typeface="+mn-cs"/>
              </a:rPr>
              <a:t>een</a:t>
            </a:r>
            <a:r>
              <a:rPr lang="fr-BE" sz="2000" kern="1200" dirty="0" smtClean="0">
                <a:solidFill>
                  <a:schemeClr val="tx1"/>
                </a:solidFill>
                <a:latin typeface="+mn-lt"/>
                <a:ea typeface="+mn-ea"/>
                <a:cs typeface="+mn-cs"/>
              </a:rPr>
              <a:t> </a:t>
            </a:r>
            <a:r>
              <a:rPr lang="fr-BE" sz="2000" b="1" kern="1200" dirty="0" err="1" smtClean="0">
                <a:solidFill>
                  <a:schemeClr val="tx1"/>
                </a:solidFill>
                <a:latin typeface="+mn-lt"/>
                <a:ea typeface="+mn-ea"/>
                <a:cs typeface="+mn-cs"/>
              </a:rPr>
              <a:t>proces</a:t>
            </a:r>
            <a:r>
              <a:rPr lang="fr-BE" sz="2000" b="1" kern="1200" dirty="0" smtClean="0">
                <a:solidFill>
                  <a:schemeClr val="tx1"/>
                </a:solidFill>
                <a:latin typeface="+mn-lt"/>
                <a:ea typeface="+mn-ea"/>
                <a:cs typeface="+mn-cs"/>
              </a:rPr>
              <a:t> …</a:t>
            </a:r>
            <a:endParaRPr lang="fr-BE" sz="2000" kern="1200" dirty="0" smtClean="0">
              <a:solidFill>
                <a:schemeClr val="tx1"/>
              </a:solidFill>
              <a:latin typeface="+mn-lt"/>
              <a:ea typeface="+mn-ea"/>
              <a:cs typeface="+mn-cs"/>
            </a:endParaRPr>
          </a:p>
          <a:p>
            <a:pPr marL="285750" indent="-285750" defTabSz="457200">
              <a:spcBef>
                <a:spcPts val="1000"/>
              </a:spcBef>
              <a:spcAft>
                <a:spcPts val="1200"/>
              </a:spcAft>
              <a:buClr>
                <a:schemeClr val="accent1"/>
              </a:buClr>
              <a:buSzPct val="80000"/>
              <a:buFont typeface="Wingdings" panose="05000000000000000000" pitchFamily="2" charset="2"/>
              <a:buChar char="Ø"/>
            </a:pPr>
            <a:r>
              <a:rPr lang="fr-BE" sz="2000" kern="1200" dirty="0" smtClean="0">
                <a:solidFill>
                  <a:schemeClr val="tx1"/>
                </a:solidFill>
                <a:latin typeface="+mn-lt"/>
                <a:ea typeface="+mn-ea"/>
                <a:cs typeface="+mn-cs"/>
              </a:rPr>
              <a:t>Van </a:t>
            </a:r>
            <a:r>
              <a:rPr lang="fr-BE" sz="2000" b="1" kern="1200" dirty="0" err="1" smtClean="0">
                <a:solidFill>
                  <a:schemeClr val="tx1"/>
                </a:solidFill>
                <a:latin typeface="+mn-lt"/>
                <a:ea typeface="+mn-ea"/>
                <a:cs typeface="+mn-cs"/>
              </a:rPr>
              <a:t>consultatie</a:t>
            </a:r>
            <a:r>
              <a:rPr lang="fr-BE" sz="2000" b="1" kern="1200" dirty="0" smtClean="0">
                <a:solidFill>
                  <a:schemeClr val="tx1"/>
                </a:solidFill>
                <a:latin typeface="+mn-lt"/>
                <a:ea typeface="+mn-ea"/>
                <a:cs typeface="+mn-cs"/>
              </a:rPr>
              <a:t> </a:t>
            </a:r>
            <a:r>
              <a:rPr lang="fr-BE" sz="2000" kern="1200" dirty="0" smtClean="0">
                <a:solidFill>
                  <a:schemeClr val="tx1"/>
                </a:solidFill>
                <a:latin typeface="+mn-lt"/>
                <a:ea typeface="+mn-ea"/>
                <a:cs typeface="+mn-cs"/>
              </a:rPr>
              <a:t>…</a:t>
            </a:r>
          </a:p>
          <a:p>
            <a:pPr marL="742950" lvl="1" indent="-285750" defTabSz="457200">
              <a:spcBef>
                <a:spcPts val="1000"/>
              </a:spcBef>
              <a:spcAft>
                <a:spcPts val="600"/>
              </a:spcAft>
              <a:buClr>
                <a:schemeClr val="accent1"/>
              </a:buClr>
              <a:buSzPct val="80000"/>
              <a:buFont typeface="Arial" panose="020B0604020202020204" pitchFamily="34" charset="0"/>
              <a:buChar char="•"/>
            </a:pPr>
            <a:r>
              <a:rPr lang="fr-BE" sz="1200" kern="1200" dirty="0" err="1" smtClean="0">
                <a:solidFill>
                  <a:schemeClr val="tx1"/>
                </a:solidFill>
                <a:latin typeface="+mn-lt"/>
                <a:ea typeface="+mn-ea"/>
                <a:cs typeface="+mn-cs"/>
              </a:rPr>
              <a:t>Stakeholdersmeeting</a:t>
            </a:r>
            <a:r>
              <a:rPr lang="fr-BE" sz="1200" kern="1200" dirty="0" smtClean="0">
                <a:solidFill>
                  <a:schemeClr val="tx1"/>
                </a:solidFill>
                <a:latin typeface="+mn-lt"/>
                <a:ea typeface="+mn-ea"/>
                <a:cs typeface="+mn-cs"/>
              </a:rPr>
              <a:t> (2 </a:t>
            </a:r>
            <a:r>
              <a:rPr lang="fr-BE" sz="1200" kern="1200" dirty="0" err="1" smtClean="0">
                <a:solidFill>
                  <a:schemeClr val="tx1"/>
                </a:solidFill>
                <a:latin typeface="+mn-lt"/>
                <a:ea typeface="+mn-ea"/>
                <a:cs typeface="+mn-cs"/>
              </a:rPr>
              <a:t>december</a:t>
            </a:r>
            <a:r>
              <a:rPr lang="fr-BE" sz="1200" kern="1200" dirty="0" smtClean="0">
                <a:solidFill>
                  <a:schemeClr val="tx1"/>
                </a:solidFill>
                <a:latin typeface="+mn-lt"/>
                <a:ea typeface="+mn-ea"/>
                <a:cs typeface="+mn-cs"/>
              </a:rPr>
              <a:t> 2015)</a:t>
            </a:r>
          </a:p>
          <a:p>
            <a:pPr marL="742950" lvl="1" indent="-285750" defTabSz="457200">
              <a:spcBef>
                <a:spcPts val="1000"/>
              </a:spcBef>
              <a:spcAft>
                <a:spcPts val="600"/>
              </a:spcAft>
              <a:buClr>
                <a:schemeClr val="accent1"/>
              </a:buClr>
              <a:buSzPct val="80000"/>
              <a:buFont typeface="Arial" panose="020B0604020202020204" pitchFamily="34" charset="0"/>
              <a:buChar char="•"/>
            </a:pPr>
            <a:r>
              <a:rPr lang="fr-BE" sz="1200" kern="1200" dirty="0" err="1" smtClean="0">
                <a:solidFill>
                  <a:schemeClr val="tx1"/>
                </a:solidFill>
                <a:latin typeface="+mn-lt"/>
                <a:ea typeface="+mn-ea"/>
                <a:cs typeface="+mn-cs"/>
              </a:rPr>
              <a:t>Rondetafels</a:t>
            </a:r>
            <a:r>
              <a:rPr lang="fr-BE" sz="1200" kern="1200" dirty="0" smtClean="0">
                <a:solidFill>
                  <a:schemeClr val="tx1"/>
                </a:solidFill>
                <a:latin typeface="+mn-lt"/>
                <a:ea typeface="+mn-ea"/>
                <a:cs typeface="+mn-cs"/>
              </a:rPr>
              <a:t> met </a:t>
            </a:r>
            <a:r>
              <a:rPr lang="fr-BE" sz="1200" kern="1200" dirty="0" err="1" smtClean="0">
                <a:solidFill>
                  <a:schemeClr val="tx1"/>
                </a:solidFill>
                <a:latin typeface="+mn-lt"/>
                <a:ea typeface="+mn-ea"/>
                <a:cs typeface="+mn-cs"/>
              </a:rPr>
              <a:t>stakeholders</a:t>
            </a:r>
            <a:r>
              <a:rPr lang="fr-BE" sz="1200" kern="1200" dirty="0" smtClean="0">
                <a:solidFill>
                  <a:schemeClr val="tx1"/>
                </a:solidFill>
                <a:latin typeface="+mn-lt"/>
                <a:ea typeface="+mn-ea"/>
                <a:cs typeface="+mn-cs"/>
              </a:rPr>
              <a:t> per </a:t>
            </a:r>
            <a:r>
              <a:rPr lang="fr-BE" sz="1200" kern="1200" dirty="0" err="1" smtClean="0">
                <a:solidFill>
                  <a:schemeClr val="tx1"/>
                </a:solidFill>
                <a:latin typeface="+mn-lt"/>
                <a:ea typeface="+mn-ea"/>
                <a:cs typeface="+mn-cs"/>
              </a:rPr>
              <a:t>deelstaat</a:t>
            </a:r>
            <a:r>
              <a:rPr lang="fr-BE" sz="1200" kern="1200" dirty="0" smtClean="0">
                <a:solidFill>
                  <a:schemeClr val="tx1"/>
                </a:solidFill>
                <a:latin typeface="+mn-lt"/>
                <a:ea typeface="+mn-ea"/>
                <a:cs typeface="+mn-cs"/>
              </a:rPr>
              <a:t> (</a:t>
            </a:r>
            <a:r>
              <a:rPr lang="fr-BE" sz="1200" kern="1200" dirty="0" err="1" smtClean="0">
                <a:solidFill>
                  <a:schemeClr val="tx1"/>
                </a:solidFill>
                <a:latin typeface="+mn-lt"/>
                <a:ea typeface="+mn-ea"/>
                <a:cs typeface="+mn-cs"/>
              </a:rPr>
              <a:t>januari</a:t>
            </a:r>
            <a:r>
              <a:rPr lang="fr-BE" sz="1200" kern="1200" dirty="0" smtClean="0">
                <a:solidFill>
                  <a:schemeClr val="tx1"/>
                </a:solidFill>
                <a:latin typeface="+mn-lt"/>
                <a:ea typeface="+mn-ea"/>
                <a:cs typeface="+mn-cs"/>
              </a:rPr>
              <a:t> 2016) </a:t>
            </a:r>
          </a:p>
          <a:p>
            <a:pPr marL="742950" lvl="1" indent="-285750" defTabSz="457200">
              <a:spcBef>
                <a:spcPts val="1000"/>
              </a:spcBef>
              <a:spcAft>
                <a:spcPts val="1200"/>
              </a:spcAft>
              <a:buClr>
                <a:schemeClr val="accent1"/>
              </a:buClr>
              <a:buSzPct val="80000"/>
              <a:buFont typeface="Arial" panose="020B0604020202020204" pitchFamily="34" charset="0"/>
              <a:buChar char="•"/>
            </a:pPr>
            <a:r>
              <a:rPr lang="fr-BE" sz="1200" kern="1200" dirty="0" err="1" smtClean="0">
                <a:solidFill>
                  <a:schemeClr val="tx1"/>
                </a:solidFill>
                <a:latin typeface="+mn-lt"/>
                <a:ea typeface="+mn-ea"/>
                <a:cs typeface="+mn-cs"/>
              </a:rPr>
              <a:t>Grootschalige</a:t>
            </a:r>
            <a:r>
              <a:rPr lang="fr-BE" sz="1200" kern="1200" dirty="0" smtClean="0">
                <a:solidFill>
                  <a:schemeClr val="tx1"/>
                </a:solidFill>
                <a:latin typeface="+mn-lt"/>
                <a:ea typeface="+mn-ea"/>
                <a:cs typeface="+mn-cs"/>
              </a:rPr>
              <a:t> online </a:t>
            </a:r>
            <a:r>
              <a:rPr lang="fr-BE" sz="1200" kern="1200" dirty="0" err="1" smtClean="0">
                <a:solidFill>
                  <a:schemeClr val="tx1"/>
                </a:solidFill>
                <a:latin typeface="+mn-lt"/>
                <a:ea typeface="+mn-ea"/>
                <a:cs typeface="+mn-cs"/>
              </a:rPr>
              <a:t>bevraging</a:t>
            </a:r>
            <a:r>
              <a:rPr lang="fr-BE" sz="1200" kern="1200" dirty="0" smtClean="0">
                <a:solidFill>
                  <a:schemeClr val="tx1"/>
                </a:solidFill>
                <a:latin typeface="+mn-lt"/>
                <a:ea typeface="+mn-ea"/>
                <a:cs typeface="+mn-cs"/>
              </a:rPr>
              <a:t> (+/- 200 </a:t>
            </a:r>
            <a:r>
              <a:rPr lang="fr-BE" sz="1200" kern="1200" dirty="0" err="1" smtClean="0">
                <a:solidFill>
                  <a:schemeClr val="tx1"/>
                </a:solidFill>
                <a:latin typeface="+mn-lt"/>
                <a:ea typeface="+mn-ea"/>
                <a:cs typeface="+mn-cs"/>
              </a:rPr>
              <a:t>reacties</a:t>
            </a:r>
            <a:r>
              <a:rPr lang="fr-BE" sz="1200" kern="1200" dirty="0" smtClean="0">
                <a:solidFill>
                  <a:schemeClr val="tx1"/>
                </a:solidFill>
                <a:latin typeface="+mn-lt"/>
                <a:ea typeface="+mn-ea"/>
                <a:cs typeface="+mn-cs"/>
              </a:rPr>
              <a:t>)</a:t>
            </a:r>
          </a:p>
          <a:p>
            <a:pPr marL="285750" indent="-285750" defTabSz="457200">
              <a:spcBef>
                <a:spcPts val="1000"/>
              </a:spcBef>
              <a:spcAft>
                <a:spcPts val="1200"/>
              </a:spcAft>
              <a:buClr>
                <a:schemeClr val="accent1"/>
              </a:buClr>
              <a:buSzPct val="80000"/>
              <a:buFont typeface="Wingdings" panose="05000000000000000000" pitchFamily="2" charset="2"/>
              <a:buChar char="Ø"/>
            </a:pPr>
            <a:r>
              <a:rPr lang="fr-BE" sz="2000" kern="1200" dirty="0" smtClean="0">
                <a:solidFill>
                  <a:schemeClr val="tx1"/>
                </a:solidFill>
                <a:latin typeface="+mn-lt"/>
                <a:ea typeface="+mn-ea"/>
                <a:cs typeface="+mn-cs"/>
              </a:rPr>
              <a:t>En </a:t>
            </a:r>
            <a:r>
              <a:rPr lang="fr-BE" sz="2000" b="1" kern="1200" dirty="0" err="1" smtClean="0">
                <a:solidFill>
                  <a:schemeClr val="tx1"/>
                </a:solidFill>
                <a:latin typeface="+mn-lt"/>
                <a:ea typeface="+mn-ea"/>
                <a:cs typeface="+mn-cs"/>
              </a:rPr>
              <a:t>consolidatie</a:t>
            </a:r>
            <a:r>
              <a:rPr lang="fr-BE" sz="2000" b="1" kern="1200" dirty="0" smtClean="0">
                <a:solidFill>
                  <a:schemeClr val="tx1"/>
                </a:solidFill>
                <a:latin typeface="+mn-lt"/>
                <a:ea typeface="+mn-ea"/>
                <a:cs typeface="+mn-cs"/>
              </a:rPr>
              <a:t> </a:t>
            </a:r>
            <a:r>
              <a:rPr lang="fr-BE" sz="2000" kern="1200" dirty="0" smtClean="0">
                <a:solidFill>
                  <a:schemeClr val="tx1"/>
                </a:solidFill>
                <a:latin typeface="+mn-lt"/>
                <a:ea typeface="+mn-ea"/>
                <a:cs typeface="+mn-cs"/>
              </a:rPr>
              <a:t>…</a:t>
            </a:r>
          </a:p>
          <a:p>
            <a:pPr marL="742950" lvl="1" indent="-285750" defTabSz="457200">
              <a:spcBef>
                <a:spcPts val="1000"/>
              </a:spcBef>
              <a:spcAft>
                <a:spcPts val="1200"/>
              </a:spcAft>
              <a:buClr>
                <a:schemeClr val="accent1"/>
              </a:buClr>
              <a:buSzPct val="80000"/>
              <a:buFont typeface="Arial" panose="020B0604020202020204" pitchFamily="34" charset="0"/>
              <a:buChar char="•"/>
            </a:pPr>
            <a:r>
              <a:rPr lang="fr-BE" sz="1200" kern="1200" dirty="0" smtClean="0">
                <a:solidFill>
                  <a:schemeClr val="tx1"/>
                </a:solidFill>
                <a:latin typeface="+mn-lt"/>
                <a:ea typeface="+mn-ea"/>
                <a:cs typeface="+mn-cs"/>
              </a:rPr>
              <a:t>Feedback over </a:t>
            </a:r>
            <a:r>
              <a:rPr lang="fr-BE" sz="1200" kern="1200" dirty="0" err="1" smtClean="0">
                <a:solidFill>
                  <a:schemeClr val="tx1"/>
                </a:solidFill>
                <a:latin typeface="+mn-lt"/>
                <a:ea typeface="+mn-ea"/>
                <a:cs typeface="+mn-cs"/>
              </a:rPr>
              <a:t>uitkomsten</a:t>
            </a:r>
            <a:r>
              <a:rPr lang="fr-BE" sz="1200" kern="1200" dirty="0" smtClean="0">
                <a:solidFill>
                  <a:schemeClr val="tx1"/>
                </a:solidFill>
                <a:latin typeface="+mn-lt"/>
                <a:ea typeface="+mn-ea"/>
                <a:cs typeface="+mn-cs"/>
              </a:rPr>
              <a:t> </a:t>
            </a:r>
            <a:r>
              <a:rPr lang="fr-BE" sz="1200" kern="1200" dirty="0" err="1" smtClean="0">
                <a:solidFill>
                  <a:schemeClr val="tx1"/>
                </a:solidFill>
                <a:latin typeface="+mn-lt"/>
                <a:ea typeface="+mn-ea"/>
                <a:cs typeface="+mn-cs"/>
              </a:rPr>
              <a:t>consultatierondes</a:t>
            </a:r>
            <a:endParaRPr lang="fr-BE" sz="1200" kern="1200" dirty="0" smtClean="0">
              <a:solidFill>
                <a:schemeClr val="tx1"/>
              </a:solidFill>
              <a:latin typeface="+mn-lt"/>
              <a:ea typeface="+mn-ea"/>
              <a:cs typeface="+mn-cs"/>
            </a:endParaRPr>
          </a:p>
          <a:p>
            <a:pPr marL="742950" lvl="1" indent="-285750" defTabSz="457200">
              <a:spcBef>
                <a:spcPts val="1000"/>
              </a:spcBef>
              <a:spcAft>
                <a:spcPts val="3000"/>
              </a:spcAft>
              <a:buClr>
                <a:schemeClr val="accent1"/>
              </a:buClr>
              <a:buSzPct val="80000"/>
              <a:buFont typeface="Arial" panose="020B0604020202020204" pitchFamily="34" charset="0"/>
              <a:buChar char="•"/>
            </a:pPr>
            <a:r>
              <a:rPr lang="fr-BE" sz="1200" kern="1200" dirty="0" smtClean="0">
                <a:solidFill>
                  <a:schemeClr val="tx1"/>
                </a:solidFill>
                <a:latin typeface="+mn-lt"/>
                <a:ea typeface="+mn-ea"/>
                <a:cs typeface="+mn-cs"/>
              </a:rPr>
              <a:t>Finale </a:t>
            </a:r>
            <a:r>
              <a:rPr lang="fr-BE" sz="1200" kern="1200" dirty="0" err="1" smtClean="0">
                <a:solidFill>
                  <a:schemeClr val="tx1"/>
                </a:solidFill>
                <a:latin typeface="+mn-lt"/>
                <a:ea typeface="+mn-ea"/>
                <a:cs typeface="+mn-cs"/>
              </a:rPr>
              <a:t>toetsing</a:t>
            </a:r>
            <a:r>
              <a:rPr lang="fr-BE" sz="1200" kern="1200" dirty="0" smtClean="0">
                <a:solidFill>
                  <a:schemeClr val="tx1"/>
                </a:solidFill>
                <a:latin typeface="+mn-lt"/>
                <a:ea typeface="+mn-ea"/>
                <a:cs typeface="+mn-cs"/>
              </a:rPr>
              <a:t> </a:t>
            </a:r>
            <a:r>
              <a:rPr lang="fr-BE" sz="1200" kern="1200" dirty="0" err="1" smtClean="0">
                <a:solidFill>
                  <a:schemeClr val="tx1"/>
                </a:solidFill>
                <a:latin typeface="+mn-lt"/>
                <a:ea typeface="+mn-ea"/>
                <a:cs typeface="+mn-cs"/>
              </a:rPr>
              <a:t>Gids</a:t>
            </a:r>
            <a:r>
              <a:rPr lang="fr-BE" sz="1200" kern="1200" dirty="0" smtClean="0">
                <a:solidFill>
                  <a:schemeClr val="tx1"/>
                </a:solidFill>
                <a:latin typeface="+mn-lt"/>
                <a:ea typeface="+mn-ea"/>
                <a:cs typeface="+mn-cs"/>
              </a:rPr>
              <a:t> </a:t>
            </a:r>
            <a:r>
              <a:rPr lang="fr-BE" sz="1200" kern="1200" dirty="0" err="1" smtClean="0">
                <a:solidFill>
                  <a:schemeClr val="tx1"/>
                </a:solidFill>
                <a:latin typeface="+mn-lt"/>
                <a:ea typeface="+mn-ea"/>
                <a:cs typeface="+mn-cs"/>
              </a:rPr>
              <a:t>voor</a:t>
            </a:r>
            <a:r>
              <a:rPr lang="fr-BE" sz="1200" kern="1200" dirty="0" smtClean="0">
                <a:solidFill>
                  <a:schemeClr val="tx1"/>
                </a:solidFill>
                <a:latin typeface="+mn-lt"/>
                <a:ea typeface="+mn-ea"/>
                <a:cs typeface="+mn-cs"/>
              </a:rPr>
              <a:t> </a:t>
            </a:r>
            <a:r>
              <a:rPr lang="fr-BE" sz="1200" kern="1200" dirty="0" err="1" smtClean="0">
                <a:solidFill>
                  <a:schemeClr val="tx1"/>
                </a:solidFill>
                <a:latin typeface="+mn-lt"/>
                <a:ea typeface="+mn-ea"/>
                <a:cs typeface="+mn-cs"/>
              </a:rPr>
              <a:t>opstart</a:t>
            </a:r>
            <a:r>
              <a:rPr lang="fr-BE" sz="1200" kern="1200" dirty="0" smtClean="0">
                <a:solidFill>
                  <a:schemeClr val="tx1"/>
                </a:solidFill>
                <a:latin typeface="+mn-lt"/>
                <a:ea typeface="+mn-ea"/>
                <a:cs typeface="+mn-cs"/>
              </a:rPr>
              <a:t> </a:t>
            </a:r>
            <a:r>
              <a:rPr lang="fr-BE" sz="1200" kern="1200" dirty="0" err="1" smtClean="0">
                <a:solidFill>
                  <a:schemeClr val="tx1"/>
                </a:solidFill>
                <a:latin typeface="+mn-lt"/>
                <a:ea typeface="+mn-ea"/>
                <a:cs typeface="+mn-cs"/>
              </a:rPr>
              <a:t>pilootprojecten</a:t>
            </a:r>
            <a:r>
              <a:rPr lang="fr-BE" sz="1200" kern="1200" dirty="0" smtClean="0">
                <a:solidFill>
                  <a:schemeClr val="tx1"/>
                </a:solidFill>
                <a:latin typeface="+mn-lt"/>
                <a:ea typeface="+mn-ea"/>
                <a:cs typeface="+mn-cs"/>
              </a:rPr>
              <a:t> (</a:t>
            </a:r>
            <a:r>
              <a:rPr lang="fr-BE" sz="1200" kern="1200" dirty="0" err="1" smtClean="0">
                <a:solidFill>
                  <a:schemeClr val="tx1"/>
                </a:solidFill>
                <a:latin typeface="+mn-lt"/>
                <a:ea typeface="+mn-ea"/>
                <a:cs typeface="+mn-cs"/>
              </a:rPr>
              <a:t>volgende</a:t>
            </a:r>
            <a:r>
              <a:rPr lang="fr-BE" sz="1200" kern="1200" dirty="0" smtClean="0">
                <a:solidFill>
                  <a:schemeClr val="tx1"/>
                </a:solidFill>
                <a:latin typeface="+mn-lt"/>
                <a:ea typeface="+mn-ea"/>
                <a:cs typeface="+mn-cs"/>
              </a:rPr>
              <a:t> </a:t>
            </a:r>
            <a:r>
              <a:rPr lang="fr-BE" sz="1200" kern="1200" dirty="0" err="1" smtClean="0">
                <a:solidFill>
                  <a:schemeClr val="tx1"/>
                </a:solidFill>
                <a:latin typeface="+mn-lt"/>
                <a:ea typeface="+mn-ea"/>
                <a:cs typeface="+mn-cs"/>
              </a:rPr>
              <a:t>stap</a:t>
            </a:r>
            <a:r>
              <a:rPr lang="fr-BE" sz="1200" kern="1200" dirty="0" smtClean="0">
                <a:solidFill>
                  <a:schemeClr val="tx1"/>
                </a:solidFill>
                <a:latin typeface="+mn-lt"/>
                <a:ea typeface="+mn-ea"/>
                <a:cs typeface="+mn-cs"/>
              </a:rPr>
              <a:t>)</a:t>
            </a:r>
          </a:p>
          <a:p>
            <a:endParaRPr lang="fr-FR" dirty="0"/>
          </a:p>
        </p:txBody>
      </p:sp>
      <p:sp>
        <p:nvSpPr>
          <p:cNvPr id="4" name="Espace réservé du numéro de diapositive 3"/>
          <p:cNvSpPr>
            <a:spLocks noGrp="1"/>
          </p:cNvSpPr>
          <p:nvPr>
            <p:ph type="sldNum" sz="quarter" idx="10"/>
          </p:nvPr>
        </p:nvSpPr>
        <p:spPr/>
        <p:txBody>
          <a:bodyPr/>
          <a:lstStyle/>
          <a:p>
            <a:fld id="{35074C97-AE1D-412D-A282-C35FB4F2AB4A}" type="slidenum">
              <a:rPr lang="nl-NL" smtClean="0"/>
              <a:pPr/>
              <a:t>44</a:t>
            </a:fld>
            <a:endParaRPr lang="nl-NL"/>
          </a:p>
        </p:txBody>
      </p:sp>
    </p:spTree>
    <p:extLst>
      <p:ext uri="{BB962C8B-B14F-4D97-AF65-F5344CB8AC3E}">
        <p14:creationId xmlns:p14="http://schemas.microsoft.com/office/powerpoint/2010/main" val="31112413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66813" y="1241425"/>
            <a:ext cx="4464050" cy="3349625"/>
          </a:xfrm>
        </p:spPr>
      </p:sp>
      <p:sp>
        <p:nvSpPr>
          <p:cNvPr id="3" name="Tijdelijke aanduiding voor notities 2"/>
          <p:cNvSpPr>
            <a:spLocks noGrp="1"/>
          </p:cNvSpPr>
          <p:nvPr>
            <p:ph type="body" idx="1"/>
          </p:nvPr>
        </p:nvSpPr>
        <p:spPr/>
        <p:txBody>
          <a:bodyPr/>
          <a:lstStyle/>
          <a:p>
            <a:r>
              <a:rPr lang="fr-BE" dirty="0" smtClean="0"/>
              <a:t>En</a:t>
            </a:r>
            <a:r>
              <a:rPr lang="fr-BE" baseline="0" dirty="0" smtClean="0"/>
              <a:t> dan </a:t>
            </a:r>
            <a:r>
              <a:rPr lang="fr-BE" baseline="0" dirty="0" err="1" smtClean="0"/>
              <a:t>komen</a:t>
            </a:r>
            <a:r>
              <a:rPr lang="fr-BE" baseline="0" dirty="0" smtClean="0"/>
              <a:t> </a:t>
            </a:r>
            <a:r>
              <a:rPr lang="fr-BE" baseline="0" dirty="0" err="1" smtClean="0"/>
              <a:t>we</a:t>
            </a:r>
            <a:r>
              <a:rPr lang="fr-BE" baseline="0" dirty="0" smtClean="0"/>
              <a:t> nu </a:t>
            </a:r>
            <a:r>
              <a:rPr lang="fr-BE" baseline="0" dirty="0" err="1" smtClean="0"/>
              <a:t>tot</a:t>
            </a:r>
            <a:r>
              <a:rPr lang="fr-BE" baseline="0" dirty="0" smtClean="0"/>
              <a:t> de </a:t>
            </a:r>
            <a:r>
              <a:rPr lang="fr-BE" baseline="0" dirty="0" err="1" smtClean="0"/>
              <a:t>vraag</a:t>
            </a:r>
            <a:r>
              <a:rPr lang="fr-BE" baseline="0" dirty="0" smtClean="0"/>
              <a:t>: </a:t>
            </a:r>
            <a:r>
              <a:rPr lang="fr-BE" baseline="0" dirty="0" err="1" smtClean="0"/>
              <a:t>hoe</a:t>
            </a:r>
            <a:r>
              <a:rPr lang="fr-BE" baseline="0" dirty="0" smtClean="0"/>
              <a:t> </a:t>
            </a:r>
            <a:r>
              <a:rPr lang="fr-BE" baseline="0" dirty="0" err="1" smtClean="0"/>
              <a:t>kunnen</a:t>
            </a:r>
            <a:r>
              <a:rPr lang="fr-BE" baseline="0" dirty="0" smtClean="0"/>
              <a:t> </a:t>
            </a:r>
            <a:r>
              <a:rPr lang="fr-BE" baseline="0" dirty="0" err="1" smtClean="0"/>
              <a:t>we</a:t>
            </a:r>
            <a:r>
              <a:rPr lang="fr-BE" baseline="0" dirty="0" smtClean="0"/>
              <a:t> dit </a:t>
            </a:r>
            <a:r>
              <a:rPr lang="fr-BE" baseline="0" dirty="0" err="1" smtClean="0"/>
              <a:t>samen</a:t>
            </a:r>
            <a:r>
              <a:rPr lang="fr-BE" baseline="0" dirty="0" smtClean="0"/>
              <a:t> </a:t>
            </a:r>
            <a:r>
              <a:rPr lang="fr-BE" baseline="0" dirty="0" err="1" smtClean="0"/>
              <a:t>allemaal</a:t>
            </a:r>
            <a:r>
              <a:rPr lang="fr-BE" baseline="0" dirty="0" smtClean="0"/>
              <a:t> </a:t>
            </a:r>
            <a:r>
              <a:rPr lang="fr-BE" baseline="0" dirty="0" err="1" smtClean="0"/>
              <a:t>samen</a:t>
            </a:r>
            <a:r>
              <a:rPr lang="fr-BE" baseline="0" dirty="0" smtClean="0"/>
              <a:t> </a:t>
            </a:r>
            <a:r>
              <a:rPr lang="fr-BE" baseline="0" dirty="0" err="1" smtClean="0"/>
              <a:t>gaan</a:t>
            </a:r>
            <a:r>
              <a:rPr lang="fr-BE" baseline="0" dirty="0" smtClean="0"/>
              <a:t> </a:t>
            </a:r>
            <a:r>
              <a:rPr lang="fr-BE" baseline="0" dirty="0" err="1" smtClean="0"/>
              <a:t>realiseren</a:t>
            </a:r>
            <a:r>
              <a:rPr lang="fr-BE" baseline="0" dirty="0" smtClean="0"/>
              <a:t>? </a:t>
            </a:r>
            <a:r>
              <a:rPr lang="fr-BE" baseline="0" dirty="0" err="1" smtClean="0"/>
              <a:t>Pilootprojecten</a:t>
            </a:r>
            <a:r>
              <a:rPr lang="fr-BE" baseline="0" dirty="0" smtClean="0"/>
              <a:t>, 18 </a:t>
            </a:r>
            <a:r>
              <a:rPr lang="fr-BE" baseline="0" dirty="0" err="1" smtClean="0"/>
              <a:t>componenten</a:t>
            </a:r>
            <a:r>
              <a:rPr lang="fr-BE" baseline="0" dirty="0" smtClean="0"/>
              <a:t> van </a:t>
            </a:r>
            <a:r>
              <a:rPr lang="fr-BE" baseline="0" dirty="0" err="1" smtClean="0"/>
              <a:t>geïntegreerde</a:t>
            </a:r>
            <a:r>
              <a:rPr lang="fr-BE" baseline="0" dirty="0" smtClean="0"/>
              <a:t> </a:t>
            </a:r>
            <a:r>
              <a:rPr lang="fr-BE" baseline="0" dirty="0" err="1" smtClean="0"/>
              <a:t>zorg</a:t>
            </a:r>
            <a:r>
              <a:rPr lang="fr-BE" baseline="0" dirty="0" smtClean="0"/>
              <a:t>, …. Er </a:t>
            </a:r>
            <a:r>
              <a:rPr lang="fr-BE" baseline="0" dirty="0" err="1" smtClean="0"/>
              <a:t>staan</a:t>
            </a:r>
            <a:r>
              <a:rPr lang="fr-BE" baseline="0" dirty="0" smtClean="0"/>
              <a:t> </a:t>
            </a:r>
            <a:r>
              <a:rPr lang="fr-BE" baseline="0" dirty="0" err="1" smtClean="0"/>
              <a:t>ons</a:t>
            </a:r>
            <a:r>
              <a:rPr lang="fr-BE" baseline="0" dirty="0" smtClean="0"/>
              <a:t> </a:t>
            </a:r>
            <a:r>
              <a:rPr lang="fr-BE" baseline="0" dirty="0" err="1" smtClean="0"/>
              <a:t>een</a:t>
            </a:r>
            <a:r>
              <a:rPr lang="fr-BE" baseline="0" dirty="0" smtClean="0"/>
              <a:t> </a:t>
            </a:r>
            <a:r>
              <a:rPr lang="fr-BE" baseline="0" dirty="0" err="1" smtClean="0"/>
              <a:t>aantal</a:t>
            </a:r>
            <a:r>
              <a:rPr lang="fr-BE" baseline="0" dirty="0" smtClean="0"/>
              <a:t> </a:t>
            </a:r>
            <a:r>
              <a:rPr lang="fr-BE" baseline="0" dirty="0" err="1" smtClean="0"/>
              <a:t>ingrijpende</a:t>
            </a:r>
            <a:r>
              <a:rPr lang="fr-BE" baseline="0" dirty="0" smtClean="0"/>
              <a:t> </a:t>
            </a:r>
            <a:r>
              <a:rPr lang="fr-BE" baseline="0" dirty="0" err="1" smtClean="0"/>
              <a:t>veranderingen</a:t>
            </a:r>
            <a:r>
              <a:rPr lang="fr-BE" baseline="0" dirty="0" smtClean="0"/>
              <a:t> te </a:t>
            </a:r>
            <a:r>
              <a:rPr lang="fr-BE" baseline="0" dirty="0" err="1" smtClean="0"/>
              <a:t>wachten</a:t>
            </a:r>
            <a:r>
              <a:rPr lang="fr-BE" baseline="0" dirty="0" smtClean="0"/>
              <a:t>. </a:t>
            </a:r>
            <a:r>
              <a:rPr lang="fr-BE" baseline="0" dirty="0" err="1" smtClean="0"/>
              <a:t>We</a:t>
            </a:r>
            <a:r>
              <a:rPr lang="fr-BE" baseline="0" dirty="0" smtClean="0"/>
              <a:t> </a:t>
            </a:r>
            <a:r>
              <a:rPr lang="fr-BE" baseline="0" dirty="0" err="1" smtClean="0"/>
              <a:t>zullen</a:t>
            </a:r>
            <a:r>
              <a:rPr lang="fr-BE" baseline="0" dirty="0" smtClean="0"/>
              <a:t> </a:t>
            </a:r>
            <a:r>
              <a:rPr lang="fr-BE" baseline="0" dirty="0" err="1" smtClean="0"/>
              <a:t>moeten</a:t>
            </a:r>
            <a:r>
              <a:rPr lang="fr-BE" baseline="0" dirty="0" smtClean="0"/>
              <a:t> </a:t>
            </a:r>
            <a:r>
              <a:rPr lang="fr-BE" baseline="0" dirty="0" err="1" smtClean="0"/>
              <a:t>veranderen</a:t>
            </a:r>
            <a:r>
              <a:rPr lang="fr-BE" baseline="0" dirty="0" smtClean="0"/>
              <a:t>, « change », en </a:t>
            </a:r>
            <a:r>
              <a:rPr lang="fr-BE" baseline="0" dirty="0" err="1" smtClean="0"/>
              <a:t>dat</a:t>
            </a:r>
            <a:r>
              <a:rPr lang="fr-BE" baseline="0" dirty="0" smtClean="0"/>
              <a:t> op </a:t>
            </a:r>
            <a:r>
              <a:rPr lang="fr-BE" baseline="0" dirty="0" err="1" smtClean="0"/>
              <a:t>alle</a:t>
            </a:r>
            <a:r>
              <a:rPr lang="fr-BE" baseline="0" dirty="0" smtClean="0"/>
              <a:t> </a:t>
            </a:r>
            <a:r>
              <a:rPr lang="fr-BE" baseline="0" dirty="0" err="1" smtClean="0"/>
              <a:t>niveaus</a:t>
            </a:r>
            <a:r>
              <a:rPr lang="fr-BE" baseline="0" dirty="0" smtClean="0"/>
              <a:t>: </a:t>
            </a:r>
            <a:r>
              <a:rPr lang="fr-BE" baseline="0" dirty="0" err="1" smtClean="0"/>
              <a:t>wij</a:t>
            </a:r>
            <a:r>
              <a:rPr lang="fr-BE" baseline="0" dirty="0" smtClean="0"/>
              <a:t> (</a:t>
            </a:r>
            <a:r>
              <a:rPr lang="fr-BE" baseline="0" dirty="0" err="1" smtClean="0"/>
              <a:t>als</a:t>
            </a:r>
            <a:r>
              <a:rPr lang="fr-BE" baseline="0" dirty="0" smtClean="0"/>
              <a:t> </a:t>
            </a:r>
            <a:r>
              <a:rPr lang="fr-BE" baseline="0" dirty="0" err="1" smtClean="0"/>
              <a:t>overheid</a:t>
            </a:r>
            <a:r>
              <a:rPr lang="fr-BE" baseline="0" dirty="0" smtClean="0"/>
              <a:t>), </a:t>
            </a:r>
            <a:r>
              <a:rPr lang="fr-BE" baseline="0" dirty="0" err="1" smtClean="0"/>
              <a:t>jullie</a:t>
            </a:r>
            <a:r>
              <a:rPr lang="fr-BE" baseline="0" dirty="0" smtClean="0"/>
              <a:t> (</a:t>
            </a:r>
            <a:r>
              <a:rPr lang="fr-BE" baseline="0" dirty="0" err="1" smtClean="0"/>
              <a:t>als</a:t>
            </a:r>
            <a:r>
              <a:rPr lang="fr-BE" baseline="0" dirty="0" smtClean="0"/>
              <a:t> </a:t>
            </a:r>
            <a:r>
              <a:rPr lang="fr-BE" baseline="0" dirty="0" err="1" smtClean="0"/>
              <a:t>terrein</a:t>
            </a:r>
            <a:r>
              <a:rPr lang="fr-BE" baseline="0" dirty="0" smtClean="0"/>
              <a:t> en </a:t>
            </a:r>
            <a:r>
              <a:rPr lang="fr-BE" baseline="0" dirty="0" err="1" smtClean="0"/>
              <a:t>stakeholders</a:t>
            </a:r>
            <a:r>
              <a:rPr lang="fr-BE" baseline="0" dirty="0" smtClean="0"/>
              <a:t>), maar </a:t>
            </a:r>
            <a:r>
              <a:rPr lang="fr-BE" baseline="0" dirty="0" err="1" smtClean="0"/>
              <a:t>tot</a:t>
            </a:r>
            <a:r>
              <a:rPr lang="fr-BE" baseline="0" dirty="0" smtClean="0"/>
              <a:t> op niveau van </a:t>
            </a:r>
            <a:r>
              <a:rPr lang="fr-BE" baseline="0" dirty="0" err="1" smtClean="0"/>
              <a:t>patiënten</a:t>
            </a:r>
            <a:r>
              <a:rPr lang="fr-BE" baseline="0" dirty="0" smtClean="0"/>
              <a:t> </a:t>
            </a:r>
            <a:r>
              <a:rPr lang="fr-BE" baseline="0" dirty="0" err="1" smtClean="0"/>
              <a:t>willen</a:t>
            </a:r>
            <a:r>
              <a:rPr lang="fr-BE" baseline="0" dirty="0" smtClean="0"/>
              <a:t> </a:t>
            </a:r>
            <a:r>
              <a:rPr lang="fr-BE" baseline="0" dirty="0" err="1" smtClean="0"/>
              <a:t>we</a:t>
            </a:r>
            <a:r>
              <a:rPr lang="fr-BE" baseline="0" dirty="0" smtClean="0"/>
              <a:t> </a:t>
            </a:r>
            <a:r>
              <a:rPr lang="fr-BE" baseline="0" dirty="0" err="1" smtClean="0"/>
              <a:t>veranderen</a:t>
            </a:r>
            <a:r>
              <a:rPr lang="fr-BE" baseline="0" dirty="0" smtClean="0"/>
              <a:t>…</a:t>
            </a:r>
          </a:p>
          <a:p>
            <a:endParaRPr lang="fr-BE" baseline="0" dirty="0" smtClean="0"/>
          </a:p>
          <a:p>
            <a:pPr marL="171450" indent="-171450">
              <a:buFont typeface="Wingdings" panose="05000000000000000000" pitchFamily="2" charset="2"/>
              <a:buChar char="à"/>
            </a:pPr>
            <a:r>
              <a:rPr lang="fr-BE" baseline="0" dirty="0" err="1" smtClean="0">
                <a:sym typeface="Wingdings" panose="05000000000000000000" pitchFamily="2" charset="2"/>
              </a:rPr>
              <a:t>Natuurlijk</a:t>
            </a:r>
            <a:r>
              <a:rPr lang="fr-BE" baseline="0" dirty="0" smtClean="0">
                <a:sym typeface="Wingdings" panose="05000000000000000000" pitchFamily="2" charset="2"/>
              </a:rPr>
              <a:t> </a:t>
            </a:r>
            <a:r>
              <a:rPr lang="fr-BE" baseline="0" dirty="0" err="1" smtClean="0">
                <a:sym typeface="Wingdings" panose="05000000000000000000" pitchFamily="2" charset="2"/>
              </a:rPr>
              <a:t>kunnen</a:t>
            </a:r>
            <a:r>
              <a:rPr lang="fr-BE" baseline="0" dirty="0" smtClean="0">
                <a:sym typeface="Wingdings" panose="05000000000000000000" pitchFamily="2" charset="2"/>
              </a:rPr>
              <a:t> </a:t>
            </a:r>
            <a:r>
              <a:rPr lang="fr-BE" baseline="0" dirty="0" err="1" smtClean="0">
                <a:sym typeface="Wingdings" panose="05000000000000000000" pitchFamily="2" charset="2"/>
              </a:rPr>
              <a:t>we</a:t>
            </a:r>
            <a:r>
              <a:rPr lang="fr-BE" baseline="0" dirty="0" smtClean="0">
                <a:sym typeface="Wingdings" panose="05000000000000000000" pitchFamily="2" charset="2"/>
              </a:rPr>
              <a:t> </a:t>
            </a:r>
            <a:r>
              <a:rPr lang="fr-BE" baseline="0" dirty="0" err="1" smtClean="0">
                <a:sym typeface="Wingdings" panose="05000000000000000000" pitchFamily="2" charset="2"/>
              </a:rPr>
              <a:t>ook</a:t>
            </a:r>
            <a:r>
              <a:rPr lang="fr-BE" baseline="0" dirty="0" smtClean="0">
                <a:sym typeface="Wingdings" panose="05000000000000000000" pitchFamily="2" charset="2"/>
              </a:rPr>
              <a:t> met </a:t>
            </a:r>
            <a:r>
              <a:rPr lang="fr-BE" baseline="0" dirty="0" err="1" smtClean="0">
                <a:sym typeface="Wingdings" panose="05000000000000000000" pitchFamily="2" charset="2"/>
              </a:rPr>
              <a:t>z’n</a:t>
            </a:r>
            <a:r>
              <a:rPr lang="fr-BE" baseline="0" dirty="0" smtClean="0">
                <a:sym typeface="Wingdings" panose="05000000000000000000" pitchFamily="2" charset="2"/>
              </a:rPr>
              <a:t> </a:t>
            </a:r>
            <a:r>
              <a:rPr lang="fr-BE" baseline="0" dirty="0" err="1" smtClean="0">
                <a:sym typeface="Wingdings" panose="05000000000000000000" pitchFamily="2" charset="2"/>
              </a:rPr>
              <a:t>allen</a:t>
            </a:r>
            <a:r>
              <a:rPr lang="fr-BE" baseline="0" dirty="0" smtClean="0">
                <a:sym typeface="Wingdings" panose="05000000000000000000" pitchFamily="2" charset="2"/>
              </a:rPr>
              <a:t> </a:t>
            </a:r>
            <a:r>
              <a:rPr lang="fr-BE" baseline="0" dirty="0" err="1" smtClean="0">
                <a:sym typeface="Wingdings" panose="05000000000000000000" pitchFamily="2" charset="2"/>
              </a:rPr>
              <a:t>relaxen</a:t>
            </a:r>
            <a:r>
              <a:rPr lang="fr-BE" baseline="0" dirty="0" smtClean="0">
                <a:sym typeface="Wingdings" panose="05000000000000000000" pitchFamily="2" charset="2"/>
              </a:rPr>
              <a:t> en </a:t>
            </a:r>
            <a:r>
              <a:rPr lang="fr-BE" baseline="0" dirty="0" err="1" smtClean="0">
                <a:sym typeface="Wingdings" panose="05000000000000000000" pitchFamily="2" charset="2"/>
              </a:rPr>
              <a:t>doordoen</a:t>
            </a:r>
            <a:r>
              <a:rPr lang="fr-BE" baseline="0" dirty="0" smtClean="0">
                <a:sym typeface="Wingdings" panose="05000000000000000000" pitchFamily="2" charset="2"/>
              </a:rPr>
              <a:t> </a:t>
            </a:r>
            <a:r>
              <a:rPr lang="fr-BE" baseline="0" dirty="0" err="1" smtClean="0">
                <a:sym typeface="Wingdings" panose="05000000000000000000" pitchFamily="2" charset="2"/>
              </a:rPr>
              <a:t>zoals</a:t>
            </a:r>
            <a:r>
              <a:rPr lang="fr-BE" baseline="0" dirty="0" smtClean="0">
                <a:sym typeface="Wingdings" panose="05000000000000000000" pitchFamily="2" charset="2"/>
              </a:rPr>
              <a:t> </a:t>
            </a:r>
            <a:r>
              <a:rPr lang="fr-BE" baseline="0" dirty="0" err="1" smtClean="0">
                <a:sym typeface="Wingdings" panose="05000000000000000000" pitchFamily="2" charset="2"/>
              </a:rPr>
              <a:t>gewend</a:t>
            </a:r>
            <a:r>
              <a:rPr lang="fr-BE" baseline="0" dirty="0" smtClean="0">
                <a:sym typeface="Wingdings" panose="05000000000000000000" pitchFamily="2" charset="2"/>
              </a:rPr>
              <a:t> </a:t>
            </a:r>
            <a:r>
              <a:rPr lang="fr-BE" baseline="0" dirty="0" err="1" smtClean="0">
                <a:sym typeface="Wingdings" panose="05000000000000000000" pitchFamily="2" charset="2"/>
              </a:rPr>
              <a:t>zijn</a:t>
            </a:r>
            <a:r>
              <a:rPr lang="fr-BE" baseline="0" dirty="0" smtClean="0">
                <a:sym typeface="Wingdings" panose="05000000000000000000" pitchFamily="2" charset="2"/>
              </a:rPr>
              <a:t>, maar </a:t>
            </a:r>
            <a:r>
              <a:rPr lang="fr-BE" baseline="0" dirty="0" err="1" smtClean="0">
                <a:sym typeface="Wingdings" panose="05000000000000000000" pitchFamily="2" charset="2"/>
              </a:rPr>
              <a:t>zoals</a:t>
            </a:r>
            <a:r>
              <a:rPr lang="fr-BE" baseline="0" dirty="0" smtClean="0">
                <a:sym typeface="Wingdings" panose="05000000000000000000" pitchFamily="2" charset="2"/>
              </a:rPr>
              <a:t> </a:t>
            </a:r>
            <a:r>
              <a:rPr lang="fr-BE" baseline="0" dirty="0" err="1" smtClean="0">
                <a:sym typeface="Wingdings" panose="05000000000000000000" pitchFamily="2" charset="2"/>
              </a:rPr>
              <a:t>deze</a:t>
            </a:r>
            <a:r>
              <a:rPr lang="fr-BE" baseline="0" dirty="0" smtClean="0">
                <a:sym typeface="Wingdings" panose="05000000000000000000" pitchFamily="2" charset="2"/>
              </a:rPr>
              <a:t> cartoon </a:t>
            </a:r>
            <a:r>
              <a:rPr lang="fr-BE" baseline="0" dirty="0" err="1" smtClean="0">
                <a:sym typeface="Wingdings" panose="05000000000000000000" pitchFamily="2" charset="2"/>
              </a:rPr>
              <a:t>tracht</a:t>
            </a:r>
            <a:r>
              <a:rPr lang="fr-BE" baseline="0" dirty="0" smtClean="0">
                <a:sym typeface="Wingdings" panose="05000000000000000000" pitchFamily="2" charset="2"/>
              </a:rPr>
              <a:t> te </a:t>
            </a:r>
            <a:r>
              <a:rPr lang="fr-BE" baseline="0" dirty="0" err="1" smtClean="0">
                <a:sym typeface="Wingdings" panose="05000000000000000000" pitchFamily="2" charset="2"/>
              </a:rPr>
              <a:t>vatten</a:t>
            </a:r>
            <a:r>
              <a:rPr lang="fr-BE" baseline="0" dirty="0" smtClean="0">
                <a:sym typeface="Wingdings" panose="05000000000000000000" pitchFamily="2" charset="2"/>
              </a:rPr>
              <a:t> </a:t>
            </a:r>
            <a:r>
              <a:rPr lang="fr-BE" baseline="0" dirty="0" err="1" smtClean="0">
                <a:sym typeface="Wingdings" panose="05000000000000000000" pitchFamily="2" charset="2"/>
              </a:rPr>
              <a:t>lijkt</a:t>
            </a:r>
            <a:r>
              <a:rPr lang="fr-BE" baseline="0" dirty="0" smtClean="0">
                <a:sym typeface="Wingdings" panose="05000000000000000000" pitchFamily="2" charset="2"/>
              </a:rPr>
              <a:t> dit </a:t>
            </a:r>
            <a:r>
              <a:rPr lang="fr-BE" baseline="0" dirty="0" err="1" smtClean="0">
                <a:sym typeface="Wingdings" panose="05000000000000000000" pitchFamily="2" charset="2"/>
              </a:rPr>
              <a:t>misschien</a:t>
            </a:r>
            <a:r>
              <a:rPr lang="fr-BE" baseline="0" dirty="0" smtClean="0">
                <a:sym typeface="Wingdings" panose="05000000000000000000" pitchFamily="2" charset="2"/>
              </a:rPr>
              <a:t> niet </a:t>
            </a:r>
            <a:r>
              <a:rPr lang="fr-BE" baseline="0" dirty="0" err="1" smtClean="0">
                <a:sym typeface="Wingdings" panose="05000000000000000000" pitchFamily="2" charset="2"/>
              </a:rPr>
              <a:t>het</a:t>
            </a:r>
            <a:r>
              <a:rPr lang="fr-BE" baseline="0" dirty="0" smtClean="0">
                <a:sym typeface="Wingdings" panose="05000000000000000000" pitchFamily="2" charset="2"/>
              </a:rPr>
              <a:t> </a:t>
            </a:r>
            <a:r>
              <a:rPr lang="fr-BE" baseline="0" dirty="0" err="1" smtClean="0">
                <a:sym typeface="Wingdings" panose="05000000000000000000" pitchFamily="2" charset="2"/>
              </a:rPr>
              <a:t>beste</a:t>
            </a:r>
            <a:r>
              <a:rPr lang="fr-BE" baseline="0" dirty="0" smtClean="0">
                <a:sym typeface="Wingdings" panose="05000000000000000000" pitchFamily="2" charset="2"/>
              </a:rPr>
              <a:t> plan te </a:t>
            </a:r>
            <a:r>
              <a:rPr lang="fr-BE" baseline="0" dirty="0" err="1" smtClean="0">
                <a:sym typeface="Wingdings" panose="05000000000000000000" pitchFamily="2" charset="2"/>
              </a:rPr>
              <a:t>zijn</a:t>
            </a:r>
            <a:r>
              <a:rPr lang="fr-BE" baseline="0" dirty="0" smtClean="0">
                <a:sym typeface="Wingdings" panose="05000000000000000000" pitchFamily="2" charset="2"/>
              </a:rPr>
              <a:t>…</a:t>
            </a:r>
          </a:p>
          <a:p>
            <a:pPr marL="171450" indent="-171450">
              <a:buFont typeface="Wingdings" panose="05000000000000000000" pitchFamily="2" charset="2"/>
              <a:buChar char="à"/>
            </a:pPr>
            <a:endParaRPr lang="fr-BE" baseline="0" dirty="0" smtClean="0">
              <a:sym typeface="Wingdings" panose="05000000000000000000" pitchFamily="2" charset="2"/>
            </a:endParaRPr>
          </a:p>
          <a:p>
            <a:pPr marL="171450" indent="-171450">
              <a:buFont typeface="Wingdings" panose="05000000000000000000" pitchFamily="2" charset="2"/>
              <a:buChar char="à"/>
            </a:pPr>
            <a:r>
              <a:rPr lang="fr-BE" baseline="0" dirty="0" smtClean="0">
                <a:sym typeface="Wingdings" panose="05000000000000000000" pitchFamily="2" charset="2"/>
              </a:rPr>
              <a:t>En </a:t>
            </a:r>
            <a:r>
              <a:rPr lang="fr-BE" baseline="0" dirty="0" err="1" smtClean="0">
                <a:sym typeface="Wingdings" panose="05000000000000000000" pitchFamily="2" charset="2"/>
              </a:rPr>
              <a:t>we</a:t>
            </a:r>
            <a:r>
              <a:rPr lang="fr-BE" baseline="0" dirty="0" smtClean="0">
                <a:sym typeface="Wingdings" panose="05000000000000000000" pitchFamily="2" charset="2"/>
              </a:rPr>
              <a:t> </a:t>
            </a:r>
            <a:r>
              <a:rPr lang="fr-BE" baseline="0" dirty="0" err="1" smtClean="0">
                <a:sym typeface="Wingdings" panose="05000000000000000000" pitchFamily="2" charset="2"/>
              </a:rPr>
              <a:t>zijn</a:t>
            </a:r>
            <a:r>
              <a:rPr lang="fr-BE" baseline="0" dirty="0" smtClean="0">
                <a:sym typeface="Wingdings" panose="05000000000000000000" pitchFamily="2" charset="2"/>
              </a:rPr>
              <a:t> </a:t>
            </a:r>
            <a:r>
              <a:rPr lang="fr-BE" baseline="0" dirty="0" err="1" smtClean="0">
                <a:sym typeface="Wingdings" panose="05000000000000000000" pitchFamily="2" charset="2"/>
              </a:rPr>
              <a:t>alvast</a:t>
            </a:r>
            <a:r>
              <a:rPr lang="fr-BE" baseline="0" dirty="0" smtClean="0">
                <a:sym typeface="Wingdings" panose="05000000000000000000" pitchFamily="2" charset="2"/>
              </a:rPr>
              <a:t> </a:t>
            </a:r>
            <a:r>
              <a:rPr lang="fr-BE" baseline="0" dirty="0" err="1" smtClean="0">
                <a:sym typeface="Wingdings" panose="05000000000000000000" pitchFamily="2" charset="2"/>
              </a:rPr>
              <a:t>goed</a:t>
            </a:r>
            <a:r>
              <a:rPr lang="fr-BE" baseline="0" dirty="0" smtClean="0">
                <a:sym typeface="Wingdings" panose="05000000000000000000" pitchFamily="2" charset="2"/>
              </a:rPr>
              <a:t> </a:t>
            </a:r>
            <a:r>
              <a:rPr lang="fr-BE" baseline="0" dirty="0" err="1" smtClean="0">
                <a:sym typeface="Wingdings" panose="05000000000000000000" pitchFamily="2" charset="2"/>
              </a:rPr>
              <a:t>gestart</a:t>
            </a:r>
            <a:r>
              <a:rPr lang="fr-BE" baseline="0" dirty="0" smtClean="0">
                <a:sym typeface="Wingdings" panose="05000000000000000000" pitchFamily="2" charset="2"/>
              </a:rPr>
              <a:t>, </a:t>
            </a:r>
            <a:r>
              <a:rPr lang="fr-BE" baseline="0" dirty="0" err="1" smtClean="0">
                <a:sym typeface="Wingdings" panose="05000000000000000000" pitchFamily="2" charset="2"/>
              </a:rPr>
              <a:t>als</a:t>
            </a:r>
            <a:r>
              <a:rPr lang="fr-BE" baseline="0" dirty="0" smtClean="0">
                <a:sym typeface="Wingdings" panose="05000000000000000000" pitchFamily="2" charset="2"/>
              </a:rPr>
              <a:t> je </a:t>
            </a:r>
            <a:r>
              <a:rPr lang="fr-BE" baseline="0" dirty="0" err="1" smtClean="0">
                <a:sym typeface="Wingdings" panose="05000000000000000000" pitchFamily="2" charset="2"/>
              </a:rPr>
              <a:t>kijkt</a:t>
            </a:r>
            <a:r>
              <a:rPr lang="fr-BE" baseline="0" dirty="0" smtClean="0">
                <a:sym typeface="Wingdings" panose="05000000000000000000" pitchFamily="2" charset="2"/>
              </a:rPr>
              <a:t> </a:t>
            </a:r>
            <a:r>
              <a:rPr lang="fr-BE" baseline="0" dirty="0" err="1" smtClean="0">
                <a:sym typeface="Wingdings" panose="05000000000000000000" pitchFamily="2" charset="2"/>
              </a:rPr>
              <a:t>naar</a:t>
            </a:r>
            <a:r>
              <a:rPr lang="fr-BE" baseline="0" dirty="0" smtClean="0">
                <a:sym typeface="Wingdings" panose="05000000000000000000" pitchFamily="2" charset="2"/>
              </a:rPr>
              <a:t> </a:t>
            </a:r>
            <a:r>
              <a:rPr lang="fr-BE" baseline="0" dirty="0" err="1" smtClean="0">
                <a:sym typeface="Wingdings" panose="05000000000000000000" pitchFamily="2" charset="2"/>
              </a:rPr>
              <a:t>hoeveel</a:t>
            </a:r>
            <a:r>
              <a:rPr lang="fr-BE" baseline="0" dirty="0" smtClean="0">
                <a:sym typeface="Wingdings" panose="05000000000000000000" pitchFamily="2" charset="2"/>
              </a:rPr>
              <a:t> </a:t>
            </a:r>
            <a:r>
              <a:rPr lang="fr-BE" baseline="0" dirty="0" err="1" smtClean="0">
                <a:sym typeface="Wingdings" panose="05000000000000000000" pitchFamily="2" charset="2"/>
              </a:rPr>
              <a:t>personen</a:t>
            </a:r>
            <a:r>
              <a:rPr lang="fr-BE" baseline="0" dirty="0" smtClean="0">
                <a:sym typeface="Wingdings" panose="05000000000000000000" pitchFamily="2" charset="2"/>
              </a:rPr>
              <a:t> hier </a:t>
            </a:r>
            <a:r>
              <a:rPr lang="fr-BE" baseline="0" dirty="0" err="1" smtClean="0">
                <a:sym typeface="Wingdings" panose="05000000000000000000" pitchFamily="2" charset="2"/>
              </a:rPr>
              <a:t>vandaag</a:t>
            </a:r>
            <a:r>
              <a:rPr lang="fr-BE" baseline="0" dirty="0" smtClean="0">
                <a:sym typeface="Wingdings" panose="05000000000000000000" pitchFamily="2" charset="2"/>
              </a:rPr>
              <a:t> </a:t>
            </a:r>
            <a:r>
              <a:rPr lang="fr-BE" baseline="0" dirty="0" err="1" smtClean="0">
                <a:sym typeface="Wingdings" panose="05000000000000000000" pitchFamily="2" charset="2"/>
              </a:rPr>
              <a:t>aanwezig</a:t>
            </a:r>
            <a:r>
              <a:rPr lang="fr-BE" baseline="0" dirty="0" smtClean="0">
                <a:sym typeface="Wingdings" panose="05000000000000000000" pitchFamily="2" charset="2"/>
              </a:rPr>
              <a:t> </a:t>
            </a:r>
            <a:r>
              <a:rPr lang="fr-BE" baseline="0" dirty="0" err="1" smtClean="0">
                <a:sym typeface="Wingdings" panose="05000000000000000000" pitchFamily="2" charset="2"/>
              </a:rPr>
              <a:t>zijn</a:t>
            </a:r>
            <a:r>
              <a:rPr lang="fr-BE" baseline="0" dirty="0" smtClean="0">
                <a:sym typeface="Wingdings" panose="05000000000000000000" pitchFamily="2" charset="2"/>
              </a:rPr>
              <a:t> en </a:t>
            </a:r>
            <a:r>
              <a:rPr lang="fr-BE" baseline="0" dirty="0" err="1" smtClean="0">
                <a:sym typeface="Wingdings" panose="05000000000000000000" pitchFamily="2" charset="2"/>
              </a:rPr>
              <a:t>gemotiveerd</a:t>
            </a:r>
            <a:r>
              <a:rPr lang="fr-BE" baseline="0" dirty="0" smtClean="0">
                <a:sym typeface="Wingdings" panose="05000000000000000000" pitchFamily="2" charset="2"/>
              </a:rPr>
              <a:t> </a:t>
            </a:r>
            <a:r>
              <a:rPr lang="fr-BE" baseline="0" dirty="0" err="1" smtClean="0">
                <a:sym typeface="Wingdings" panose="05000000000000000000" pitchFamily="2" charset="2"/>
              </a:rPr>
              <a:t>zijn</a:t>
            </a:r>
            <a:r>
              <a:rPr lang="fr-BE" baseline="0" dirty="0" smtClean="0">
                <a:sym typeface="Wingdings" panose="05000000000000000000" pitchFamily="2" charset="2"/>
              </a:rPr>
              <a:t> om </a:t>
            </a:r>
            <a:r>
              <a:rPr lang="fr-BE" baseline="0" dirty="0" err="1" smtClean="0">
                <a:sym typeface="Wingdings" panose="05000000000000000000" pitchFamily="2" charset="2"/>
              </a:rPr>
              <a:t>mee</a:t>
            </a:r>
            <a:r>
              <a:rPr lang="fr-BE" baseline="0" dirty="0" smtClean="0">
                <a:sym typeface="Wingdings" panose="05000000000000000000" pitchFamily="2" charset="2"/>
              </a:rPr>
              <a:t> te </a:t>
            </a:r>
            <a:r>
              <a:rPr lang="fr-BE" baseline="0" dirty="0" err="1" smtClean="0">
                <a:sym typeface="Wingdings" panose="05000000000000000000" pitchFamily="2" charset="2"/>
              </a:rPr>
              <a:t>stappen</a:t>
            </a:r>
            <a:r>
              <a:rPr lang="fr-BE" baseline="0" dirty="0" smtClean="0">
                <a:sym typeface="Wingdings" panose="05000000000000000000" pitchFamily="2" charset="2"/>
              </a:rPr>
              <a:t> in </a:t>
            </a:r>
            <a:r>
              <a:rPr lang="fr-BE" baseline="0" dirty="0" err="1" smtClean="0">
                <a:sym typeface="Wingdings" panose="05000000000000000000" pitchFamily="2" charset="2"/>
              </a:rPr>
              <a:t>het</a:t>
            </a:r>
            <a:r>
              <a:rPr lang="fr-BE" baseline="0" dirty="0" smtClean="0">
                <a:sym typeface="Wingdings" panose="05000000000000000000" pitchFamily="2" charset="2"/>
              </a:rPr>
              <a:t> </a:t>
            </a:r>
            <a:r>
              <a:rPr lang="fr-BE" baseline="0" dirty="0" err="1" smtClean="0">
                <a:sym typeface="Wingdings" panose="05000000000000000000" pitchFamily="2" charset="2"/>
              </a:rPr>
              <a:t>gezamenlijk</a:t>
            </a:r>
            <a:r>
              <a:rPr lang="fr-BE" baseline="0" dirty="0" smtClean="0">
                <a:sym typeface="Wingdings" panose="05000000000000000000" pitchFamily="2" charset="2"/>
              </a:rPr>
              <a:t> </a:t>
            </a:r>
            <a:r>
              <a:rPr lang="fr-BE" baseline="0" dirty="0" err="1" smtClean="0">
                <a:sym typeface="Wingdings" panose="05000000000000000000" pitchFamily="2" charset="2"/>
              </a:rPr>
              <a:t>veranderingsproces</a:t>
            </a:r>
            <a:r>
              <a:rPr lang="fr-BE" baseline="0" dirty="0" smtClean="0">
                <a:sym typeface="Wingdings" panose="05000000000000000000" pitchFamily="2" charset="2"/>
              </a:rPr>
              <a:t> </a:t>
            </a:r>
            <a:endParaRPr lang="nl-NL" dirty="0"/>
          </a:p>
        </p:txBody>
      </p:sp>
      <p:sp>
        <p:nvSpPr>
          <p:cNvPr id="4" name="Tijdelijke aanduiding voor dianummer 3"/>
          <p:cNvSpPr>
            <a:spLocks noGrp="1"/>
          </p:cNvSpPr>
          <p:nvPr>
            <p:ph type="sldNum" sz="quarter" idx="10"/>
          </p:nvPr>
        </p:nvSpPr>
        <p:spPr/>
        <p:txBody>
          <a:bodyPr/>
          <a:lstStyle/>
          <a:p>
            <a:fld id="{35074C97-AE1D-412D-A282-C35FB4F2AB4A}" type="slidenum">
              <a:rPr lang="nl-NL" smtClean="0"/>
              <a:pPr/>
              <a:t>45</a:t>
            </a:fld>
            <a:endParaRPr lang="nl-NL"/>
          </a:p>
        </p:txBody>
      </p:sp>
    </p:spTree>
    <p:extLst>
      <p:ext uri="{BB962C8B-B14F-4D97-AF65-F5344CB8AC3E}">
        <p14:creationId xmlns:p14="http://schemas.microsoft.com/office/powerpoint/2010/main" val="23596168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lnSpcReduction="10000"/>
          </a:bodyPr>
          <a:lstStyle/>
          <a:p>
            <a:r>
              <a:rPr lang="fr-BE" dirty="0" err="1" smtClean="0"/>
              <a:t>Zoals</a:t>
            </a:r>
            <a:r>
              <a:rPr lang="fr-BE" dirty="0" smtClean="0"/>
              <a:t> </a:t>
            </a:r>
            <a:r>
              <a:rPr lang="fr-BE" dirty="0" err="1" smtClean="0"/>
              <a:t>aangegeven</a:t>
            </a:r>
            <a:r>
              <a:rPr lang="fr-BE" dirty="0" smtClean="0"/>
              <a:t> in de </a:t>
            </a:r>
            <a:r>
              <a:rPr lang="fr-BE" dirty="0" err="1" smtClean="0"/>
              <a:t>definitie</a:t>
            </a:r>
            <a:r>
              <a:rPr lang="fr-BE" dirty="0" smtClean="0"/>
              <a:t> van de WHO </a:t>
            </a:r>
            <a:r>
              <a:rPr lang="fr-BE" dirty="0" err="1" smtClean="0"/>
              <a:t>is</a:t>
            </a:r>
            <a:r>
              <a:rPr lang="fr-BE" baseline="0" dirty="0" smtClean="0"/>
              <a:t> </a:t>
            </a:r>
            <a:r>
              <a:rPr lang="fr-BE" baseline="0" dirty="0" err="1" smtClean="0"/>
              <a:t>het</a:t>
            </a:r>
            <a:r>
              <a:rPr lang="fr-BE" baseline="0" dirty="0" smtClean="0"/>
              <a:t> de </a:t>
            </a:r>
            <a:r>
              <a:rPr lang="fr-BE" baseline="0" dirty="0" err="1" smtClean="0"/>
              <a:t>bedoeling</a:t>
            </a:r>
            <a:r>
              <a:rPr lang="fr-BE" baseline="0" dirty="0" smtClean="0"/>
              <a:t> </a:t>
            </a:r>
            <a:r>
              <a:rPr lang="fr-BE" baseline="0" dirty="0" err="1" smtClean="0"/>
              <a:t>dat</a:t>
            </a:r>
            <a:r>
              <a:rPr lang="fr-BE" baseline="0" dirty="0" smtClean="0"/>
              <a:t> </a:t>
            </a:r>
            <a:r>
              <a:rPr lang="fr-BE" baseline="0" dirty="0" err="1" smtClean="0"/>
              <a:t>geintegreerde</a:t>
            </a:r>
            <a:r>
              <a:rPr lang="fr-BE" baseline="0" dirty="0" smtClean="0"/>
              <a:t> </a:t>
            </a:r>
            <a:r>
              <a:rPr lang="fr-BE" baseline="0" dirty="0" err="1" smtClean="0"/>
              <a:t>zorg</a:t>
            </a:r>
            <a:r>
              <a:rPr lang="fr-BE" baseline="0" dirty="0" smtClean="0"/>
              <a:t> </a:t>
            </a:r>
            <a:r>
              <a:rPr lang="fr-BE" baseline="0" dirty="0" err="1" smtClean="0"/>
              <a:t>vertrekt</a:t>
            </a:r>
            <a:r>
              <a:rPr lang="fr-BE" baseline="0" dirty="0" smtClean="0"/>
              <a:t> </a:t>
            </a:r>
            <a:r>
              <a:rPr lang="fr-BE" baseline="0" dirty="0" err="1" smtClean="0"/>
              <a:t>vanuit</a:t>
            </a:r>
            <a:r>
              <a:rPr lang="fr-BE" baseline="0" dirty="0" smtClean="0"/>
              <a:t> de </a:t>
            </a:r>
            <a:r>
              <a:rPr lang="fr-BE" u="sng" baseline="0" dirty="0" err="1" smtClean="0"/>
              <a:t>noden</a:t>
            </a:r>
            <a:r>
              <a:rPr lang="fr-BE" u="sng" baseline="0" dirty="0" smtClean="0"/>
              <a:t> van de patient en de </a:t>
            </a:r>
            <a:r>
              <a:rPr lang="fr-BE" u="sng" baseline="0" dirty="0" err="1" smtClean="0"/>
              <a:t>zorg</a:t>
            </a:r>
            <a:r>
              <a:rPr lang="fr-BE" u="sng" baseline="0" dirty="0" smtClean="0"/>
              <a:t> </a:t>
            </a:r>
            <a:r>
              <a:rPr lang="fr-BE" u="sng" baseline="0" dirty="0" err="1" smtClean="0"/>
              <a:t>hierop</a:t>
            </a:r>
            <a:r>
              <a:rPr lang="fr-BE" u="sng" baseline="0" dirty="0" smtClean="0"/>
              <a:t> </a:t>
            </a:r>
            <a:r>
              <a:rPr lang="fr-BE" u="sng" baseline="0" dirty="0" err="1" smtClean="0"/>
              <a:t>afstemt</a:t>
            </a:r>
            <a:r>
              <a:rPr lang="fr-BE" baseline="0" dirty="0" smtClean="0"/>
              <a:t>. Maar </a:t>
            </a:r>
            <a:r>
              <a:rPr lang="fr-BE" baseline="0" dirty="0" err="1" smtClean="0"/>
              <a:t>eerst</a:t>
            </a:r>
            <a:r>
              <a:rPr lang="fr-BE" baseline="0" dirty="0" smtClean="0"/>
              <a:t> </a:t>
            </a:r>
            <a:r>
              <a:rPr lang="fr-BE" baseline="0" dirty="0" err="1" smtClean="0"/>
              <a:t>moeten</a:t>
            </a:r>
            <a:r>
              <a:rPr lang="fr-BE" baseline="0" dirty="0" smtClean="0"/>
              <a:t> </a:t>
            </a:r>
            <a:r>
              <a:rPr lang="fr-BE" baseline="0" dirty="0" err="1" smtClean="0"/>
              <a:t>we</a:t>
            </a:r>
            <a:r>
              <a:rPr lang="fr-BE" baseline="0" dirty="0" smtClean="0"/>
              <a:t> </a:t>
            </a:r>
            <a:r>
              <a:rPr lang="fr-BE" baseline="0" dirty="0" err="1" smtClean="0"/>
              <a:t>een</a:t>
            </a:r>
            <a:r>
              <a:rPr lang="fr-BE" baseline="0" dirty="0" smtClean="0"/>
              <a:t> </a:t>
            </a:r>
            <a:r>
              <a:rPr lang="fr-BE" baseline="0" dirty="0" err="1" smtClean="0"/>
              <a:t>idee</a:t>
            </a:r>
            <a:r>
              <a:rPr lang="fr-BE" baseline="0" dirty="0" smtClean="0"/>
              <a:t> </a:t>
            </a:r>
            <a:r>
              <a:rPr lang="fr-BE" baseline="0" dirty="0" err="1" smtClean="0"/>
              <a:t>hebben</a:t>
            </a:r>
            <a:r>
              <a:rPr lang="fr-BE" baseline="0" dirty="0" smtClean="0"/>
              <a:t> van </a:t>
            </a:r>
            <a:r>
              <a:rPr lang="fr-BE" baseline="0" dirty="0" err="1" smtClean="0"/>
              <a:t>wat</a:t>
            </a:r>
            <a:r>
              <a:rPr lang="fr-BE" baseline="0" dirty="0" smtClean="0"/>
              <a:t> de </a:t>
            </a:r>
            <a:r>
              <a:rPr lang="fr-BE" baseline="0" dirty="0" err="1" smtClean="0"/>
              <a:t>noden</a:t>
            </a:r>
            <a:r>
              <a:rPr lang="fr-BE" baseline="0" dirty="0" smtClean="0"/>
              <a:t> </a:t>
            </a:r>
            <a:r>
              <a:rPr lang="fr-BE" baseline="0" dirty="0" err="1" smtClean="0"/>
              <a:t>zijn</a:t>
            </a:r>
            <a:r>
              <a:rPr lang="fr-BE" baseline="0" dirty="0" smtClean="0"/>
              <a:t> van de patient, en om te </a:t>
            </a:r>
            <a:r>
              <a:rPr lang="fr-BE" baseline="0" dirty="0" err="1" smtClean="0"/>
              <a:t>kunnen</a:t>
            </a:r>
            <a:r>
              <a:rPr lang="fr-BE" baseline="0" dirty="0" smtClean="0"/>
              <a:t> </a:t>
            </a:r>
            <a:r>
              <a:rPr lang="fr-BE" baseline="0" dirty="0" err="1" smtClean="0"/>
              <a:t>spreken</a:t>
            </a:r>
            <a:r>
              <a:rPr lang="fr-BE" baseline="0" dirty="0" smtClean="0"/>
              <a:t> van </a:t>
            </a:r>
            <a:r>
              <a:rPr lang="fr-BE" baseline="0" dirty="0" err="1" smtClean="0"/>
              <a:t>organisatie</a:t>
            </a:r>
            <a:r>
              <a:rPr lang="fr-BE" baseline="0" dirty="0" smtClean="0"/>
              <a:t> </a:t>
            </a:r>
            <a:r>
              <a:rPr lang="fr-BE" baseline="0" dirty="0" err="1" smtClean="0"/>
              <a:t>moeten</a:t>
            </a:r>
            <a:r>
              <a:rPr lang="fr-BE" baseline="0" dirty="0" smtClean="0"/>
              <a:t> </a:t>
            </a:r>
            <a:r>
              <a:rPr lang="fr-BE" baseline="0" dirty="0" err="1" smtClean="0"/>
              <a:t>we</a:t>
            </a:r>
            <a:r>
              <a:rPr lang="fr-BE" baseline="0" dirty="0" smtClean="0"/>
              <a:t> </a:t>
            </a:r>
            <a:r>
              <a:rPr lang="fr-BE" baseline="0" dirty="0" err="1" smtClean="0"/>
              <a:t>een</a:t>
            </a:r>
            <a:r>
              <a:rPr lang="fr-BE" baseline="0" dirty="0" smtClean="0"/>
              <a:t> </a:t>
            </a:r>
            <a:r>
              <a:rPr lang="fr-BE" baseline="0" dirty="0" err="1" smtClean="0"/>
              <a:t>beeld</a:t>
            </a:r>
            <a:r>
              <a:rPr lang="fr-BE" baseline="0" dirty="0" smtClean="0"/>
              <a:t> </a:t>
            </a:r>
            <a:r>
              <a:rPr lang="fr-BE" baseline="0" dirty="0" err="1" smtClean="0"/>
              <a:t>hebben</a:t>
            </a:r>
            <a:r>
              <a:rPr lang="fr-BE" baseline="0" dirty="0" smtClean="0"/>
              <a:t> van </a:t>
            </a:r>
            <a:r>
              <a:rPr lang="fr-BE" baseline="0" dirty="0" err="1" smtClean="0"/>
              <a:t>wat</a:t>
            </a:r>
            <a:r>
              <a:rPr lang="fr-BE" baseline="0" dirty="0" smtClean="0"/>
              <a:t> de </a:t>
            </a:r>
            <a:r>
              <a:rPr lang="fr-BE" baseline="0" dirty="0" err="1" smtClean="0"/>
              <a:t>noden</a:t>
            </a:r>
            <a:r>
              <a:rPr lang="fr-BE" baseline="0" dirty="0" smtClean="0"/>
              <a:t> </a:t>
            </a:r>
            <a:r>
              <a:rPr lang="fr-BE" baseline="0" dirty="0" err="1" smtClean="0"/>
              <a:t>zijn</a:t>
            </a:r>
            <a:r>
              <a:rPr lang="fr-BE" baseline="0" dirty="0" smtClean="0"/>
              <a:t>, niet van </a:t>
            </a:r>
            <a:r>
              <a:rPr lang="fr-BE" baseline="0" dirty="0" err="1" smtClean="0"/>
              <a:t>een</a:t>
            </a:r>
            <a:r>
              <a:rPr lang="fr-BE" baseline="0" dirty="0" smtClean="0"/>
              <a:t> </a:t>
            </a:r>
            <a:r>
              <a:rPr lang="fr-BE" baseline="0" dirty="0" err="1" smtClean="0"/>
              <a:t>individuele</a:t>
            </a:r>
            <a:r>
              <a:rPr lang="fr-BE" baseline="0" dirty="0" smtClean="0"/>
              <a:t> patient maar van </a:t>
            </a:r>
            <a:r>
              <a:rPr lang="fr-BE" baseline="0" dirty="0" err="1" smtClean="0"/>
              <a:t>een</a:t>
            </a:r>
            <a:r>
              <a:rPr lang="fr-BE" baseline="0" dirty="0" smtClean="0"/>
              <a:t> </a:t>
            </a:r>
            <a:r>
              <a:rPr lang="fr-BE" baseline="0" dirty="0" err="1" smtClean="0"/>
              <a:t>populatie</a:t>
            </a:r>
            <a:r>
              <a:rPr lang="fr-BE" baseline="0" dirty="0" smtClean="0"/>
              <a:t>, </a:t>
            </a:r>
            <a:r>
              <a:rPr lang="fr-BE" baseline="0" dirty="0" err="1" smtClean="0"/>
              <a:t>dat</a:t>
            </a:r>
            <a:r>
              <a:rPr lang="fr-BE" baseline="0" dirty="0" smtClean="0"/>
              <a:t> </a:t>
            </a:r>
            <a:r>
              <a:rPr lang="fr-BE" baseline="0" dirty="0" err="1" smtClean="0"/>
              <a:t>is</a:t>
            </a:r>
            <a:r>
              <a:rPr lang="fr-BE" baseline="0" dirty="0" smtClean="0"/>
              <a:t> </a:t>
            </a:r>
            <a:r>
              <a:rPr lang="fr-BE" baseline="0" dirty="0" err="1" smtClean="0"/>
              <a:t>wat</a:t>
            </a:r>
            <a:r>
              <a:rPr lang="fr-BE" baseline="0" dirty="0" smtClean="0"/>
              <a:t> </a:t>
            </a:r>
            <a:r>
              <a:rPr lang="fr-BE" baseline="0" dirty="0" err="1" smtClean="0"/>
              <a:t>wordt</a:t>
            </a:r>
            <a:r>
              <a:rPr lang="fr-BE" baseline="0" dirty="0" smtClean="0"/>
              <a:t> </a:t>
            </a:r>
            <a:r>
              <a:rPr lang="fr-BE" baseline="0" dirty="0" err="1" smtClean="0"/>
              <a:t>bedoeld</a:t>
            </a:r>
            <a:r>
              <a:rPr lang="fr-BE" baseline="0" dirty="0" smtClean="0"/>
              <a:t> met </a:t>
            </a:r>
            <a:r>
              <a:rPr lang="fr-BE" baseline="0" dirty="0" err="1" smtClean="0"/>
              <a:t>een</a:t>
            </a:r>
            <a:r>
              <a:rPr lang="fr-BE" baseline="0" dirty="0" smtClean="0"/>
              <a:t> </a:t>
            </a:r>
            <a:r>
              <a:rPr lang="fr-BE" baseline="0" dirty="0" err="1" smtClean="0"/>
              <a:t>populatiegerichte</a:t>
            </a:r>
            <a:r>
              <a:rPr lang="fr-BE" baseline="0" dirty="0" smtClean="0"/>
              <a:t> </a:t>
            </a:r>
            <a:r>
              <a:rPr lang="fr-BE" baseline="0" dirty="0" err="1" smtClean="0"/>
              <a:t>aanpak</a:t>
            </a:r>
            <a:r>
              <a:rPr lang="fr-BE" baseline="0" dirty="0" smtClean="0"/>
              <a:t> (op die manier kan men </a:t>
            </a:r>
            <a:r>
              <a:rPr lang="fr-BE" baseline="0" dirty="0" err="1" smtClean="0"/>
              <a:t>zorg</a:t>
            </a:r>
            <a:r>
              <a:rPr lang="fr-BE" baseline="0" dirty="0" smtClean="0"/>
              <a:t> </a:t>
            </a:r>
            <a:r>
              <a:rPr lang="fr-BE" baseline="0" dirty="0" err="1" smtClean="0"/>
              <a:t>het</a:t>
            </a:r>
            <a:r>
              <a:rPr lang="fr-BE" baseline="0" dirty="0" smtClean="0"/>
              <a:t> </a:t>
            </a:r>
            <a:r>
              <a:rPr lang="fr-BE" baseline="0" dirty="0" err="1" smtClean="0"/>
              <a:t>efficientst</a:t>
            </a:r>
            <a:r>
              <a:rPr lang="fr-BE" baseline="0" dirty="0" smtClean="0"/>
              <a:t> </a:t>
            </a:r>
            <a:r>
              <a:rPr lang="fr-BE" baseline="0" dirty="0" err="1" smtClean="0"/>
              <a:t>organiseren</a:t>
            </a:r>
            <a:r>
              <a:rPr lang="fr-BE" baseline="0" dirty="0" smtClean="0"/>
              <a:t>)</a:t>
            </a:r>
          </a:p>
          <a:p>
            <a:r>
              <a:rPr lang="fr-BE" baseline="0" dirty="0" smtClean="0"/>
              <a:t>Dus de </a:t>
            </a:r>
            <a:r>
              <a:rPr lang="fr-BE" baseline="0" dirty="0" err="1" smtClean="0"/>
              <a:t>patienten</a:t>
            </a:r>
            <a:r>
              <a:rPr lang="fr-BE" baseline="0" dirty="0" smtClean="0"/>
              <a:t> en hun </a:t>
            </a:r>
            <a:r>
              <a:rPr lang="fr-BE" baseline="0" dirty="0" err="1" smtClean="0"/>
              <a:t>zorgnood</a:t>
            </a:r>
            <a:r>
              <a:rPr lang="fr-BE" baseline="0" dirty="0" smtClean="0"/>
              <a:t> </a:t>
            </a:r>
            <a:r>
              <a:rPr lang="fr-BE" baseline="0" dirty="0" err="1" smtClean="0"/>
              <a:t>moeten</a:t>
            </a:r>
            <a:r>
              <a:rPr lang="fr-BE" baseline="0" dirty="0" smtClean="0"/>
              <a:t> in </a:t>
            </a:r>
            <a:r>
              <a:rPr lang="fr-BE" baseline="0" dirty="0" err="1" smtClean="0"/>
              <a:t>beeld</a:t>
            </a:r>
            <a:r>
              <a:rPr lang="fr-BE" baseline="0" dirty="0" smtClean="0"/>
              <a:t> </a:t>
            </a:r>
            <a:r>
              <a:rPr lang="fr-BE" baseline="0" dirty="0" err="1" smtClean="0"/>
              <a:t>worden</a:t>
            </a:r>
            <a:r>
              <a:rPr lang="fr-BE" baseline="0" dirty="0" smtClean="0"/>
              <a:t> </a:t>
            </a:r>
            <a:r>
              <a:rPr lang="fr-BE" baseline="0" dirty="0" err="1" smtClean="0"/>
              <a:t>gebracht</a:t>
            </a:r>
            <a:r>
              <a:rPr lang="fr-BE" baseline="0" dirty="0" smtClean="0"/>
              <a:t>. </a:t>
            </a:r>
            <a:r>
              <a:rPr lang="fr-BE" baseline="0" dirty="0" err="1" smtClean="0"/>
              <a:t>Deze</a:t>
            </a:r>
            <a:r>
              <a:rPr lang="fr-BE" baseline="0" dirty="0" smtClean="0"/>
              <a:t> pyramide: De </a:t>
            </a:r>
            <a:r>
              <a:rPr lang="fr-BE" baseline="0" dirty="0" err="1" smtClean="0"/>
              <a:t>functionele</a:t>
            </a:r>
            <a:r>
              <a:rPr lang="fr-BE" baseline="0" dirty="0" smtClean="0"/>
              <a:t> </a:t>
            </a:r>
            <a:r>
              <a:rPr lang="fr-BE" baseline="0" dirty="0" err="1" smtClean="0"/>
              <a:t>classificatie</a:t>
            </a:r>
            <a:r>
              <a:rPr lang="fr-BE" baseline="0" dirty="0" smtClean="0"/>
              <a:t> van </a:t>
            </a:r>
            <a:r>
              <a:rPr lang="fr-BE" baseline="0" dirty="0" err="1" smtClean="0"/>
              <a:t>patiënten</a:t>
            </a:r>
            <a:r>
              <a:rPr lang="fr-BE" baseline="0" dirty="0" smtClean="0"/>
              <a:t> </a:t>
            </a:r>
            <a:r>
              <a:rPr lang="fr-BE" baseline="0" dirty="0" err="1" smtClean="0"/>
              <a:t>zoals</a:t>
            </a:r>
            <a:r>
              <a:rPr lang="fr-BE" baseline="0" dirty="0" smtClean="0"/>
              <a:t> </a:t>
            </a:r>
            <a:r>
              <a:rPr lang="fr-BE" baseline="0" dirty="0" err="1" smtClean="0"/>
              <a:t>gepubliceerd</a:t>
            </a:r>
            <a:r>
              <a:rPr lang="fr-BE" baseline="0" dirty="0" smtClean="0"/>
              <a:t> </a:t>
            </a:r>
            <a:r>
              <a:rPr lang="fr-BE" baseline="0" dirty="0" err="1" smtClean="0"/>
              <a:t>door</a:t>
            </a:r>
            <a:r>
              <a:rPr lang="fr-BE" baseline="0" dirty="0" smtClean="0"/>
              <a:t> de Kaiser permanente kan </a:t>
            </a:r>
            <a:r>
              <a:rPr lang="fr-BE" baseline="0" dirty="0" err="1" smtClean="0"/>
              <a:t>een</a:t>
            </a:r>
            <a:r>
              <a:rPr lang="fr-BE" baseline="0" dirty="0" smtClean="0"/>
              <a:t> </a:t>
            </a:r>
            <a:r>
              <a:rPr lang="fr-BE" baseline="0" dirty="0" err="1" smtClean="0"/>
              <a:t>hulpmiddel</a:t>
            </a:r>
            <a:r>
              <a:rPr lang="fr-BE" baseline="0" dirty="0" smtClean="0"/>
              <a:t> </a:t>
            </a:r>
            <a:r>
              <a:rPr lang="fr-BE" baseline="0" dirty="0" err="1" smtClean="0"/>
              <a:t>zijn</a:t>
            </a:r>
            <a:r>
              <a:rPr lang="fr-BE" baseline="0" dirty="0" smtClean="0"/>
              <a:t>. Hier </a:t>
            </a:r>
            <a:r>
              <a:rPr lang="fr-BE" baseline="0" dirty="0" err="1" smtClean="0"/>
              <a:t>zie</a:t>
            </a:r>
            <a:r>
              <a:rPr lang="fr-BE" baseline="0" dirty="0" smtClean="0"/>
              <a:t> je </a:t>
            </a:r>
            <a:r>
              <a:rPr lang="fr-BE" baseline="0" dirty="0" err="1" smtClean="0"/>
              <a:t>duidelijk</a:t>
            </a:r>
            <a:r>
              <a:rPr lang="fr-BE" baseline="0" dirty="0" smtClean="0"/>
              <a:t> </a:t>
            </a:r>
            <a:r>
              <a:rPr lang="fr-BE" baseline="0" dirty="0" err="1" smtClean="0"/>
              <a:t>dat</a:t>
            </a:r>
            <a:r>
              <a:rPr lang="fr-BE" baseline="0" dirty="0" smtClean="0"/>
              <a:t> niet </a:t>
            </a:r>
            <a:r>
              <a:rPr lang="fr-BE" baseline="0" dirty="0" err="1" smtClean="0"/>
              <a:t>iedereen</a:t>
            </a:r>
            <a:r>
              <a:rPr lang="fr-BE" baseline="0" dirty="0" smtClean="0"/>
              <a:t> </a:t>
            </a:r>
            <a:r>
              <a:rPr lang="fr-BE" baseline="0" dirty="0" err="1" smtClean="0"/>
              <a:t>dezelfde</a:t>
            </a:r>
            <a:r>
              <a:rPr lang="fr-BE" baseline="0" dirty="0" smtClean="0"/>
              <a:t> </a:t>
            </a:r>
            <a:r>
              <a:rPr lang="fr-BE" baseline="0" dirty="0" err="1" smtClean="0"/>
              <a:t>zorgbehoefte</a:t>
            </a:r>
            <a:r>
              <a:rPr lang="fr-BE" baseline="0" dirty="0" smtClean="0"/>
              <a:t> </a:t>
            </a:r>
            <a:r>
              <a:rPr lang="fr-BE" baseline="0" dirty="0" err="1" smtClean="0"/>
              <a:t>heeft</a:t>
            </a:r>
            <a:r>
              <a:rPr lang="fr-BE" baseline="0" dirty="0" smtClean="0"/>
              <a:t> (</a:t>
            </a:r>
            <a:r>
              <a:rPr lang="fr-BE" baseline="0" dirty="0" err="1" smtClean="0"/>
              <a:t>iedereen</a:t>
            </a:r>
            <a:r>
              <a:rPr lang="fr-BE" baseline="0" dirty="0" smtClean="0"/>
              <a:t> </a:t>
            </a:r>
            <a:r>
              <a:rPr lang="fr-BE" baseline="0" dirty="0" err="1" smtClean="0"/>
              <a:t>heeft</a:t>
            </a:r>
            <a:r>
              <a:rPr lang="fr-BE" baseline="0" dirty="0" smtClean="0"/>
              <a:t> </a:t>
            </a:r>
            <a:r>
              <a:rPr lang="fr-BE" baseline="0" dirty="0" err="1" smtClean="0"/>
              <a:t>andere</a:t>
            </a:r>
            <a:r>
              <a:rPr lang="fr-BE" baseline="0" dirty="0" smtClean="0"/>
              <a:t> </a:t>
            </a:r>
            <a:r>
              <a:rPr lang="fr-BE" baseline="0" dirty="0" err="1" smtClean="0"/>
              <a:t>risico’s</a:t>
            </a:r>
            <a:r>
              <a:rPr lang="fr-BE" baseline="0" dirty="0" smtClean="0"/>
              <a:t> met </a:t>
            </a:r>
            <a:r>
              <a:rPr lang="fr-BE" baseline="0" dirty="0" err="1" smtClean="0"/>
              <a:t>bovenaan</a:t>
            </a:r>
            <a:r>
              <a:rPr lang="fr-BE" baseline="0" dirty="0" smtClean="0"/>
              <a:t> </a:t>
            </a:r>
            <a:r>
              <a:rPr lang="fr-BE" baseline="0" dirty="0" err="1" smtClean="0"/>
              <a:t>personen</a:t>
            </a:r>
            <a:r>
              <a:rPr lang="fr-BE" baseline="0" dirty="0" smtClean="0"/>
              <a:t> met de </a:t>
            </a:r>
            <a:r>
              <a:rPr lang="fr-BE" baseline="0" dirty="0" err="1" smtClean="0"/>
              <a:t>grootste</a:t>
            </a:r>
            <a:r>
              <a:rPr lang="fr-BE" baseline="0" dirty="0" smtClean="0"/>
              <a:t> </a:t>
            </a:r>
            <a:r>
              <a:rPr lang="fr-BE" baseline="0" dirty="0" err="1" smtClean="0"/>
              <a:t>risico’s</a:t>
            </a:r>
            <a:r>
              <a:rPr lang="fr-BE" baseline="0" dirty="0" smtClean="0"/>
              <a:t> en </a:t>
            </a:r>
            <a:r>
              <a:rPr lang="fr-BE" baseline="0" dirty="0" err="1" smtClean="0"/>
              <a:t>kosten</a:t>
            </a:r>
            <a:r>
              <a:rPr lang="fr-BE" baseline="0" dirty="0" smtClean="0"/>
              <a:t>)</a:t>
            </a:r>
          </a:p>
          <a:p>
            <a:endParaRPr lang="fr-BE" baseline="0" dirty="0" smtClean="0"/>
          </a:p>
          <a:p>
            <a:r>
              <a:rPr lang="fr-BE" baseline="0" dirty="0" smtClean="0"/>
              <a:t>maar </a:t>
            </a:r>
            <a:r>
              <a:rPr lang="fr-BE" baseline="0" dirty="0" err="1" smtClean="0"/>
              <a:t>het</a:t>
            </a:r>
            <a:r>
              <a:rPr lang="fr-BE" baseline="0" dirty="0" smtClean="0"/>
              <a:t> </a:t>
            </a:r>
            <a:r>
              <a:rPr lang="fr-BE" baseline="0" dirty="0" err="1" smtClean="0"/>
              <a:t>is</a:t>
            </a:r>
            <a:r>
              <a:rPr lang="fr-BE" baseline="0" dirty="0" smtClean="0"/>
              <a:t> </a:t>
            </a:r>
            <a:r>
              <a:rPr lang="fr-BE" baseline="0" dirty="0" err="1" smtClean="0"/>
              <a:t>wel</a:t>
            </a:r>
            <a:r>
              <a:rPr lang="fr-BE" baseline="0" dirty="0" smtClean="0"/>
              <a:t> de </a:t>
            </a:r>
            <a:r>
              <a:rPr lang="fr-BE" baseline="0" dirty="0" err="1" smtClean="0"/>
              <a:t>bedoeling</a:t>
            </a:r>
            <a:r>
              <a:rPr lang="fr-BE" baseline="0" dirty="0" smtClean="0"/>
              <a:t> </a:t>
            </a:r>
            <a:r>
              <a:rPr lang="fr-BE" baseline="0" dirty="0" err="1" smtClean="0"/>
              <a:t>dat</a:t>
            </a:r>
            <a:r>
              <a:rPr lang="fr-BE" baseline="0" dirty="0" smtClean="0"/>
              <a:t> </a:t>
            </a:r>
            <a:r>
              <a:rPr lang="fr-BE" baseline="0" dirty="0" err="1" smtClean="0"/>
              <a:t>deze</a:t>
            </a:r>
            <a:r>
              <a:rPr lang="fr-BE" baseline="0" dirty="0" smtClean="0"/>
              <a:t> pyramide </a:t>
            </a:r>
            <a:r>
              <a:rPr lang="fr-BE" baseline="0" dirty="0" err="1" smtClean="0"/>
              <a:t>een</a:t>
            </a:r>
            <a:r>
              <a:rPr lang="fr-BE" baseline="0" dirty="0" smtClean="0"/>
              <a:t> pyramide </a:t>
            </a:r>
            <a:r>
              <a:rPr lang="fr-BE" baseline="0" dirty="0" err="1" smtClean="0"/>
              <a:t>blijft</a:t>
            </a:r>
            <a:r>
              <a:rPr lang="fr-BE" baseline="0" dirty="0" smtClean="0"/>
              <a:t> en dus </a:t>
            </a:r>
            <a:r>
              <a:rPr lang="fr-BE" baseline="0" dirty="0" err="1" smtClean="0"/>
              <a:t>zo</a:t>
            </a:r>
            <a:r>
              <a:rPr lang="fr-BE" baseline="0" dirty="0" smtClean="0"/>
              <a:t> </a:t>
            </a:r>
            <a:r>
              <a:rPr lang="fr-BE" baseline="0" dirty="0" err="1" smtClean="0"/>
              <a:t>weinig</a:t>
            </a:r>
            <a:r>
              <a:rPr lang="fr-BE" baseline="0" dirty="0" smtClean="0"/>
              <a:t> </a:t>
            </a:r>
            <a:r>
              <a:rPr lang="fr-BE" baseline="0" dirty="0" err="1" smtClean="0"/>
              <a:t>mogelijk</a:t>
            </a:r>
            <a:r>
              <a:rPr lang="fr-BE" baseline="0" dirty="0" smtClean="0"/>
              <a:t> </a:t>
            </a:r>
            <a:r>
              <a:rPr lang="fr-BE" baseline="0" dirty="0" err="1" smtClean="0"/>
              <a:t>patienten</a:t>
            </a:r>
            <a:r>
              <a:rPr lang="fr-BE" baseline="0" dirty="0" smtClean="0"/>
              <a:t> in de </a:t>
            </a:r>
            <a:r>
              <a:rPr lang="fr-BE" baseline="0" dirty="0" err="1" smtClean="0"/>
              <a:t>bovenste</a:t>
            </a:r>
            <a:r>
              <a:rPr lang="fr-BE" baseline="0" dirty="0" smtClean="0"/>
              <a:t> </a:t>
            </a:r>
            <a:r>
              <a:rPr lang="fr-BE" baseline="0" dirty="0" err="1" smtClean="0"/>
              <a:t>sector</a:t>
            </a:r>
            <a:r>
              <a:rPr lang="fr-BE" baseline="0" dirty="0" smtClean="0"/>
              <a:t> </a:t>
            </a:r>
            <a:r>
              <a:rPr lang="fr-BE" baseline="0" dirty="0" err="1" smtClean="0"/>
              <a:t>komen</a:t>
            </a:r>
            <a:r>
              <a:rPr lang="fr-BE" baseline="0" dirty="0" smtClean="0"/>
              <a:t>. </a:t>
            </a:r>
            <a:r>
              <a:rPr lang="fr-BE" baseline="0" dirty="0" err="1" smtClean="0"/>
              <a:t>Daarom</a:t>
            </a:r>
            <a:r>
              <a:rPr lang="fr-BE" baseline="0" dirty="0" smtClean="0"/>
              <a:t> </a:t>
            </a:r>
            <a:r>
              <a:rPr lang="fr-BE" baseline="0" dirty="0" err="1" smtClean="0"/>
              <a:t>is</a:t>
            </a:r>
            <a:r>
              <a:rPr lang="fr-BE" baseline="0" dirty="0" smtClean="0"/>
              <a:t> </a:t>
            </a:r>
            <a:r>
              <a:rPr lang="fr-BE" baseline="0" dirty="0" err="1" smtClean="0"/>
              <a:t>inzetten</a:t>
            </a:r>
            <a:r>
              <a:rPr lang="fr-BE" baseline="0" dirty="0" smtClean="0"/>
              <a:t> op </a:t>
            </a:r>
            <a:r>
              <a:rPr lang="fr-BE" baseline="0" dirty="0" err="1" smtClean="0"/>
              <a:t>preventie</a:t>
            </a:r>
            <a:r>
              <a:rPr lang="fr-BE" baseline="0" dirty="0" smtClean="0"/>
              <a:t> </a:t>
            </a:r>
            <a:r>
              <a:rPr lang="fr-BE" baseline="0" dirty="0" err="1" smtClean="0"/>
              <a:t>voor</a:t>
            </a:r>
            <a:r>
              <a:rPr lang="fr-BE" baseline="0" dirty="0" smtClean="0"/>
              <a:t> de </a:t>
            </a:r>
            <a:r>
              <a:rPr lang="fr-BE" baseline="0" dirty="0" err="1" smtClean="0"/>
              <a:t>gehele</a:t>
            </a:r>
            <a:r>
              <a:rPr lang="fr-BE" baseline="0" dirty="0" smtClean="0"/>
              <a:t> </a:t>
            </a:r>
            <a:r>
              <a:rPr lang="fr-BE" baseline="0" dirty="0" err="1" smtClean="0"/>
              <a:t>bevolking</a:t>
            </a:r>
            <a:r>
              <a:rPr lang="fr-BE" baseline="0" dirty="0" smtClean="0"/>
              <a:t> </a:t>
            </a:r>
            <a:r>
              <a:rPr lang="fr-BE" baseline="0" dirty="0" err="1" smtClean="0"/>
              <a:t>noodzakelijk</a:t>
            </a:r>
            <a:r>
              <a:rPr lang="fr-BE" baseline="0" dirty="0" smtClean="0"/>
              <a:t> (in de </a:t>
            </a:r>
            <a:r>
              <a:rPr lang="fr-BE" baseline="0" dirty="0" err="1" smtClean="0"/>
              <a:t>ruime</a:t>
            </a:r>
            <a:r>
              <a:rPr lang="fr-BE" baseline="0" dirty="0" smtClean="0"/>
              <a:t> </a:t>
            </a:r>
            <a:r>
              <a:rPr lang="fr-BE" baseline="0" dirty="0" err="1" smtClean="0"/>
              <a:t>betekenis</a:t>
            </a:r>
            <a:r>
              <a:rPr lang="fr-BE" baseline="0" dirty="0" smtClean="0"/>
              <a:t> van </a:t>
            </a:r>
            <a:r>
              <a:rPr lang="fr-BE" baseline="0" dirty="0" err="1" smtClean="0"/>
              <a:t>het</a:t>
            </a:r>
            <a:r>
              <a:rPr lang="fr-BE" baseline="0" dirty="0" smtClean="0"/>
              <a:t> </a:t>
            </a:r>
            <a:r>
              <a:rPr lang="fr-BE" baseline="0" dirty="0" err="1" smtClean="0"/>
              <a:t>woord</a:t>
            </a:r>
            <a:r>
              <a:rPr lang="fr-BE" baseline="0" dirty="0" smtClean="0"/>
              <a:t>) </a:t>
            </a:r>
          </a:p>
          <a:p>
            <a:r>
              <a:rPr lang="fr-BE" baseline="0" dirty="0" smtClean="0"/>
              <a:t>De </a:t>
            </a:r>
            <a:r>
              <a:rPr lang="fr-BE" baseline="0" dirty="0" err="1" smtClean="0"/>
              <a:t>onderstaande</a:t>
            </a:r>
            <a:r>
              <a:rPr lang="fr-BE" baseline="0" dirty="0" smtClean="0"/>
              <a:t> </a:t>
            </a:r>
            <a:r>
              <a:rPr lang="fr-BE" baseline="0" dirty="0" err="1" smtClean="0"/>
              <a:t>laag</a:t>
            </a:r>
            <a:r>
              <a:rPr lang="fr-BE" baseline="0" dirty="0" smtClean="0"/>
              <a:t>, de </a:t>
            </a:r>
            <a:r>
              <a:rPr lang="fr-BE" baseline="0" dirty="0" err="1" smtClean="0"/>
              <a:t>overgrote</a:t>
            </a:r>
            <a:r>
              <a:rPr lang="fr-BE" baseline="0" dirty="0" smtClean="0"/>
              <a:t> </a:t>
            </a:r>
            <a:r>
              <a:rPr lang="fr-BE" baseline="0" dirty="0" err="1" smtClean="0"/>
              <a:t>meerderheid</a:t>
            </a:r>
            <a:r>
              <a:rPr lang="fr-BE" baseline="0" dirty="0" smtClean="0"/>
              <a:t> van </a:t>
            </a:r>
            <a:r>
              <a:rPr lang="fr-BE" baseline="0" dirty="0" err="1" smtClean="0"/>
              <a:t>chronisch</a:t>
            </a:r>
            <a:r>
              <a:rPr lang="fr-BE" baseline="0" dirty="0" smtClean="0"/>
              <a:t> </a:t>
            </a:r>
            <a:r>
              <a:rPr lang="fr-BE" baseline="0" dirty="0" err="1" smtClean="0"/>
              <a:t>zieken</a:t>
            </a:r>
            <a:r>
              <a:rPr lang="fr-BE" baseline="0" dirty="0" smtClean="0"/>
              <a:t> </a:t>
            </a:r>
            <a:r>
              <a:rPr lang="fr-BE" baseline="0" dirty="0" err="1" smtClean="0"/>
              <a:t>is</a:t>
            </a:r>
            <a:r>
              <a:rPr lang="fr-BE" baseline="0" dirty="0" smtClean="0"/>
              <a:t> in </a:t>
            </a:r>
            <a:r>
              <a:rPr lang="fr-BE" baseline="0" dirty="0" err="1" smtClean="0"/>
              <a:t>staat</a:t>
            </a:r>
            <a:r>
              <a:rPr lang="fr-BE" baseline="0" dirty="0" smtClean="0"/>
              <a:t> om met </a:t>
            </a:r>
            <a:r>
              <a:rPr lang="fr-BE" baseline="0" dirty="0" err="1" smtClean="0"/>
              <a:t>een</a:t>
            </a:r>
            <a:r>
              <a:rPr lang="fr-BE" baseline="0" dirty="0" smtClean="0"/>
              <a:t> </a:t>
            </a:r>
            <a:r>
              <a:rPr lang="fr-BE" baseline="0" dirty="0" err="1" smtClean="0"/>
              <a:t>weinig</a:t>
            </a:r>
            <a:r>
              <a:rPr lang="fr-BE" baseline="0" dirty="0" smtClean="0"/>
              <a:t> maar </a:t>
            </a:r>
            <a:r>
              <a:rPr lang="fr-BE" baseline="0" dirty="0" err="1" smtClean="0"/>
              <a:t>goede</a:t>
            </a:r>
            <a:r>
              <a:rPr lang="fr-BE" baseline="0" dirty="0" smtClean="0"/>
              <a:t> </a:t>
            </a:r>
            <a:r>
              <a:rPr lang="fr-BE" baseline="0" dirty="0" err="1" smtClean="0"/>
              <a:t>begeleiding</a:t>
            </a:r>
            <a:r>
              <a:rPr lang="fr-BE" baseline="0" dirty="0" smtClean="0"/>
              <a:t> </a:t>
            </a:r>
            <a:r>
              <a:rPr lang="fr-BE" baseline="0" dirty="0" err="1" smtClean="0"/>
              <a:t>aan</a:t>
            </a:r>
            <a:r>
              <a:rPr lang="fr-BE" baseline="0" dirty="0" smtClean="0"/>
              <a:t> </a:t>
            </a:r>
            <a:r>
              <a:rPr lang="fr-BE" baseline="0" dirty="0" err="1" smtClean="0"/>
              <a:t>zelfzorg</a:t>
            </a:r>
            <a:r>
              <a:rPr lang="fr-BE" baseline="0" dirty="0" smtClean="0"/>
              <a:t> te </a:t>
            </a:r>
            <a:r>
              <a:rPr lang="fr-BE" baseline="0" dirty="0" err="1" smtClean="0"/>
              <a:t>doen</a:t>
            </a:r>
            <a:r>
              <a:rPr lang="fr-BE" baseline="0" dirty="0" smtClean="0"/>
              <a:t>, dan </a:t>
            </a:r>
            <a:r>
              <a:rPr lang="fr-BE" baseline="0" dirty="0" err="1" smtClean="0"/>
              <a:t>ziet</a:t>
            </a:r>
            <a:r>
              <a:rPr lang="fr-BE" baseline="0" dirty="0" smtClean="0"/>
              <a:t> men </a:t>
            </a:r>
            <a:r>
              <a:rPr lang="fr-BE" baseline="0" dirty="0" err="1" smtClean="0"/>
              <a:t>een</a:t>
            </a:r>
            <a:r>
              <a:rPr lang="fr-BE" baseline="0" dirty="0" smtClean="0"/>
              <a:t> </a:t>
            </a:r>
            <a:r>
              <a:rPr lang="fr-BE" baseline="0" dirty="0" err="1" smtClean="0"/>
              <a:t>aantal</a:t>
            </a:r>
            <a:r>
              <a:rPr lang="fr-BE" baseline="0" dirty="0" smtClean="0"/>
              <a:t> </a:t>
            </a:r>
            <a:r>
              <a:rPr lang="fr-BE" baseline="0" dirty="0" err="1" smtClean="0"/>
              <a:t>patienten</a:t>
            </a:r>
            <a:r>
              <a:rPr lang="fr-BE" baseline="0" dirty="0" smtClean="0"/>
              <a:t> die </a:t>
            </a:r>
            <a:r>
              <a:rPr lang="fr-BE" baseline="0" dirty="0" err="1" smtClean="0"/>
              <a:t>wel</a:t>
            </a:r>
            <a:r>
              <a:rPr lang="fr-BE" baseline="0" dirty="0" smtClean="0"/>
              <a:t> </a:t>
            </a:r>
            <a:r>
              <a:rPr lang="fr-BE" baseline="0" dirty="0" err="1" smtClean="0"/>
              <a:t>wat</a:t>
            </a:r>
            <a:r>
              <a:rPr lang="fr-BE" baseline="0" dirty="0" smtClean="0"/>
              <a:t> </a:t>
            </a:r>
            <a:r>
              <a:rPr lang="fr-BE" baseline="0" dirty="0" err="1" smtClean="0"/>
              <a:t>meer</a:t>
            </a:r>
            <a:r>
              <a:rPr lang="fr-BE" baseline="0" dirty="0" smtClean="0"/>
              <a:t> </a:t>
            </a:r>
            <a:r>
              <a:rPr lang="fr-BE" baseline="0" dirty="0" err="1" smtClean="0"/>
              <a:t>begeleiding</a:t>
            </a:r>
            <a:r>
              <a:rPr lang="fr-BE" baseline="0" dirty="0" smtClean="0"/>
              <a:t> </a:t>
            </a:r>
            <a:r>
              <a:rPr lang="fr-BE" baseline="0" dirty="0" err="1" smtClean="0"/>
              <a:t>nodig</a:t>
            </a:r>
            <a:r>
              <a:rPr lang="fr-BE" baseline="0" dirty="0" smtClean="0"/>
              <a:t> </a:t>
            </a:r>
            <a:r>
              <a:rPr lang="fr-BE" baseline="0" dirty="0" err="1" smtClean="0"/>
              <a:t>heeft</a:t>
            </a:r>
            <a:r>
              <a:rPr lang="fr-BE" baseline="0" dirty="0" smtClean="0"/>
              <a:t> (</a:t>
            </a:r>
            <a:r>
              <a:rPr lang="fr-BE" baseline="0" dirty="0" err="1" smtClean="0"/>
              <a:t>hoge</a:t>
            </a:r>
            <a:r>
              <a:rPr lang="fr-BE" baseline="0" dirty="0" smtClean="0"/>
              <a:t> </a:t>
            </a:r>
            <a:r>
              <a:rPr lang="fr-BE" baseline="0" dirty="0" err="1" smtClean="0"/>
              <a:t>risico</a:t>
            </a:r>
            <a:r>
              <a:rPr lang="fr-BE" baseline="0" dirty="0" smtClean="0"/>
              <a:t> </a:t>
            </a:r>
            <a:r>
              <a:rPr lang="fr-BE" baseline="0" dirty="0" err="1" smtClean="0"/>
              <a:t>patienten</a:t>
            </a:r>
            <a:r>
              <a:rPr lang="fr-BE" baseline="0" dirty="0" smtClean="0"/>
              <a:t>), en </a:t>
            </a:r>
            <a:r>
              <a:rPr lang="fr-BE" baseline="0" dirty="0" err="1" smtClean="0"/>
              <a:t>bij</a:t>
            </a:r>
            <a:r>
              <a:rPr lang="fr-BE" baseline="0" dirty="0" smtClean="0"/>
              <a:t> </a:t>
            </a:r>
            <a:r>
              <a:rPr lang="fr-BE" baseline="0" dirty="0" err="1" smtClean="0"/>
              <a:t>een</a:t>
            </a:r>
            <a:r>
              <a:rPr lang="fr-BE" baseline="0" dirty="0" smtClean="0"/>
              <a:t> </a:t>
            </a:r>
            <a:r>
              <a:rPr lang="fr-BE" baseline="0" dirty="0" err="1" smtClean="0"/>
              <a:t>klein</a:t>
            </a:r>
            <a:r>
              <a:rPr lang="fr-BE" baseline="0" dirty="0" smtClean="0"/>
              <a:t> </a:t>
            </a:r>
            <a:r>
              <a:rPr lang="fr-BE" baseline="0" dirty="0" err="1" smtClean="0"/>
              <a:t>percentage</a:t>
            </a:r>
            <a:r>
              <a:rPr lang="fr-BE" baseline="0" dirty="0" smtClean="0"/>
              <a:t> </a:t>
            </a:r>
            <a:r>
              <a:rPr lang="fr-BE" baseline="0" dirty="0" err="1" smtClean="0"/>
              <a:t>ziet</a:t>
            </a:r>
            <a:r>
              <a:rPr lang="fr-BE" baseline="0" dirty="0" smtClean="0"/>
              <a:t> men </a:t>
            </a:r>
            <a:r>
              <a:rPr lang="fr-BE" baseline="0" dirty="0" err="1" smtClean="0"/>
              <a:t>dat</a:t>
            </a:r>
            <a:r>
              <a:rPr lang="fr-BE" baseline="0" dirty="0" smtClean="0"/>
              <a:t> de patient </a:t>
            </a:r>
            <a:r>
              <a:rPr lang="fr-BE" baseline="0" dirty="0" err="1" smtClean="0"/>
              <a:t>vele</a:t>
            </a:r>
            <a:r>
              <a:rPr lang="fr-BE" baseline="0" dirty="0" smtClean="0"/>
              <a:t> </a:t>
            </a:r>
            <a:r>
              <a:rPr lang="fr-BE" baseline="0" dirty="0" err="1" smtClean="0"/>
              <a:t>noden</a:t>
            </a:r>
            <a:r>
              <a:rPr lang="fr-BE" baseline="0" dirty="0" smtClean="0"/>
              <a:t> en complexe </a:t>
            </a:r>
            <a:r>
              <a:rPr lang="fr-BE" baseline="0" dirty="0" err="1" smtClean="0"/>
              <a:t>zorgen</a:t>
            </a:r>
            <a:r>
              <a:rPr lang="fr-BE" baseline="0" dirty="0" smtClean="0"/>
              <a:t> </a:t>
            </a:r>
            <a:r>
              <a:rPr lang="fr-BE" baseline="0" dirty="0" err="1" smtClean="0"/>
              <a:t>nodig</a:t>
            </a:r>
            <a:r>
              <a:rPr lang="fr-BE" baseline="0" dirty="0" smtClean="0"/>
              <a:t> </a:t>
            </a:r>
            <a:r>
              <a:rPr lang="fr-BE" baseline="0" dirty="0" err="1" smtClean="0"/>
              <a:t>heeft</a:t>
            </a:r>
            <a:r>
              <a:rPr lang="fr-BE" baseline="0" dirty="0" smtClean="0"/>
              <a:t> en </a:t>
            </a:r>
            <a:r>
              <a:rPr lang="fr-BE" baseline="0" dirty="0" err="1" smtClean="0"/>
              <a:t>is</a:t>
            </a:r>
            <a:r>
              <a:rPr lang="fr-BE" baseline="0" dirty="0" smtClean="0"/>
              <a:t> er de </a:t>
            </a:r>
            <a:r>
              <a:rPr lang="fr-BE" baseline="0" dirty="0" err="1" smtClean="0"/>
              <a:t>nood</a:t>
            </a:r>
            <a:r>
              <a:rPr lang="fr-BE" baseline="0" dirty="0" smtClean="0"/>
              <a:t> om </a:t>
            </a:r>
            <a:r>
              <a:rPr lang="fr-BE" baseline="0" dirty="0" err="1" smtClean="0"/>
              <a:t>echt</a:t>
            </a:r>
            <a:r>
              <a:rPr lang="fr-BE" baseline="0" dirty="0" smtClean="0"/>
              <a:t> de patient </a:t>
            </a:r>
            <a:r>
              <a:rPr lang="fr-BE" baseline="0" dirty="0" err="1" smtClean="0"/>
              <a:t>intensief</a:t>
            </a:r>
            <a:r>
              <a:rPr lang="fr-BE" baseline="0" dirty="0" smtClean="0"/>
              <a:t> te </a:t>
            </a:r>
            <a:r>
              <a:rPr lang="fr-BE" baseline="0" dirty="0" err="1" smtClean="0"/>
              <a:t>begeleiden</a:t>
            </a:r>
            <a:r>
              <a:rPr lang="fr-BE" baseline="0" dirty="0" smtClean="0"/>
              <a:t>. </a:t>
            </a:r>
          </a:p>
          <a:p>
            <a:r>
              <a:rPr lang="fr-BE" baseline="0" dirty="0" err="1" smtClean="0"/>
              <a:t>Deze</a:t>
            </a:r>
            <a:r>
              <a:rPr lang="fr-BE" baseline="0" dirty="0" smtClean="0"/>
              <a:t> </a:t>
            </a:r>
            <a:r>
              <a:rPr lang="fr-BE" baseline="0" dirty="0" err="1" smtClean="0"/>
              <a:t>risiscostratificatie</a:t>
            </a:r>
            <a:r>
              <a:rPr lang="fr-BE" baseline="0" dirty="0" smtClean="0"/>
              <a:t> kan dus </a:t>
            </a:r>
            <a:r>
              <a:rPr lang="fr-BE" baseline="0" dirty="0" err="1" smtClean="0"/>
              <a:t>als</a:t>
            </a:r>
            <a:r>
              <a:rPr lang="fr-BE" baseline="0" dirty="0" smtClean="0"/>
              <a:t> basis </a:t>
            </a:r>
            <a:r>
              <a:rPr lang="fr-BE" baseline="0" dirty="0" err="1" smtClean="0"/>
              <a:t>dienen</a:t>
            </a:r>
            <a:r>
              <a:rPr lang="fr-BE" baseline="0" dirty="0" smtClean="0"/>
              <a:t> om </a:t>
            </a:r>
            <a:r>
              <a:rPr lang="fr-BE" baseline="0" dirty="0" err="1" smtClean="0"/>
              <a:t>uw</a:t>
            </a:r>
            <a:r>
              <a:rPr lang="fr-BE" baseline="0" dirty="0" smtClean="0"/>
              <a:t> </a:t>
            </a:r>
            <a:r>
              <a:rPr lang="fr-BE" baseline="0" dirty="0" err="1" smtClean="0"/>
              <a:t>populatie</a:t>
            </a:r>
            <a:r>
              <a:rPr lang="fr-BE" baseline="0" dirty="0" smtClean="0"/>
              <a:t> te </a:t>
            </a:r>
            <a:r>
              <a:rPr lang="fr-BE" baseline="0" dirty="0" err="1" smtClean="0"/>
              <a:t>gaan</a:t>
            </a:r>
            <a:r>
              <a:rPr lang="fr-BE" baseline="0" dirty="0" smtClean="0"/>
              <a:t> </a:t>
            </a:r>
            <a:r>
              <a:rPr lang="fr-BE" baseline="0" dirty="0" err="1" smtClean="0"/>
              <a:t>benaderen</a:t>
            </a:r>
            <a:r>
              <a:rPr lang="fr-BE" baseline="0" dirty="0" smtClean="0"/>
              <a:t> en </a:t>
            </a:r>
            <a:r>
              <a:rPr lang="fr-BE" baseline="0" dirty="0" err="1" smtClean="0"/>
              <a:t>uw</a:t>
            </a:r>
            <a:r>
              <a:rPr lang="fr-BE" baseline="0" dirty="0" smtClean="0"/>
              <a:t> </a:t>
            </a:r>
            <a:r>
              <a:rPr lang="fr-BE" baseline="0" dirty="0" err="1" smtClean="0"/>
              <a:t>zorg</a:t>
            </a:r>
            <a:r>
              <a:rPr lang="fr-BE" baseline="0" dirty="0" smtClean="0"/>
              <a:t> te </a:t>
            </a:r>
            <a:r>
              <a:rPr lang="fr-BE" baseline="0" dirty="0" err="1" smtClean="0"/>
              <a:t>gaan</a:t>
            </a:r>
            <a:r>
              <a:rPr lang="fr-BE" baseline="0" dirty="0" smtClean="0"/>
              <a:t> </a:t>
            </a:r>
            <a:r>
              <a:rPr lang="fr-BE" baseline="0" dirty="0" err="1" smtClean="0"/>
              <a:t>organiseren</a:t>
            </a:r>
            <a:endParaRPr lang="fr-BE" baseline="0" dirty="0" smtClean="0"/>
          </a:p>
          <a:p>
            <a:endParaRPr lang="fr-FR" dirty="0"/>
          </a:p>
        </p:txBody>
      </p:sp>
      <p:sp>
        <p:nvSpPr>
          <p:cNvPr id="4" name="Espace réservé du numéro de diapositive 3"/>
          <p:cNvSpPr>
            <a:spLocks noGrp="1"/>
          </p:cNvSpPr>
          <p:nvPr>
            <p:ph type="sldNum" sz="quarter" idx="10"/>
          </p:nvPr>
        </p:nvSpPr>
        <p:spPr/>
        <p:txBody>
          <a:bodyPr/>
          <a:lstStyle/>
          <a:p>
            <a:fld id="{35074C97-AE1D-412D-A282-C35FB4F2AB4A}" type="slidenum">
              <a:rPr lang="nl-NL" smtClean="0"/>
              <a:pPr/>
              <a:t>5</a:t>
            </a:fld>
            <a:endParaRPr lang="nl-NL"/>
          </a:p>
        </p:txBody>
      </p:sp>
    </p:spTree>
    <p:extLst>
      <p:ext uri="{BB962C8B-B14F-4D97-AF65-F5344CB8AC3E}">
        <p14:creationId xmlns:p14="http://schemas.microsoft.com/office/powerpoint/2010/main" val="1679519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z="1200" dirty="0" err="1" smtClean="0"/>
              <a:t>Zorg</a:t>
            </a:r>
            <a:r>
              <a:rPr lang="fr-BE" sz="1200" dirty="0" smtClean="0"/>
              <a:t> </a:t>
            </a:r>
            <a:r>
              <a:rPr lang="fr-BE" sz="1200" dirty="0" err="1" smtClean="0"/>
              <a:t>afstemmen</a:t>
            </a:r>
            <a:r>
              <a:rPr lang="fr-BE" sz="1200" baseline="0" dirty="0" smtClean="0"/>
              <a:t> op </a:t>
            </a:r>
            <a:r>
              <a:rPr lang="fr-BE" sz="1200" baseline="0" dirty="0" err="1" smtClean="0"/>
              <a:t>noden</a:t>
            </a:r>
            <a:r>
              <a:rPr lang="fr-BE" sz="1200" baseline="0" dirty="0" smtClean="0"/>
              <a:t> en </a:t>
            </a:r>
            <a:r>
              <a:rPr lang="fr-BE" sz="1200" baseline="0" dirty="0" err="1" smtClean="0"/>
              <a:t>behoeften</a:t>
            </a:r>
            <a:r>
              <a:rPr lang="fr-BE" sz="1200" baseline="0" dirty="0" smtClean="0"/>
              <a:t> </a:t>
            </a:r>
            <a:r>
              <a:rPr lang="fr-BE" sz="1200" baseline="0" dirty="0" err="1" smtClean="0"/>
              <a:t>betekent</a:t>
            </a:r>
            <a:r>
              <a:rPr lang="fr-BE" sz="1200" baseline="0" dirty="0" smtClean="0"/>
              <a:t> </a:t>
            </a:r>
            <a:r>
              <a:rPr lang="fr-BE" sz="1200" baseline="0" dirty="0" err="1" smtClean="0"/>
              <a:t>ook</a:t>
            </a:r>
            <a:r>
              <a:rPr lang="fr-BE" sz="1200" baseline="0" dirty="0" smtClean="0"/>
              <a:t> </a:t>
            </a:r>
            <a:r>
              <a:rPr lang="fr-BE" sz="1200" baseline="0" dirty="0" err="1" smtClean="0"/>
              <a:t>dat</a:t>
            </a:r>
            <a:r>
              <a:rPr lang="fr-BE" sz="1200" baseline="0" dirty="0" smtClean="0"/>
              <a:t> men </a:t>
            </a:r>
            <a:r>
              <a:rPr lang="fr-BE" sz="1200" baseline="0" dirty="0" err="1" smtClean="0"/>
              <a:t>aandacht</a:t>
            </a:r>
            <a:r>
              <a:rPr lang="fr-BE" sz="1200" baseline="0" dirty="0" smtClean="0"/>
              <a:t> </a:t>
            </a:r>
            <a:r>
              <a:rPr lang="fr-BE" sz="1200" baseline="0" dirty="0" err="1" smtClean="0"/>
              <a:t>moet</a:t>
            </a:r>
            <a:r>
              <a:rPr lang="fr-BE" sz="1200" baseline="0" dirty="0" smtClean="0"/>
              <a:t> </a:t>
            </a:r>
            <a:r>
              <a:rPr lang="fr-BE" sz="1200" baseline="0" dirty="0" err="1" smtClean="0"/>
              <a:t>hebben</a:t>
            </a:r>
            <a:r>
              <a:rPr lang="fr-BE" sz="1200" baseline="0" dirty="0" smtClean="0"/>
              <a:t> </a:t>
            </a:r>
            <a:r>
              <a:rPr lang="fr-BE" sz="1200" baseline="0" dirty="0" err="1" smtClean="0"/>
              <a:t>voor</a:t>
            </a:r>
            <a:r>
              <a:rPr lang="fr-BE" sz="1200" baseline="0" dirty="0" smtClean="0"/>
              <a:t> </a:t>
            </a:r>
            <a:r>
              <a:rPr lang="fr-BE" sz="1200" baseline="0" dirty="0" err="1" smtClean="0"/>
              <a:t>equity</a:t>
            </a:r>
            <a:r>
              <a:rPr lang="fr-BE" sz="1200" baseline="0" dirty="0" smtClean="0"/>
              <a:t>, en </a:t>
            </a:r>
            <a:r>
              <a:rPr lang="fr-BE" sz="1200" baseline="0" dirty="0" err="1" smtClean="0"/>
              <a:t>dat</a:t>
            </a:r>
            <a:r>
              <a:rPr lang="fr-BE" sz="1200" baseline="0" dirty="0" smtClean="0"/>
              <a:t> men </a:t>
            </a:r>
            <a:r>
              <a:rPr lang="fr-BE" sz="1200" baseline="0" dirty="0" err="1" smtClean="0"/>
              <a:t>moet</a:t>
            </a:r>
            <a:r>
              <a:rPr lang="fr-BE" sz="1200" baseline="0" dirty="0" smtClean="0"/>
              <a:t> </a:t>
            </a:r>
            <a:r>
              <a:rPr lang="fr-BE" sz="1200" baseline="0" dirty="0" err="1" smtClean="0"/>
              <a:t>zorgen</a:t>
            </a:r>
            <a:r>
              <a:rPr lang="fr-BE" sz="1200" baseline="0" dirty="0" smtClean="0"/>
              <a:t> </a:t>
            </a:r>
            <a:r>
              <a:rPr lang="fr-BE" sz="1200" baseline="0" dirty="0" err="1" smtClean="0"/>
              <a:t>dat</a:t>
            </a:r>
            <a:r>
              <a:rPr lang="fr-BE" sz="1200" baseline="0" dirty="0" smtClean="0"/>
              <a:t> er </a:t>
            </a:r>
            <a:r>
              <a:rPr lang="fr-BE" sz="1200" baseline="0" dirty="0" err="1" smtClean="0"/>
              <a:t>geen</a:t>
            </a:r>
            <a:r>
              <a:rPr lang="fr-BE" sz="1200" baseline="0" dirty="0" smtClean="0"/>
              <a:t> </a:t>
            </a:r>
            <a:r>
              <a:rPr lang="fr-BE" sz="1200" baseline="0" dirty="0" err="1" smtClean="0"/>
              <a:t>inequity</a:t>
            </a:r>
            <a:r>
              <a:rPr lang="fr-BE" sz="1200" baseline="0" dirty="0" smtClean="0"/>
              <a:t> (</a:t>
            </a:r>
            <a:r>
              <a:rPr lang="fr-BE" sz="1200" baseline="0" dirty="0" err="1" smtClean="0"/>
              <a:t>ongelijkheid</a:t>
            </a:r>
            <a:r>
              <a:rPr lang="fr-BE" sz="1200" baseline="0" dirty="0" smtClean="0"/>
              <a:t>) </a:t>
            </a:r>
            <a:r>
              <a:rPr lang="fr-BE" sz="1200" baseline="0" dirty="0" err="1" smtClean="0"/>
              <a:t>is</a:t>
            </a:r>
            <a:r>
              <a:rPr lang="fr-BE" sz="1200" baseline="0" dirty="0" smtClean="0"/>
              <a:t> qua </a:t>
            </a:r>
            <a:r>
              <a:rPr lang="fr-BE" sz="1200" baseline="0" dirty="0" err="1" smtClean="0"/>
              <a:t>kwaliteit</a:t>
            </a:r>
            <a:r>
              <a:rPr lang="fr-BE" sz="1200" baseline="0" dirty="0" smtClean="0"/>
              <a:t>, </a:t>
            </a:r>
            <a:r>
              <a:rPr lang="fr-BE" sz="1200" baseline="0" dirty="0" err="1" smtClean="0"/>
              <a:t>toegankelijkheid</a:t>
            </a:r>
            <a:r>
              <a:rPr lang="fr-BE" sz="1200" baseline="0" dirty="0" smtClean="0"/>
              <a:t> van </a:t>
            </a:r>
            <a:r>
              <a:rPr lang="fr-BE" sz="1200" baseline="0" dirty="0" err="1" smtClean="0"/>
              <a:t>zorg</a:t>
            </a:r>
            <a:r>
              <a:rPr lang="fr-BE" sz="1200" baseline="0" dirty="0" smtClean="0"/>
              <a:t> op basis van socio-</a:t>
            </a:r>
            <a:r>
              <a:rPr lang="fr-BE" sz="1200" baseline="0" dirty="0" err="1" smtClean="0"/>
              <a:t>economische</a:t>
            </a:r>
            <a:r>
              <a:rPr lang="fr-BE" sz="1200" baseline="0" dirty="0" smtClean="0"/>
              <a:t> </a:t>
            </a:r>
            <a:r>
              <a:rPr lang="fr-BE" sz="1200" baseline="0" dirty="0" err="1" smtClean="0"/>
              <a:t>status</a:t>
            </a:r>
            <a:r>
              <a:rPr lang="fr-BE" sz="1200" baseline="0" dirty="0" smtClean="0"/>
              <a:t>, </a:t>
            </a:r>
            <a:r>
              <a:rPr lang="fr-BE" sz="1200" baseline="0" dirty="0" err="1" smtClean="0"/>
              <a:t>woonplaats</a:t>
            </a:r>
            <a:r>
              <a:rPr lang="fr-BE" sz="1200" baseline="0" dirty="0" smtClean="0"/>
              <a:t>, </a:t>
            </a:r>
            <a:r>
              <a:rPr lang="fr-BE" sz="1200" baseline="0" dirty="0" err="1" smtClean="0"/>
              <a:t>geslacht</a:t>
            </a:r>
            <a:r>
              <a:rPr lang="fr-BE" sz="1200" baseline="0" dirty="0" smtClean="0"/>
              <a:t>, </a:t>
            </a:r>
            <a:r>
              <a:rPr lang="fr-BE" sz="1200" baseline="0" dirty="0" err="1" smtClean="0"/>
              <a:t>etnish</a:t>
            </a:r>
            <a:r>
              <a:rPr lang="fr-BE" sz="1200" baseline="0" dirty="0" smtClean="0"/>
              <a:t> </a:t>
            </a:r>
            <a:r>
              <a:rPr lang="fr-BE" sz="1200" baseline="0" dirty="0" err="1" smtClean="0"/>
              <a:t>culturele</a:t>
            </a:r>
            <a:r>
              <a:rPr lang="fr-BE" sz="1200" baseline="0" dirty="0" smtClean="0"/>
              <a:t> </a:t>
            </a:r>
            <a:r>
              <a:rPr lang="fr-BE" sz="1200" baseline="0" dirty="0" err="1" smtClean="0"/>
              <a:t>actergrond</a:t>
            </a:r>
            <a:r>
              <a:rPr lang="fr-BE" sz="1200" baseline="0" dirty="0" smtClean="0"/>
              <a:t> </a:t>
            </a:r>
            <a:r>
              <a:rPr lang="fr-BE" sz="1200" baseline="0" dirty="0" err="1" smtClean="0"/>
              <a:t>religie</a:t>
            </a:r>
            <a:r>
              <a:rPr lang="fr-BE" sz="1200" baseline="0" dirty="0" smtClean="0"/>
              <a:t>.</a:t>
            </a:r>
            <a:endParaRPr lang="en-US" sz="1200" dirty="0" smtClean="0"/>
          </a:p>
          <a:p>
            <a:endParaRPr lang="fr-FR" dirty="0"/>
          </a:p>
        </p:txBody>
      </p:sp>
      <p:sp>
        <p:nvSpPr>
          <p:cNvPr id="4" name="Espace réservé du numéro de diapositive 3"/>
          <p:cNvSpPr>
            <a:spLocks noGrp="1"/>
          </p:cNvSpPr>
          <p:nvPr>
            <p:ph type="sldNum" sz="quarter" idx="10"/>
          </p:nvPr>
        </p:nvSpPr>
        <p:spPr/>
        <p:txBody>
          <a:bodyPr/>
          <a:lstStyle/>
          <a:p>
            <a:fld id="{35074C97-AE1D-412D-A282-C35FB4F2AB4A}" type="slidenum">
              <a:rPr lang="nl-NL" smtClean="0"/>
              <a:pPr/>
              <a:t>6</a:t>
            </a:fld>
            <a:endParaRPr lang="nl-NL"/>
          </a:p>
        </p:txBody>
      </p:sp>
    </p:spTree>
    <p:extLst>
      <p:ext uri="{BB962C8B-B14F-4D97-AF65-F5344CB8AC3E}">
        <p14:creationId xmlns:p14="http://schemas.microsoft.com/office/powerpoint/2010/main" val="19377847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66813" y="1241425"/>
            <a:ext cx="4464050" cy="3349625"/>
          </a:xfrm>
        </p:spPr>
      </p:sp>
      <p:sp>
        <p:nvSpPr>
          <p:cNvPr id="3" name="Tijdelijke aanduiding voor notities 2"/>
          <p:cNvSpPr>
            <a:spLocks noGrp="1"/>
          </p:cNvSpPr>
          <p:nvPr>
            <p:ph type="body" idx="1"/>
          </p:nvPr>
        </p:nvSpPr>
        <p:spPr/>
        <p:txBody>
          <a:bodyPr/>
          <a:lstStyle/>
          <a:p>
            <a:r>
              <a:rPr lang="nl-NL" dirty="0" smtClean="0"/>
              <a:t>Op basis van voorgaande theorieën is </a:t>
            </a:r>
            <a:r>
              <a:rPr lang="nl-NL" dirty="0" err="1" smtClean="0"/>
              <a:t>Belgie</a:t>
            </a:r>
            <a:r>
              <a:rPr lang="nl-NL" dirty="0" smtClean="0"/>
              <a:t> op zoek gegaan naar de specifieke invulling en visie op </a:t>
            </a:r>
            <a:r>
              <a:rPr lang="nl-NL" dirty="0" err="1" smtClean="0"/>
              <a:t>geintegreerde</a:t>
            </a:r>
            <a:r>
              <a:rPr lang="nl-NL" dirty="0" smtClean="0"/>
              <a:t> zorg. En deze dia toont de reeds afgelegde weg.</a:t>
            </a:r>
          </a:p>
          <a:p>
            <a:endParaRPr lang="nl-NL" dirty="0" smtClean="0"/>
          </a:p>
          <a:p>
            <a:r>
              <a:rPr lang="nl-NL" dirty="0" smtClean="0"/>
              <a:t>In oktober 2010 organiseerde België in het kader van haar Europese voorzitterschap een Conferentie, die de EU lidstaten ertoe aanzette om “verder werk te maken van op de patiënt afgestemde beleidsmaatregelen</a:t>
            </a:r>
          </a:p>
          <a:p>
            <a:r>
              <a:rPr lang="nl-NL" dirty="0" smtClean="0"/>
              <a:t>in juli 2011 aan het Federaal Kenniscentrum voor de gezondheidszorg (KCE) de opdracht gegeven om een ‘</a:t>
            </a:r>
            <a:r>
              <a:rPr lang="nl-NL" dirty="0" err="1" smtClean="0"/>
              <a:t>position</a:t>
            </a:r>
            <a:r>
              <a:rPr lang="nl-NL" dirty="0" smtClean="0"/>
              <a:t> paper’ inzake de zorg voor chronisch zieken te ontwikkelen. Deze </a:t>
            </a:r>
            <a:r>
              <a:rPr lang="nl-NL" dirty="0" err="1" smtClean="0"/>
              <a:t>position</a:t>
            </a:r>
            <a:r>
              <a:rPr lang="nl-NL" dirty="0" smtClean="0"/>
              <a:t> paper kwam tot stand met de </a:t>
            </a:r>
            <a:r>
              <a:rPr lang="nl-NL" u="sng" dirty="0" smtClean="0"/>
              <a:t>uitgebreide inbreng </a:t>
            </a:r>
            <a:r>
              <a:rPr lang="nl-NL" dirty="0" smtClean="0"/>
              <a:t>van stakeholders zowel vanuit het terrein als vanuit het beleidsniveau en werd gepubliceerd in december 2012 </a:t>
            </a:r>
          </a:p>
          <a:p>
            <a:r>
              <a:rPr lang="nl-NL" dirty="0" smtClean="0"/>
              <a:t>Om de 20 aanbevelingen van het KCE-rapport om te zetten in concrete actiepunten, werden focusgroepen samengesteld met actoren vanuit het terrein om tot de </a:t>
            </a:r>
            <a:r>
              <a:rPr lang="nl-NL" dirty="0" err="1" smtClean="0"/>
              <a:t>orientatienota</a:t>
            </a:r>
            <a:r>
              <a:rPr lang="nl-NL" dirty="0" smtClean="0"/>
              <a:t> te komen </a:t>
            </a:r>
          </a:p>
          <a:p>
            <a:r>
              <a:rPr lang="nl-NL" baseline="0" dirty="0" smtClean="0"/>
              <a:t>En dan was er in 2015 een officieel akkoord van alle overheden om werk te maken van een gemeenschappelijk plan voor chronisch zieken, waarbij er ook afstemming was met het terrein ‘concreet gemaakt in een reflectiegroep. </a:t>
            </a:r>
          </a:p>
          <a:p>
            <a:r>
              <a:rPr lang="nl-NL" baseline="0" dirty="0" smtClean="0"/>
              <a:t>Gedurende het gehele proces is er een wisselwerking geweest met het terrein om zo tot een Belgische GEDRAGEN visie te komen</a:t>
            </a:r>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35074C97-AE1D-412D-A282-C35FB4F2AB4A}" type="slidenum">
              <a:rPr lang="nl-NL" smtClean="0"/>
              <a:pPr/>
              <a:t>7</a:t>
            </a:fld>
            <a:endParaRPr lang="nl-NL"/>
          </a:p>
        </p:txBody>
      </p:sp>
    </p:spTree>
    <p:extLst>
      <p:ext uri="{BB962C8B-B14F-4D97-AF65-F5344CB8AC3E}">
        <p14:creationId xmlns:p14="http://schemas.microsoft.com/office/powerpoint/2010/main" val="10139900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5074C97-AE1D-412D-A282-C35FB4F2AB4A}" type="slidenum">
              <a:rPr lang="nl-NL" smtClean="0"/>
              <a:pPr/>
              <a:t>8</a:t>
            </a:fld>
            <a:endParaRPr lang="nl-NL"/>
          </a:p>
        </p:txBody>
      </p:sp>
    </p:spTree>
    <p:extLst>
      <p:ext uri="{BB962C8B-B14F-4D97-AF65-F5344CB8AC3E}">
        <p14:creationId xmlns:p14="http://schemas.microsoft.com/office/powerpoint/2010/main" val="2294491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nl-NL" dirty="0" smtClean="0"/>
              <a:t>Gezien het gaat om een andere benadering van de zorg en gezien onze </a:t>
            </a:r>
            <a:r>
              <a:rPr lang="nl-NL" dirty="0" err="1" smtClean="0"/>
              <a:t>belgische</a:t>
            </a:r>
            <a:r>
              <a:rPr lang="nl-NL" dirty="0" smtClean="0"/>
              <a:t> context was het belangrijk om alle </a:t>
            </a:r>
            <a:r>
              <a:rPr lang="nl-NL" dirty="0" err="1" smtClean="0"/>
              <a:t>beleidpartners</a:t>
            </a:r>
            <a:r>
              <a:rPr lang="nl-NL" dirty="0" smtClean="0"/>
              <a:t> te betrekken en tot </a:t>
            </a:r>
            <a:r>
              <a:rPr lang="nl-NL" u="sng" dirty="0" smtClean="0"/>
              <a:t>een echt gemeenschappelijk </a:t>
            </a:r>
            <a:r>
              <a:rPr lang="nl-NL" dirty="0" smtClean="0"/>
              <a:t>plan te komen. </a:t>
            </a:r>
          </a:p>
          <a:p>
            <a:r>
              <a:rPr lang="nl-NL" dirty="0" smtClean="0"/>
              <a:t>wat staat er nu in dat plan vermeld: de visie, naar waar willen we en welke strategie er wordt gehanteerd om dit te bereiken</a:t>
            </a:r>
          </a:p>
          <a:p>
            <a:endParaRPr lang="fr-FR" dirty="0"/>
          </a:p>
        </p:txBody>
      </p:sp>
      <p:sp>
        <p:nvSpPr>
          <p:cNvPr id="4" name="Espace réservé du numéro de diapositive 3"/>
          <p:cNvSpPr>
            <a:spLocks noGrp="1"/>
          </p:cNvSpPr>
          <p:nvPr>
            <p:ph type="sldNum" sz="quarter" idx="10"/>
          </p:nvPr>
        </p:nvSpPr>
        <p:spPr/>
        <p:txBody>
          <a:bodyPr/>
          <a:lstStyle/>
          <a:p>
            <a:fld id="{35074C97-AE1D-412D-A282-C35FB4F2AB4A}" type="slidenum">
              <a:rPr lang="nl-NL" smtClean="0"/>
              <a:pPr/>
              <a:t>9</a:t>
            </a:fld>
            <a:endParaRPr lang="nl-NL"/>
          </a:p>
        </p:txBody>
      </p:sp>
    </p:spTree>
    <p:extLst>
      <p:ext uri="{BB962C8B-B14F-4D97-AF65-F5344CB8AC3E}">
        <p14:creationId xmlns:p14="http://schemas.microsoft.com/office/powerpoint/2010/main" val="5367548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919" y="1122363"/>
            <a:ext cx="7773750" cy="2387600"/>
          </a:xfrm>
        </p:spPr>
        <p:txBody>
          <a:bodyPr anchor="b"/>
          <a:lstStyle>
            <a:lvl1pPr algn="ctr">
              <a:defRPr sz="6000"/>
            </a:lvl1pPr>
          </a:lstStyle>
          <a:p>
            <a:r>
              <a:rPr lang="fr-FR" dirty="0" smtClean="0"/>
              <a:t>Modifiez le style du titre</a:t>
            </a:r>
            <a:endParaRPr lang="en-US" dirty="0"/>
          </a:p>
        </p:txBody>
      </p:sp>
      <p:sp>
        <p:nvSpPr>
          <p:cNvPr id="3" name="Subtitle 2"/>
          <p:cNvSpPr>
            <a:spLocks noGrp="1"/>
          </p:cNvSpPr>
          <p:nvPr>
            <p:ph type="subTitle" idx="1"/>
          </p:nvPr>
        </p:nvSpPr>
        <p:spPr>
          <a:xfrm>
            <a:off x="1143199" y="3602038"/>
            <a:ext cx="6859191" cy="1655762"/>
          </a:xfrm>
        </p:spPr>
        <p:txBody>
          <a:bodyPr>
            <a:normAutofit/>
          </a:bodyPr>
          <a:lstStyle>
            <a:lvl1pPr marL="0" indent="0" algn="ctr">
              <a:buNone/>
              <a:defRPr sz="2700" b="1">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smtClean="0"/>
              <a:t>Modifiez le style des sous-titres du masque</a:t>
            </a:r>
            <a:endParaRPr lang="en-US" dirty="0"/>
          </a:p>
        </p:txBody>
      </p:sp>
    </p:spTree>
    <p:extLst>
      <p:ext uri="{BB962C8B-B14F-4D97-AF65-F5344CB8AC3E}">
        <p14:creationId xmlns:p14="http://schemas.microsoft.com/office/powerpoint/2010/main" val="55923642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a:xfrm>
            <a:off x="628759" y="6356353"/>
            <a:ext cx="2057757" cy="365125"/>
          </a:xfrm>
          <a:prstGeom prst="rect">
            <a:avLst/>
          </a:prstGeom>
        </p:spPr>
        <p:txBody>
          <a:bodyPr/>
          <a:lstStyle/>
          <a:p>
            <a:fld id="{7C9D3C8B-B820-4939-B96F-F573E06B4F8E}" type="datetime1">
              <a:rPr lang="en-US" smtClean="0">
                <a:solidFill>
                  <a:prstClr val="black"/>
                </a:solidFill>
              </a:rPr>
              <a:t>4/26/2016</a:t>
            </a:fld>
            <a:endParaRPr lang="en-US">
              <a:solidFill>
                <a:prstClr val="black"/>
              </a:solidFill>
            </a:endParaRPr>
          </a:p>
        </p:txBody>
      </p:sp>
      <p:sp>
        <p:nvSpPr>
          <p:cNvPr id="5" name="Footer Placeholder 4"/>
          <p:cNvSpPr>
            <a:spLocks noGrp="1"/>
          </p:cNvSpPr>
          <p:nvPr>
            <p:ph type="ftr" sz="quarter" idx="11"/>
          </p:nvPr>
        </p:nvSpPr>
        <p:spPr>
          <a:xfrm>
            <a:off x="3029476" y="6356353"/>
            <a:ext cx="3086636"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459072" y="6356353"/>
            <a:ext cx="2057757" cy="365125"/>
          </a:xfrm>
          <a:prstGeom prst="rect">
            <a:avLst/>
          </a:prstGeom>
        </p:spPr>
        <p:txBody>
          <a:bodyPr/>
          <a:lstStyle/>
          <a:p>
            <a:fld id="{C688D0ED-193F-4936-BAD4-C4F1F620C145}"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1223178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4812" y="365125"/>
            <a:ext cx="1972017" cy="5811838"/>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628760" y="365125"/>
            <a:ext cx="5801732"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a:xfrm>
            <a:off x="628759" y="6356353"/>
            <a:ext cx="2057757" cy="365125"/>
          </a:xfrm>
          <a:prstGeom prst="rect">
            <a:avLst/>
          </a:prstGeom>
        </p:spPr>
        <p:txBody>
          <a:bodyPr/>
          <a:lstStyle/>
          <a:p>
            <a:fld id="{02C30965-44E2-4B35-94EA-C0A2A5599D6E}" type="datetime1">
              <a:rPr lang="en-US" smtClean="0">
                <a:solidFill>
                  <a:prstClr val="black"/>
                </a:solidFill>
              </a:rPr>
              <a:t>4/26/2016</a:t>
            </a:fld>
            <a:endParaRPr lang="en-US">
              <a:solidFill>
                <a:prstClr val="black"/>
              </a:solidFill>
            </a:endParaRPr>
          </a:p>
        </p:txBody>
      </p:sp>
      <p:sp>
        <p:nvSpPr>
          <p:cNvPr id="5" name="Footer Placeholder 4"/>
          <p:cNvSpPr>
            <a:spLocks noGrp="1"/>
          </p:cNvSpPr>
          <p:nvPr>
            <p:ph type="ftr" sz="quarter" idx="11"/>
          </p:nvPr>
        </p:nvSpPr>
        <p:spPr>
          <a:xfrm>
            <a:off x="3029476" y="6356353"/>
            <a:ext cx="3086636"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459072" y="6356353"/>
            <a:ext cx="2057757" cy="365125"/>
          </a:xfrm>
          <a:prstGeom prst="rect">
            <a:avLst/>
          </a:prstGeom>
        </p:spPr>
        <p:txBody>
          <a:bodyPr/>
          <a:lstStyle/>
          <a:p>
            <a:fld id="{C688D0ED-193F-4936-BAD4-C4F1F620C145}"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20313599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143199" y="1122363"/>
            <a:ext cx="6859191" cy="2387600"/>
          </a:xfrm>
        </p:spPr>
        <p:txBody>
          <a:bodyPr anchor="b"/>
          <a:lstStyle>
            <a:lvl1pPr algn="ctr">
              <a:defRPr sz="6000"/>
            </a:lvl1pPr>
          </a:lstStyle>
          <a:p>
            <a:r>
              <a:rPr lang="nl-NL" smtClean="0"/>
              <a:t>Klik om de stijl te bewerken</a:t>
            </a:r>
            <a:endParaRPr lang="nl-NL"/>
          </a:p>
        </p:txBody>
      </p:sp>
      <p:sp>
        <p:nvSpPr>
          <p:cNvPr id="3" name="Ondertitel 2"/>
          <p:cNvSpPr>
            <a:spLocks noGrp="1"/>
          </p:cNvSpPr>
          <p:nvPr>
            <p:ph type="subTitle" idx="1"/>
          </p:nvPr>
        </p:nvSpPr>
        <p:spPr>
          <a:xfrm>
            <a:off x="1143199" y="3602038"/>
            <a:ext cx="6859191"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1B7997E2-CDB1-4F12-98B5-FAD4F313F56A}" type="datetime1">
              <a:rPr lang="en-US" smtClean="0"/>
              <a:t>4/26/2016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29A25DD-4C35-45D5-9E37-C8594A4397B4}" type="slidenum">
              <a:rPr lang="nl-NL" smtClean="0"/>
              <a:pPr/>
              <a:t>‹nr.›</a:t>
            </a:fld>
            <a:endParaRPr lang="nl-NL"/>
          </a:p>
        </p:txBody>
      </p:sp>
    </p:spTree>
    <p:extLst>
      <p:ext uri="{BB962C8B-B14F-4D97-AF65-F5344CB8AC3E}">
        <p14:creationId xmlns:p14="http://schemas.microsoft.com/office/powerpoint/2010/main" val="2352275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3FA3598B-C783-4485-A9C8-272599F54169}" type="datetime1">
              <a:rPr lang="en-US" smtClean="0"/>
              <a:t>4/26/2016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29A25DD-4C35-45D5-9E37-C8594A4397B4}" type="slidenum">
              <a:rPr lang="nl-NL" smtClean="0"/>
              <a:pPr/>
              <a:t>‹nr.›</a:t>
            </a:fld>
            <a:endParaRPr lang="nl-NL"/>
          </a:p>
        </p:txBody>
      </p:sp>
    </p:spTree>
    <p:extLst>
      <p:ext uri="{BB962C8B-B14F-4D97-AF65-F5344CB8AC3E}">
        <p14:creationId xmlns:p14="http://schemas.microsoft.com/office/powerpoint/2010/main" val="19120768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623996" y="1709739"/>
            <a:ext cx="7888070" cy="2852737"/>
          </a:xfrm>
        </p:spPr>
        <p:txBody>
          <a:bodyPr anchor="b"/>
          <a:lstStyle>
            <a:lvl1pPr>
              <a:defRPr sz="6000"/>
            </a:lvl1pPr>
          </a:lstStyle>
          <a:p>
            <a:r>
              <a:rPr lang="nl-NL" smtClean="0"/>
              <a:t>Klik om de stijl te bewerken</a:t>
            </a:r>
            <a:endParaRPr lang="nl-NL"/>
          </a:p>
        </p:txBody>
      </p:sp>
      <p:sp>
        <p:nvSpPr>
          <p:cNvPr id="3" name="Tijdelijke aanduiding voor tekst 2"/>
          <p:cNvSpPr>
            <a:spLocks noGrp="1"/>
          </p:cNvSpPr>
          <p:nvPr>
            <p:ph type="body" idx="1"/>
          </p:nvPr>
        </p:nvSpPr>
        <p:spPr>
          <a:xfrm>
            <a:off x="623996" y="4589464"/>
            <a:ext cx="788807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6576603A-FB98-400E-B7F7-BC67772E9097}" type="datetime1">
              <a:rPr lang="en-US" smtClean="0"/>
              <a:t>4/26/2016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29A25DD-4C35-45D5-9E37-C8594A4397B4}" type="slidenum">
              <a:rPr lang="nl-NL" smtClean="0"/>
              <a:pPr/>
              <a:t>‹nr.›</a:t>
            </a:fld>
            <a:endParaRPr lang="nl-NL"/>
          </a:p>
        </p:txBody>
      </p:sp>
    </p:spTree>
    <p:extLst>
      <p:ext uri="{BB962C8B-B14F-4D97-AF65-F5344CB8AC3E}">
        <p14:creationId xmlns:p14="http://schemas.microsoft.com/office/powerpoint/2010/main" val="13677937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628759" y="1825625"/>
            <a:ext cx="3886875"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29954" y="1825625"/>
            <a:ext cx="3886875"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5A510789-1A3D-4AEB-A2F4-1A3ECB952D2C}" type="datetime1">
              <a:rPr lang="en-US" smtClean="0"/>
              <a:t>4/26/2016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29A25DD-4C35-45D5-9E37-C8594A4397B4}" type="slidenum">
              <a:rPr lang="nl-NL" smtClean="0"/>
              <a:pPr/>
              <a:t>‹nr.›</a:t>
            </a:fld>
            <a:endParaRPr lang="nl-NL"/>
          </a:p>
        </p:txBody>
      </p:sp>
    </p:spTree>
    <p:extLst>
      <p:ext uri="{BB962C8B-B14F-4D97-AF65-F5344CB8AC3E}">
        <p14:creationId xmlns:p14="http://schemas.microsoft.com/office/powerpoint/2010/main" val="30630078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629950" y="365126"/>
            <a:ext cx="788807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629951" y="1681163"/>
            <a:ext cx="38690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629951" y="2505075"/>
            <a:ext cx="3869012"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29954" y="1681163"/>
            <a:ext cx="388806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29954" y="2505075"/>
            <a:ext cx="3888066"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BDA04082-2474-430A-8E33-0CFA9F548521}" type="datetime1">
              <a:rPr lang="en-US" smtClean="0"/>
              <a:t>4/26/2016</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829A25DD-4C35-45D5-9E37-C8594A4397B4}" type="slidenum">
              <a:rPr lang="nl-NL" smtClean="0"/>
              <a:pPr/>
              <a:t>‹nr.›</a:t>
            </a:fld>
            <a:endParaRPr lang="nl-NL"/>
          </a:p>
        </p:txBody>
      </p:sp>
    </p:spTree>
    <p:extLst>
      <p:ext uri="{BB962C8B-B14F-4D97-AF65-F5344CB8AC3E}">
        <p14:creationId xmlns:p14="http://schemas.microsoft.com/office/powerpoint/2010/main" val="1676261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1E455DF7-8450-4F3A-A273-11C1C1B7B508}" type="datetime1">
              <a:rPr lang="en-US" smtClean="0"/>
              <a:t>4/26/2016</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829A25DD-4C35-45D5-9E37-C8594A4397B4}" type="slidenum">
              <a:rPr lang="nl-NL" smtClean="0"/>
              <a:pPr/>
              <a:t>‹nr.›</a:t>
            </a:fld>
            <a:endParaRPr lang="nl-NL"/>
          </a:p>
        </p:txBody>
      </p:sp>
    </p:spTree>
    <p:extLst>
      <p:ext uri="{BB962C8B-B14F-4D97-AF65-F5344CB8AC3E}">
        <p14:creationId xmlns:p14="http://schemas.microsoft.com/office/powerpoint/2010/main" val="15677479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9C3248CB-11E5-415F-B93A-7E534C4A05CA}" type="datetime1">
              <a:rPr lang="en-US" smtClean="0"/>
              <a:t>4/26/2016</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829A25DD-4C35-45D5-9E37-C8594A4397B4}" type="slidenum">
              <a:rPr lang="nl-NL" smtClean="0"/>
              <a:pPr/>
              <a:t>‹nr.›</a:t>
            </a:fld>
            <a:endParaRPr lang="nl-NL"/>
          </a:p>
        </p:txBody>
      </p:sp>
    </p:spTree>
    <p:extLst>
      <p:ext uri="{BB962C8B-B14F-4D97-AF65-F5344CB8AC3E}">
        <p14:creationId xmlns:p14="http://schemas.microsoft.com/office/powerpoint/2010/main" val="38024776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29951" y="457200"/>
            <a:ext cx="2949690" cy="1600200"/>
          </a:xfrm>
        </p:spPr>
        <p:txBody>
          <a:bodyPr anchor="b"/>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3888066" y="987426"/>
            <a:ext cx="4629954"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629951" y="2057400"/>
            <a:ext cx="294969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991CBA38-E2C1-4F9F-A1F5-CEC27744F3F2}" type="datetime1">
              <a:rPr lang="en-US" smtClean="0"/>
              <a:t>4/26/2016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29A25DD-4C35-45D5-9E37-C8594A4397B4}" type="slidenum">
              <a:rPr lang="nl-NL" smtClean="0"/>
              <a:pPr/>
              <a:t>‹nr.›</a:t>
            </a:fld>
            <a:endParaRPr lang="nl-NL"/>
          </a:p>
        </p:txBody>
      </p:sp>
    </p:spTree>
    <p:extLst>
      <p:ext uri="{BB962C8B-B14F-4D97-AF65-F5344CB8AC3E}">
        <p14:creationId xmlns:p14="http://schemas.microsoft.com/office/powerpoint/2010/main" val="2004842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4" name="Date Placeholder 3"/>
          <p:cNvSpPr>
            <a:spLocks noGrp="1"/>
          </p:cNvSpPr>
          <p:nvPr>
            <p:ph type="dt" sz="half" idx="10"/>
          </p:nvPr>
        </p:nvSpPr>
        <p:spPr>
          <a:xfrm>
            <a:off x="628759" y="6356353"/>
            <a:ext cx="2057757" cy="365125"/>
          </a:xfrm>
          <a:prstGeom prst="rect">
            <a:avLst/>
          </a:prstGeom>
        </p:spPr>
        <p:txBody>
          <a:bodyPr/>
          <a:lstStyle/>
          <a:p>
            <a:fld id="{582C0DE4-0564-441D-8F45-DC9C4C049FD0}" type="datetime1">
              <a:rPr lang="en-US" smtClean="0">
                <a:solidFill>
                  <a:prstClr val="black"/>
                </a:solidFill>
              </a:rPr>
              <a:t>4/26/2016</a:t>
            </a:fld>
            <a:endParaRPr lang="en-US">
              <a:solidFill>
                <a:prstClr val="black"/>
              </a:solidFill>
            </a:endParaRPr>
          </a:p>
        </p:txBody>
      </p:sp>
      <p:sp>
        <p:nvSpPr>
          <p:cNvPr id="5" name="Footer Placeholder 4"/>
          <p:cNvSpPr>
            <a:spLocks noGrp="1"/>
          </p:cNvSpPr>
          <p:nvPr>
            <p:ph type="ftr" sz="quarter" idx="11"/>
          </p:nvPr>
        </p:nvSpPr>
        <p:spPr>
          <a:xfrm>
            <a:off x="3029476" y="6356353"/>
            <a:ext cx="3086636"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734566" y="0"/>
            <a:ext cx="411021" cy="365125"/>
          </a:xfrm>
          <a:prstGeom prst="rect">
            <a:avLst/>
          </a:prstGeom>
        </p:spPr>
        <p:txBody>
          <a:bodyPr/>
          <a:lstStyle>
            <a:lvl1pPr algn="ctr">
              <a:defRPr sz="1600">
                <a:solidFill>
                  <a:srgbClr val="CC0099"/>
                </a:solidFill>
              </a:defRPr>
            </a:lvl1pPr>
          </a:lstStyle>
          <a:p>
            <a:fld id="{C688D0ED-193F-4936-BAD4-C4F1F620C145}" type="slidenum">
              <a:rPr lang="en-US" smtClean="0"/>
              <a:pPr/>
              <a:t>‹nr.›</a:t>
            </a:fld>
            <a:endParaRPr lang="en-US" dirty="0"/>
          </a:p>
        </p:txBody>
      </p:sp>
    </p:spTree>
    <p:extLst>
      <p:ext uri="{BB962C8B-B14F-4D97-AF65-F5344CB8AC3E}">
        <p14:creationId xmlns:p14="http://schemas.microsoft.com/office/powerpoint/2010/main" val="244129376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29951" y="457200"/>
            <a:ext cx="2949690" cy="1600200"/>
          </a:xfrm>
        </p:spPr>
        <p:txBody>
          <a:bodyPr anchor="b"/>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3888066" y="987426"/>
            <a:ext cx="4629954"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629951" y="2057400"/>
            <a:ext cx="294969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98DAEDE6-18AA-4377-A48E-767FD1FC6399}" type="datetime1">
              <a:rPr lang="en-US" smtClean="0"/>
              <a:t>4/26/2016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29A25DD-4C35-45D5-9E37-C8594A4397B4}" type="slidenum">
              <a:rPr lang="nl-NL" smtClean="0"/>
              <a:pPr/>
              <a:t>‹nr.›</a:t>
            </a:fld>
            <a:endParaRPr lang="nl-NL"/>
          </a:p>
        </p:txBody>
      </p:sp>
    </p:spTree>
    <p:extLst>
      <p:ext uri="{BB962C8B-B14F-4D97-AF65-F5344CB8AC3E}">
        <p14:creationId xmlns:p14="http://schemas.microsoft.com/office/powerpoint/2010/main" val="19841998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97CEF9AF-0512-40F8-B540-589E51B136D7}" type="datetime1">
              <a:rPr lang="en-US" smtClean="0"/>
              <a:t>4/26/2016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29A25DD-4C35-45D5-9E37-C8594A4397B4}" type="slidenum">
              <a:rPr lang="nl-NL" smtClean="0"/>
              <a:pPr/>
              <a:t>‹nr.›</a:t>
            </a:fld>
            <a:endParaRPr lang="nl-NL"/>
          </a:p>
        </p:txBody>
      </p:sp>
    </p:spTree>
    <p:extLst>
      <p:ext uri="{BB962C8B-B14F-4D97-AF65-F5344CB8AC3E}">
        <p14:creationId xmlns:p14="http://schemas.microsoft.com/office/powerpoint/2010/main" val="3537013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44812" y="365125"/>
            <a:ext cx="1972017" cy="581183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628759" y="365125"/>
            <a:ext cx="5801732" cy="5811838"/>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8CF5F261-8945-4AEC-8415-4FB3E8FFAB3A}" type="datetime1">
              <a:rPr lang="en-US" smtClean="0"/>
              <a:t>4/26/2016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29A25DD-4C35-45D5-9E37-C8594A4397B4}" type="slidenum">
              <a:rPr lang="nl-NL" smtClean="0"/>
              <a:pPr/>
              <a:t>‹nr.›</a:t>
            </a:fld>
            <a:endParaRPr lang="nl-NL"/>
          </a:p>
        </p:txBody>
      </p:sp>
    </p:spTree>
    <p:extLst>
      <p:ext uri="{BB962C8B-B14F-4D97-AF65-F5344CB8AC3E}">
        <p14:creationId xmlns:p14="http://schemas.microsoft.com/office/powerpoint/2010/main" val="36027493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143199" y="1122363"/>
            <a:ext cx="6859191" cy="2387600"/>
          </a:xfrm>
        </p:spPr>
        <p:txBody>
          <a:bodyPr anchor="b"/>
          <a:lstStyle>
            <a:lvl1pPr algn="ctr">
              <a:defRPr sz="6000"/>
            </a:lvl1pPr>
          </a:lstStyle>
          <a:p>
            <a:r>
              <a:rPr lang="nl-NL" smtClean="0"/>
              <a:t>Klik om de stijl te bewerken</a:t>
            </a:r>
            <a:endParaRPr lang="nl-NL"/>
          </a:p>
        </p:txBody>
      </p:sp>
      <p:sp>
        <p:nvSpPr>
          <p:cNvPr id="3" name="Ondertitel 2"/>
          <p:cNvSpPr>
            <a:spLocks noGrp="1"/>
          </p:cNvSpPr>
          <p:nvPr>
            <p:ph type="subTitle" idx="1"/>
          </p:nvPr>
        </p:nvSpPr>
        <p:spPr>
          <a:xfrm>
            <a:off x="1143199" y="3602038"/>
            <a:ext cx="6859191"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074CE31F-6F8A-4261-9299-4218779EA2DD}" type="datetime1">
              <a:rPr lang="en-US" smtClean="0"/>
              <a:t>4/26/2016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1D00C41-20F6-4A70-8390-81F304BBBA45}" type="slidenum">
              <a:rPr lang="nl-NL" smtClean="0"/>
              <a:pPr/>
              <a:t>‹nr.›</a:t>
            </a:fld>
            <a:endParaRPr lang="nl-NL"/>
          </a:p>
        </p:txBody>
      </p:sp>
    </p:spTree>
    <p:extLst>
      <p:ext uri="{BB962C8B-B14F-4D97-AF65-F5344CB8AC3E}">
        <p14:creationId xmlns:p14="http://schemas.microsoft.com/office/powerpoint/2010/main" val="17892736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2C6726AD-D7AB-45BE-B7A5-80B57A4CA7D5}" type="datetime1">
              <a:rPr lang="en-US" smtClean="0"/>
              <a:t>4/26/2016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1D00C41-20F6-4A70-8390-81F304BBBA45}" type="slidenum">
              <a:rPr lang="nl-NL" smtClean="0"/>
              <a:pPr/>
              <a:t>‹nr.›</a:t>
            </a:fld>
            <a:endParaRPr lang="nl-NL"/>
          </a:p>
        </p:txBody>
      </p:sp>
    </p:spTree>
    <p:extLst>
      <p:ext uri="{BB962C8B-B14F-4D97-AF65-F5344CB8AC3E}">
        <p14:creationId xmlns:p14="http://schemas.microsoft.com/office/powerpoint/2010/main" val="25974424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623996" y="1709739"/>
            <a:ext cx="7888070" cy="2852737"/>
          </a:xfrm>
        </p:spPr>
        <p:txBody>
          <a:bodyPr anchor="b"/>
          <a:lstStyle>
            <a:lvl1pPr>
              <a:defRPr sz="6000"/>
            </a:lvl1pPr>
          </a:lstStyle>
          <a:p>
            <a:r>
              <a:rPr lang="nl-NL" smtClean="0"/>
              <a:t>Klik om de stijl te bewerken</a:t>
            </a:r>
            <a:endParaRPr lang="nl-NL"/>
          </a:p>
        </p:txBody>
      </p:sp>
      <p:sp>
        <p:nvSpPr>
          <p:cNvPr id="3" name="Tijdelijke aanduiding voor tekst 2"/>
          <p:cNvSpPr>
            <a:spLocks noGrp="1"/>
          </p:cNvSpPr>
          <p:nvPr>
            <p:ph type="body" idx="1"/>
          </p:nvPr>
        </p:nvSpPr>
        <p:spPr>
          <a:xfrm>
            <a:off x="623996" y="4589464"/>
            <a:ext cx="788807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8ED0DE25-C755-4F68-8B48-41205112B2D7}" type="datetime1">
              <a:rPr lang="en-US" smtClean="0"/>
              <a:t>4/26/2016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1D00C41-20F6-4A70-8390-81F304BBBA45}" type="slidenum">
              <a:rPr lang="nl-NL" smtClean="0"/>
              <a:pPr/>
              <a:t>‹nr.›</a:t>
            </a:fld>
            <a:endParaRPr lang="nl-NL"/>
          </a:p>
        </p:txBody>
      </p:sp>
    </p:spTree>
    <p:extLst>
      <p:ext uri="{BB962C8B-B14F-4D97-AF65-F5344CB8AC3E}">
        <p14:creationId xmlns:p14="http://schemas.microsoft.com/office/powerpoint/2010/main" val="23613359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628759" y="1825625"/>
            <a:ext cx="3886875"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29954" y="1825625"/>
            <a:ext cx="3886875"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18027FC6-8C62-41A5-ADB7-C04157AFF89A}" type="datetime1">
              <a:rPr lang="en-US" smtClean="0"/>
              <a:t>4/26/2016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F1D00C41-20F6-4A70-8390-81F304BBBA45}" type="slidenum">
              <a:rPr lang="nl-NL" smtClean="0"/>
              <a:pPr/>
              <a:t>‹nr.›</a:t>
            </a:fld>
            <a:endParaRPr lang="nl-NL"/>
          </a:p>
        </p:txBody>
      </p:sp>
    </p:spTree>
    <p:extLst>
      <p:ext uri="{BB962C8B-B14F-4D97-AF65-F5344CB8AC3E}">
        <p14:creationId xmlns:p14="http://schemas.microsoft.com/office/powerpoint/2010/main" val="18179107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629950" y="365126"/>
            <a:ext cx="788807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629951" y="1681163"/>
            <a:ext cx="38690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629951" y="2505075"/>
            <a:ext cx="3869012"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29954" y="1681163"/>
            <a:ext cx="388806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29954" y="2505075"/>
            <a:ext cx="3888066"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355CA9C7-9D4D-440F-BC48-80505A4C20A1}" type="datetime1">
              <a:rPr lang="en-US" smtClean="0"/>
              <a:t>4/26/2016</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F1D00C41-20F6-4A70-8390-81F304BBBA45}" type="slidenum">
              <a:rPr lang="nl-NL" smtClean="0"/>
              <a:pPr/>
              <a:t>‹nr.›</a:t>
            </a:fld>
            <a:endParaRPr lang="nl-NL"/>
          </a:p>
        </p:txBody>
      </p:sp>
    </p:spTree>
    <p:extLst>
      <p:ext uri="{BB962C8B-B14F-4D97-AF65-F5344CB8AC3E}">
        <p14:creationId xmlns:p14="http://schemas.microsoft.com/office/powerpoint/2010/main" val="2734636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D2A1C7E0-DE8F-4171-B34E-78D8049BE99D}" type="datetime1">
              <a:rPr lang="en-US" smtClean="0"/>
              <a:t>4/26/2016</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F1D00C41-20F6-4A70-8390-81F304BBBA45}" type="slidenum">
              <a:rPr lang="nl-NL" smtClean="0"/>
              <a:pPr/>
              <a:t>‹nr.›</a:t>
            </a:fld>
            <a:endParaRPr lang="nl-NL"/>
          </a:p>
        </p:txBody>
      </p:sp>
    </p:spTree>
    <p:extLst>
      <p:ext uri="{BB962C8B-B14F-4D97-AF65-F5344CB8AC3E}">
        <p14:creationId xmlns:p14="http://schemas.microsoft.com/office/powerpoint/2010/main" val="2646992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D5AF13EC-30D6-473E-89D2-B7591B7AE029}" type="datetime1">
              <a:rPr lang="en-US" smtClean="0"/>
              <a:t>4/26/2016</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F1D00C41-20F6-4A70-8390-81F304BBBA45}" type="slidenum">
              <a:rPr lang="nl-NL" smtClean="0"/>
              <a:pPr/>
              <a:t>‹nr.›</a:t>
            </a:fld>
            <a:endParaRPr lang="nl-NL"/>
          </a:p>
        </p:txBody>
      </p:sp>
    </p:spTree>
    <p:extLst>
      <p:ext uri="{BB962C8B-B14F-4D97-AF65-F5344CB8AC3E}">
        <p14:creationId xmlns:p14="http://schemas.microsoft.com/office/powerpoint/2010/main" val="2712258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996" y="1709741"/>
            <a:ext cx="7888070" cy="2852737"/>
          </a:xfrm>
        </p:spPr>
        <p:txBody>
          <a:bodyPr anchor="b"/>
          <a:lstStyle>
            <a:lvl1pPr>
              <a:defRPr sz="6000"/>
            </a:lvl1pPr>
          </a:lstStyle>
          <a:p>
            <a:r>
              <a:rPr lang="fr-FR" smtClean="0"/>
              <a:t>Modifiez le style du titre</a:t>
            </a:r>
            <a:endParaRPr lang="en-US" dirty="0"/>
          </a:p>
        </p:txBody>
      </p:sp>
      <p:sp>
        <p:nvSpPr>
          <p:cNvPr id="3" name="Text Placeholder 2"/>
          <p:cNvSpPr>
            <a:spLocks noGrp="1"/>
          </p:cNvSpPr>
          <p:nvPr>
            <p:ph type="body" idx="1"/>
          </p:nvPr>
        </p:nvSpPr>
        <p:spPr>
          <a:xfrm>
            <a:off x="623996" y="4589466"/>
            <a:ext cx="788807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a:xfrm>
            <a:off x="628759" y="6356353"/>
            <a:ext cx="2057757" cy="365125"/>
          </a:xfrm>
          <a:prstGeom prst="rect">
            <a:avLst/>
          </a:prstGeom>
        </p:spPr>
        <p:txBody>
          <a:bodyPr/>
          <a:lstStyle/>
          <a:p>
            <a:fld id="{E5A24CCB-F00F-4950-B58C-D084EE46EA4D}" type="datetime1">
              <a:rPr lang="en-US" smtClean="0">
                <a:solidFill>
                  <a:prstClr val="black"/>
                </a:solidFill>
              </a:rPr>
              <a:t>4/26/2016</a:t>
            </a:fld>
            <a:endParaRPr lang="en-US">
              <a:solidFill>
                <a:prstClr val="black"/>
              </a:solidFill>
            </a:endParaRPr>
          </a:p>
        </p:txBody>
      </p:sp>
      <p:sp>
        <p:nvSpPr>
          <p:cNvPr id="5" name="Footer Placeholder 4"/>
          <p:cNvSpPr>
            <a:spLocks noGrp="1"/>
          </p:cNvSpPr>
          <p:nvPr>
            <p:ph type="ftr" sz="quarter" idx="11"/>
          </p:nvPr>
        </p:nvSpPr>
        <p:spPr>
          <a:xfrm>
            <a:off x="3029476" y="6356353"/>
            <a:ext cx="3086636"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459072" y="6356353"/>
            <a:ext cx="2057757" cy="365125"/>
          </a:xfrm>
          <a:prstGeom prst="rect">
            <a:avLst/>
          </a:prstGeom>
        </p:spPr>
        <p:txBody>
          <a:bodyPr/>
          <a:lstStyle/>
          <a:p>
            <a:fld id="{C688D0ED-193F-4936-BAD4-C4F1F620C145}"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437194698"/>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29951" y="457200"/>
            <a:ext cx="2949690" cy="1600200"/>
          </a:xfrm>
        </p:spPr>
        <p:txBody>
          <a:bodyPr anchor="b"/>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3888066" y="987426"/>
            <a:ext cx="4629954"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629951" y="2057400"/>
            <a:ext cx="294969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E1CE5A91-4303-4739-948C-1AE75739546E}" type="datetime1">
              <a:rPr lang="en-US" smtClean="0"/>
              <a:t>4/26/2016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F1D00C41-20F6-4A70-8390-81F304BBBA45}" type="slidenum">
              <a:rPr lang="nl-NL" smtClean="0"/>
              <a:pPr/>
              <a:t>‹nr.›</a:t>
            </a:fld>
            <a:endParaRPr lang="nl-NL"/>
          </a:p>
        </p:txBody>
      </p:sp>
    </p:spTree>
    <p:extLst>
      <p:ext uri="{BB962C8B-B14F-4D97-AF65-F5344CB8AC3E}">
        <p14:creationId xmlns:p14="http://schemas.microsoft.com/office/powerpoint/2010/main" val="26072242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29951" y="457200"/>
            <a:ext cx="2949690" cy="1600200"/>
          </a:xfrm>
        </p:spPr>
        <p:txBody>
          <a:bodyPr anchor="b"/>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3888066" y="987426"/>
            <a:ext cx="4629954"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629951" y="2057400"/>
            <a:ext cx="294969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42F2A5A4-C749-41EE-85CC-06B5E4A7BD92}" type="datetime1">
              <a:rPr lang="en-US" smtClean="0"/>
              <a:t>4/26/2016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F1D00C41-20F6-4A70-8390-81F304BBBA45}" type="slidenum">
              <a:rPr lang="nl-NL" smtClean="0"/>
              <a:pPr/>
              <a:t>‹nr.›</a:t>
            </a:fld>
            <a:endParaRPr lang="nl-NL"/>
          </a:p>
        </p:txBody>
      </p:sp>
    </p:spTree>
    <p:extLst>
      <p:ext uri="{BB962C8B-B14F-4D97-AF65-F5344CB8AC3E}">
        <p14:creationId xmlns:p14="http://schemas.microsoft.com/office/powerpoint/2010/main" val="39364330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2F5EADD2-3BFB-4430-9F6C-72FB1E30B6C6}" type="datetime1">
              <a:rPr lang="en-US" smtClean="0"/>
              <a:t>4/26/2016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1D00C41-20F6-4A70-8390-81F304BBBA45}" type="slidenum">
              <a:rPr lang="nl-NL" smtClean="0"/>
              <a:pPr/>
              <a:t>‹nr.›</a:t>
            </a:fld>
            <a:endParaRPr lang="nl-NL"/>
          </a:p>
        </p:txBody>
      </p:sp>
    </p:spTree>
    <p:extLst>
      <p:ext uri="{BB962C8B-B14F-4D97-AF65-F5344CB8AC3E}">
        <p14:creationId xmlns:p14="http://schemas.microsoft.com/office/powerpoint/2010/main" val="24874244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44812" y="365125"/>
            <a:ext cx="1972017" cy="581183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628759" y="365125"/>
            <a:ext cx="5801732" cy="5811838"/>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5C0418AC-F888-4FDA-A7FD-8FD249302BBC}" type="datetime1">
              <a:rPr lang="en-US" smtClean="0"/>
              <a:t>4/26/2016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1D00C41-20F6-4A70-8390-81F304BBBA45}" type="slidenum">
              <a:rPr lang="nl-NL" smtClean="0"/>
              <a:pPr/>
              <a:t>‹nr.›</a:t>
            </a:fld>
            <a:endParaRPr lang="nl-NL"/>
          </a:p>
        </p:txBody>
      </p:sp>
    </p:spTree>
    <p:extLst>
      <p:ext uri="{BB962C8B-B14F-4D97-AF65-F5344CB8AC3E}">
        <p14:creationId xmlns:p14="http://schemas.microsoft.com/office/powerpoint/2010/main" val="3280737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628759" y="1825625"/>
            <a:ext cx="3886875"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629954" y="1825625"/>
            <a:ext cx="3886875"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a:xfrm>
            <a:off x="628759" y="6356353"/>
            <a:ext cx="2057757" cy="365125"/>
          </a:xfrm>
          <a:prstGeom prst="rect">
            <a:avLst/>
          </a:prstGeom>
        </p:spPr>
        <p:txBody>
          <a:bodyPr/>
          <a:lstStyle/>
          <a:p>
            <a:fld id="{E3E81BC1-1CEA-40E5-AF64-7B49BE15E36B}" type="datetime1">
              <a:rPr lang="en-US" smtClean="0">
                <a:solidFill>
                  <a:prstClr val="black"/>
                </a:solidFill>
              </a:rPr>
              <a:t>4/26/2016</a:t>
            </a:fld>
            <a:endParaRPr lang="en-US">
              <a:solidFill>
                <a:prstClr val="black"/>
              </a:solidFill>
            </a:endParaRPr>
          </a:p>
        </p:txBody>
      </p:sp>
      <p:sp>
        <p:nvSpPr>
          <p:cNvPr id="6" name="Footer Placeholder 5"/>
          <p:cNvSpPr>
            <a:spLocks noGrp="1"/>
          </p:cNvSpPr>
          <p:nvPr>
            <p:ph type="ftr" sz="quarter" idx="11"/>
          </p:nvPr>
        </p:nvSpPr>
        <p:spPr>
          <a:xfrm>
            <a:off x="3029476" y="6356353"/>
            <a:ext cx="3086636"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459072" y="6356353"/>
            <a:ext cx="2057757" cy="365125"/>
          </a:xfrm>
          <a:prstGeom prst="rect">
            <a:avLst/>
          </a:prstGeom>
        </p:spPr>
        <p:txBody>
          <a:bodyPr/>
          <a:lstStyle/>
          <a:p>
            <a:fld id="{C688D0ED-193F-4936-BAD4-C4F1F620C145}"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219771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950" y="365128"/>
            <a:ext cx="7888070" cy="1325563"/>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629952" y="1681163"/>
            <a:ext cx="38690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629952" y="2505075"/>
            <a:ext cx="3869012"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629955" y="1681163"/>
            <a:ext cx="388806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29955" y="2505075"/>
            <a:ext cx="3888066"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a:xfrm>
            <a:off x="628759" y="6356353"/>
            <a:ext cx="2057757" cy="365125"/>
          </a:xfrm>
          <a:prstGeom prst="rect">
            <a:avLst/>
          </a:prstGeom>
        </p:spPr>
        <p:txBody>
          <a:bodyPr/>
          <a:lstStyle/>
          <a:p>
            <a:fld id="{FC2B2463-F95C-4708-8BFE-7F16C04A7084}" type="datetime1">
              <a:rPr lang="en-US" smtClean="0">
                <a:solidFill>
                  <a:prstClr val="black"/>
                </a:solidFill>
              </a:rPr>
              <a:t>4/26/2016</a:t>
            </a:fld>
            <a:endParaRPr lang="en-US">
              <a:solidFill>
                <a:prstClr val="black"/>
              </a:solidFill>
            </a:endParaRPr>
          </a:p>
        </p:txBody>
      </p:sp>
      <p:sp>
        <p:nvSpPr>
          <p:cNvPr id="8" name="Footer Placeholder 7"/>
          <p:cNvSpPr>
            <a:spLocks noGrp="1"/>
          </p:cNvSpPr>
          <p:nvPr>
            <p:ph type="ftr" sz="quarter" idx="11"/>
          </p:nvPr>
        </p:nvSpPr>
        <p:spPr>
          <a:xfrm>
            <a:off x="3029476" y="6356353"/>
            <a:ext cx="3086636"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459072" y="6356353"/>
            <a:ext cx="2057757" cy="365125"/>
          </a:xfrm>
          <a:prstGeom prst="rect">
            <a:avLst/>
          </a:prstGeom>
        </p:spPr>
        <p:txBody>
          <a:bodyPr/>
          <a:lstStyle/>
          <a:p>
            <a:fld id="{C688D0ED-193F-4936-BAD4-C4F1F620C145}"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2537262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a:xfrm>
            <a:off x="628759" y="6356353"/>
            <a:ext cx="2057757" cy="365125"/>
          </a:xfrm>
          <a:prstGeom prst="rect">
            <a:avLst/>
          </a:prstGeom>
        </p:spPr>
        <p:txBody>
          <a:bodyPr/>
          <a:lstStyle/>
          <a:p>
            <a:fld id="{4D52EF40-7883-4AB6-AD7B-9D37D1415203}" type="datetime1">
              <a:rPr lang="en-US" smtClean="0">
                <a:solidFill>
                  <a:prstClr val="black"/>
                </a:solidFill>
              </a:rPr>
              <a:t>4/26/2016</a:t>
            </a:fld>
            <a:endParaRPr lang="en-US">
              <a:solidFill>
                <a:prstClr val="black"/>
              </a:solidFill>
            </a:endParaRPr>
          </a:p>
        </p:txBody>
      </p:sp>
      <p:sp>
        <p:nvSpPr>
          <p:cNvPr id="4" name="Footer Placeholder 3"/>
          <p:cNvSpPr>
            <a:spLocks noGrp="1"/>
          </p:cNvSpPr>
          <p:nvPr>
            <p:ph type="ftr" sz="quarter" idx="11"/>
          </p:nvPr>
        </p:nvSpPr>
        <p:spPr>
          <a:xfrm>
            <a:off x="3029476" y="6356353"/>
            <a:ext cx="3086636"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459072" y="6356353"/>
            <a:ext cx="2057757" cy="365125"/>
          </a:xfrm>
          <a:prstGeom prst="rect">
            <a:avLst/>
          </a:prstGeom>
        </p:spPr>
        <p:txBody>
          <a:bodyPr/>
          <a:lstStyle/>
          <a:p>
            <a:fld id="{C688D0ED-193F-4936-BAD4-C4F1F620C145}"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154926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759" y="6356353"/>
            <a:ext cx="2057757" cy="365125"/>
          </a:xfrm>
          <a:prstGeom prst="rect">
            <a:avLst/>
          </a:prstGeom>
        </p:spPr>
        <p:txBody>
          <a:bodyPr/>
          <a:lstStyle/>
          <a:p>
            <a:fld id="{AD7554EF-2F06-45D5-B4AF-870F5EC76162}" type="datetime1">
              <a:rPr lang="en-US" smtClean="0">
                <a:solidFill>
                  <a:prstClr val="black"/>
                </a:solidFill>
              </a:rPr>
              <a:t>4/26/2016</a:t>
            </a:fld>
            <a:endParaRPr lang="en-US">
              <a:solidFill>
                <a:prstClr val="black"/>
              </a:solidFill>
            </a:endParaRPr>
          </a:p>
        </p:txBody>
      </p:sp>
      <p:sp>
        <p:nvSpPr>
          <p:cNvPr id="3" name="Footer Placeholder 2"/>
          <p:cNvSpPr>
            <a:spLocks noGrp="1"/>
          </p:cNvSpPr>
          <p:nvPr>
            <p:ph type="ftr" sz="quarter" idx="11"/>
          </p:nvPr>
        </p:nvSpPr>
        <p:spPr>
          <a:xfrm>
            <a:off x="3029476" y="6356353"/>
            <a:ext cx="3086636"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459072" y="6356353"/>
            <a:ext cx="2057757" cy="365125"/>
          </a:xfrm>
          <a:prstGeom prst="rect">
            <a:avLst/>
          </a:prstGeom>
        </p:spPr>
        <p:txBody>
          <a:bodyPr/>
          <a:lstStyle/>
          <a:p>
            <a:fld id="{C688D0ED-193F-4936-BAD4-C4F1F620C145}"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2759593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951" y="457200"/>
            <a:ext cx="2949690" cy="1600200"/>
          </a:xfrm>
        </p:spPr>
        <p:txBody>
          <a:bodyPr anchor="b"/>
          <a:lstStyle>
            <a:lvl1pPr>
              <a:defRPr sz="3200"/>
            </a:lvl1pPr>
          </a:lstStyle>
          <a:p>
            <a:r>
              <a:rPr lang="fr-FR" smtClean="0"/>
              <a:t>Modifiez le style du titre</a:t>
            </a:r>
            <a:endParaRPr lang="en-US" dirty="0"/>
          </a:p>
        </p:txBody>
      </p:sp>
      <p:sp>
        <p:nvSpPr>
          <p:cNvPr id="3" name="Content Placeholder 2"/>
          <p:cNvSpPr>
            <a:spLocks noGrp="1"/>
          </p:cNvSpPr>
          <p:nvPr>
            <p:ph idx="1"/>
          </p:nvPr>
        </p:nvSpPr>
        <p:spPr>
          <a:xfrm>
            <a:off x="3888066" y="987428"/>
            <a:ext cx="4629954"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29951" y="2057400"/>
            <a:ext cx="294969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a:xfrm>
            <a:off x="628759" y="6356353"/>
            <a:ext cx="2057757" cy="365125"/>
          </a:xfrm>
          <a:prstGeom prst="rect">
            <a:avLst/>
          </a:prstGeom>
        </p:spPr>
        <p:txBody>
          <a:bodyPr/>
          <a:lstStyle/>
          <a:p>
            <a:fld id="{CB0FF2FE-FEF9-4E6B-9D92-B86446D10CCC}" type="datetime1">
              <a:rPr lang="en-US" smtClean="0">
                <a:solidFill>
                  <a:prstClr val="black"/>
                </a:solidFill>
              </a:rPr>
              <a:t>4/26/2016</a:t>
            </a:fld>
            <a:endParaRPr lang="en-US">
              <a:solidFill>
                <a:prstClr val="black"/>
              </a:solidFill>
            </a:endParaRPr>
          </a:p>
        </p:txBody>
      </p:sp>
      <p:sp>
        <p:nvSpPr>
          <p:cNvPr id="6" name="Footer Placeholder 5"/>
          <p:cNvSpPr>
            <a:spLocks noGrp="1"/>
          </p:cNvSpPr>
          <p:nvPr>
            <p:ph type="ftr" sz="quarter" idx="11"/>
          </p:nvPr>
        </p:nvSpPr>
        <p:spPr>
          <a:xfrm>
            <a:off x="3029476" y="6356353"/>
            <a:ext cx="3086636"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459072" y="6356353"/>
            <a:ext cx="2057757" cy="365125"/>
          </a:xfrm>
          <a:prstGeom prst="rect">
            <a:avLst/>
          </a:prstGeom>
        </p:spPr>
        <p:txBody>
          <a:bodyPr/>
          <a:lstStyle/>
          <a:p>
            <a:fld id="{C688D0ED-193F-4936-BAD4-C4F1F620C145}"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178704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951" y="457200"/>
            <a:ext cx="2949690" cy="1600200"/>
          </a:xfrm>
        </p:spPr>
        <p:txBody>
          <a:bodyPr anchor="b"/>
          <a:lstStyle>
            <a:lvl1pPr>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3888066" y="987428"/>
            <a:ext cx="4629954"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29951" y="2057400"/>
            <a:ext cx="294969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a:xfrm>
            <a:off x="628759" y="6356353"/>
            <a:ext cx="2057757" cy="365125"/>
          </a:xfrm>
          <a:prstGeom prst="rect">
            <a:avLst/>
          </a:prstGeom>
        </p:spPr>
        <p:txBody>
          <a:bodyPr/>
          <a:lstStyle/>
          <a:p>
            <a:fld id="{551CAFF5-CA60-47FD-8CB1-65BC3E1EE41D}" type="datetime1">
              <a:rPr lang="en-US" smtClean="0">
                <a:solidFill>
                  <a:prstClr val="black"/>
                </a:solidFill>
              </a:rPr>
              <a:t>4/26/2016</a:t>
            </a:fld>
            <a:endParaRPr lang="en-US">
              <a:solidFill>
                <a:prstClr val="black"/>
              </a:solidFill>
            </a:endParaRPr>
          </a:p>
        </p:txBody>
      </p:sp>
      <p:sp>
        <p:nvSpPr>
          <p:cNvPr id="6" name="Footer Placeholder 5"/>
          <p:cNvSpPr>
            <a:spLocks noGrp="1"/>
          </p:cNvSpPr>
          <p:nvPr>
            <p:ph type="ftr" sz="quarter" idx="11"/>
          </p:nvPr>
        </p:nvSpPr>
        <p:spPr>
          <a:xfrm>
            <a:off x="3029476" y="6356353"/>
            <a:ext cx="3086636"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459072" y="6356353"/>
            <a:ext cx="2057757" cy="365125"/>
          </a:xfrm>
          <a:prstGeom prst="rect">
            <a:avLst/>
          </a:prstGeom>
        </p:spPr>
        <p:txBody>
          <a:bodyPr/>
          <a:lstStyle/>
          <a:p>
            <a:fld id="{C688D0ED-193F-4936-BAD4-C4F1F620C145}"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2649353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3000" r="-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759" y="365128"/>
            <a:ext cx="7888070" cy="1325563"/>
          </a:xfrm>
          <a:prstGeom prst="rect">
            <a:avLst/>
          </a:prstGeom>
        </p:spPr>
        <p:txBody>
          <a:bodyPr vert="horz" lIns="91440" tIns="45720" rIns="91440" bIns="45720" rtlCol="0" anchor="ctr">
            <a:normAutofit/>
          </a:bodyPr>
          <a:lstStyle/>
          <a:p>
            <a:r>
              <a:rPr lang="fr-FR" dirty="0" smtClean="0"/>
              <a:t>Modifiez le style du titre</a:t>
            </a:r>
            <a:endParaRPr lang="en-US" dirty="0"/>
          </a:p>
        </p:txBody>
      </p:sp>
      <p:sp>
        <p:nvSpPr>
          <p:cNvPr id="3" name="Text Placeholder 2"/>
          <p:cNvSpPr>
            <a:spLocks noGrp="1"/>
          </p:cNvSpPr>
          <p:nvPr>
            <p:ph type="body" idx="1"/>
          </p:nvPr>
        </p:nvSpPr>
        <p:spPr>
          <a:xfrm>
            <a:off x="628759" y="1825625"/>
            <a:ext cx="7888070" cy="4351338"/>
          </a:xfrm>
          <a:prstGeom prst="rect">
            <a:avLst/>
          </a:prstGeom>
        </p:spPr>
        <p:txBody>
          <a:bodyPr vert="horz" lIns="91440" tIns="45720" rIns="91440" bIns="4572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Tree>
    <p:extLst>
      <p:ext uri="{BB962C8B-B14F-4D97-AF65-F5344CB8AC3E}">
        <p14:creationId xmlns:p14="http://schemas.microsoft.com/office/powerpoint/2010/main" val="17608350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rgbClr val="7030A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28759" y="365126"/>
            <a:ext cx="7888070" cy="1325563"/>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628759" y="1825625"/>
            <a:ext cx="7888070" cy="4351338"/>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628759" y="6356351"/>
            <a:ext cx="2057757"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AC121F-FC49-4623-BEB2-A4831228CD00}" type="datetime1">
              <a:rPr lang="en-US" smtClean="0"/>
              <a:t>4/26/2016</a:t>
            </a:fld>
            <a:endParaRPr lang="nl-NL"/>
          </a:p>
        </p:txBody>
      </p:sp>
      <p:sp>
        <p:nvSpPr>
          <p:cNvPr id="5" name="Tijdelijke aanduiding voor voettekst 4"/>
          <p:cNvSpPr>
            <a:spLocks noGrp="1"/>
          </p:cNvSpPr>
          <p:nvPr>
            <p:ph type="ftr" sz="quarter" idx="3"/>
          </p:nvPr>
        </p:nvSpPr>
        <p:spPr>
          <a:xfrm>
            <a:off x="3029476" y="6356351"/>
            <a:ext cx="308663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459072" y="6356351"/>
            <a:ext cx="205775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9A25DD-4C35-45D5-9E37-C8594A4397B4}" type="slidenum">
              <a:rPr lang="nl-NL" smtClean="0"/>
              <a:pPr/>
              <a:t>‹nr.›</a:t>
            </a:fld>
            <a:endParaRPr lang="nl-NL"/>
          </a:p>
        </p:txBody>
      </p:sp>
    </p:spTree>
    <p:extLst>
      <p:ext uri="{BB962C8B-B14F-4D97-AF65-F5344CB8AC3E}">
        <p14:creationId xmlns:p14="http://schemas.microsoft.com/office/powerpoint/2010/main" val="1590413231"/>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28759" y="365126"/>
            <a:ext cx="7888070" cy="1325563"/>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628759" y="1825625"/>
            <a:ext cx="7888070" cy="4351338"/>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628759" y="6356351"/>
            <a:ext cx="2057757"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FB40DB-3923-44D0-AAFF-6A0FEEB89D81}" type="datetime1">
              <a:rPr lang="en-US" smtClean="0"/>
              <a:t>4/26/2016</a:t>
            </a:fld>
            <a:endParaRPr lang="nl-NL"/>
          </a:p>
        </p:txBody>
      </p:sp>
      <p:sp>
        <p:nvSpPr>
          <p:cNvPr id="5" name="Tijdelijke aanduiding voor voettekst 4"/>
          <p:cNvSpPr>
            <a:spLocks noGrp="1"/>
          </p:cNvSpPr>
          <p:nvPr>
            <p:ph type="ftr" sz="quarter" idx="3"/>
          </p:nvPr>
        </p:nvSpPr>
        <p:spPr>
          <a:xfrm>
            <a:off x="3029476" y="6356351"/>
            <a:ext cx="308663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459072" y="6356351"/>
            <a:ext cx="205775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D00C41-20F6-4A70-8390-81F304BBBA45}" type="slidenum">
              <a:rPr lang="nl-NL" smtClean="0"/>
              <a:pPr/>
              <a:t>‹nr.›</a:t>
            </a:fld>
            <a:endParaRPr lang="nl-NL"/>
          </a:p>
        </p:txBody>
      </p:sp>
    </p:spTree>
    <p:extLst>
      <p:ext uri="{BB962C8B-B14F-4D97-AF65-F5344CB8AC3E}">
        <p14:creationId xmlns:p14="http://schemas.microsoft.com/office/powerpoint/2010/main" val="3499854863"/>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20.emf"/><Relationship Id="rId4" Type="http://schemas.openxmlformats.org/officeDocument/2006/relationships/image" Target="../media/image11.png"/><Relationship Id="rId9"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4.xml"/><Relationship Id="rId1" Type="http://schemas.openxmlformats.org/officeDocument/2006/relationships/slideLayout" Target="../slideLayouts/slideLayout2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comments" Target="../comments/comment1.xml"/></Relationships>
</file>

<file path=ppt/slides/_rels/slide35.xml.rels><?xml version="1.0" encoding="UTF-8" standalone="yes"?>
<Relationships xmlns="http://schemas.openxmlformats.org/package/2006/relationships"><Relationship Id="rId3" Type="http://schemas.openxmlformats.org/officeDocument/2006/relationships/hyperlink" Target="http://www.chroniccare.be/"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4.png"/><Relationship Id="rId5" Type="http://schemas.openxmlformats.org/officeDocument/2006/relationships/diagramQuickStyle" Target="../diagrams/quickStyle1.xml"/><Relationship Id="rId10" Type="http://schemas.openxmlformats.org/officeDocument/2006/relationships/image" Target="../media/image8.emf"/><Relationship Id="rId4" Type="http://schemas.openxmlformats.org/officeDocument/2006/relationships/diagramLayout" Target="../diagrams/layout1.xml"/><Relationship Id="rId9"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emf"/><Relationship Id="rId7"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885575" y="429945"/>
            <a:ext cx="7409859" cy="1845422"/>
          </a:xfrm>
        </p:spPr>
        <p:txBody>
          <a:bodyPr>
            <a:normAutofit fontScale="90000"/>
          </a:bodyPr>
          <a:lstStyle/>
          <a:p>
            <a:r>
              <a:rPr lang="fr-BE" sz="5400" dirty="0"/>
              <a:t>•  </a:t>
            </a:r>
            <a:r>
              <a:rPr lang="fr-BE" sz="5400" b="1" dirty="0" err="1" smtClean="0"/>
              <a:t>Infosessie</a:t>
            </a:r>
            <a:r>
              <a:rPr lang="fr-BE" sz="5400" b="1" dirty="0" smtClean="0"/>
              <a:t> </a:t>
            </a:r>
            <a:r>
              <a:rPr lang="fr-BE" sz="5400" b="1" dirty="0" err="1" smtClean="0"/>
              <a:t>pilootprojecten</a:t>
            </a:r>
            <a:r>
              <a:rPr lang="fr-BE" sz="5400" b="1" dirty="0" smtClean="0"/>
              <a:t> </a:t>
            </a:r>
            <a:r>
              <a:rPr lang="fr-BE" sz="5400" b="1" dirty="0" err="1" smtClean="0"/>
              <a:t>geïntegreerde</a:t>
            </a:r>
            <a:r>
              <a:rPr lang="fr-BE" sz="5400" b="1" dirty="0" smtClean="0"/>
              <a:t> </a:t>
            </a:r>
            <a:r>
              <a:rPr lang="fr-BE" sz="5400" b="1" dirty="0" err="1" smtClean="0"/>
              <a:t>zorg</a:t>
            </a:r>
            <a:r>
              <a:rPr lang="fr-BE" sz="5400" dirty="0" smtClean="0"/>
              <a:t>•</a:t>
            </a:r>
            <a:endParaRPr lang="en-US" sz="5400" b="1" dirty="0"/>
          </a:p>
        </p:txBody>
      </p:sp>
      <p:sp>
        <p:nvSpPr>
          <p:cNvPr id="3" name="Sous-titre 2"/>
          <p:cNvSpPr>
            <a:spLocks noGrp="1"/>
          </p:cNvSpPr>
          <p:nvPr>
            <p:ph type="subTitle" idx="1"/>
          </p:nvPr>
        </p:nvSpPr>
        <p:spPr>
          <a:xfrm>
            <a:off x="1143196" y="2700514"/>
            <a:ext cx="7152237" cy="2489671"/>
          </a:xfrm>
        </p:spPr>
        <p:txBody>
          <a:bodyPr>
            <a:normAutofit/>
          </a:bodyPr>
          <a:lstStyle/>
          <a:p>
            <a:r>
              <a:rPr lang="fr-BE" dirty="0" err="1" smtClean="0"/>
              <a:t>Modelpresentatie</a:t>
            </a:r>
            <a:endParaRPr lang="fr-BE" dirty="0" smtClean="0"/>
          </a:p>
          <a:p>
            <a:endParaRPr lang="fr-BE" dirty="0" smtClean="0"/>
          </a:p>
          <a:p>
            <a:pPr>
              <a:spcAft>
                <a:spcPts val="600"/>
              </a:spcAft>
            </a:pPr>
            <a:r>
              <a:rPr lang="fr-BE" sz="2200" b="0" dirty="0" err="1" smtClean="0"/>
              <a:t>Interadministratieve</a:t>
            </a:r>
            <a:r>
              <a:rPr lang="fr-BE" sz="2200" b="0" dirty="0" smtClean="0"/>
              <a:t> </a:t>
            </a:r>
            <a:r>
              <a:rPr lang="fr-BE" sz="2200" b="0" dirty="0" err="1" smtClean="0"/>
              <a:t>Cel</a:t>
            </a:r>
            <a:r>
              <a:rPr lang="fr-BE" sz="2200" b="0" dirty="0" smtClean="0"/>
              <a:t> </a:t>
            </a:r>
            <a:r>
              <a:rPr lang="fr-BE" sz="2200" b="0" dirty="0" err="1" smtClean="0"/>
              <a:t>Geïntegreerde</a:t>
            </a:r>
            <a:r>
              <a:rPr lang="fr-BE" sz="2200" b="0" dirty="0" smtClean="0"/>
              <a:t> </a:t>
            </a:r>
            <a:r>
              <a:rPr lang="fr-BE" sz="2200" b="0" dirty="0" err="1" smtClean="0"/>
              <a:t>Zorg</a:t>
            </a:r>
            <a:endParaRPr lang="fr-BE" sz="2200" b="0" dirty="0" smtClean="0"/>
          </a:p>
          <a:p>
            <a:pPr>
              <a:spcAft>
                <a:spcPts val="600"/>
              </a:spcAft>
            </a:pPr>
            <a:endParaRPr lang="fr-BE" sz="1700" b="0" dirty="0" smtClean="0"/>
          </a:p>
        </p:txBody>
      </p:sp>
    </p:spTree>
    <p:extLst>
      <p:ext uri="{BB962C8B-B14F-4D97-AF65-F5344CB8AC3E}">
        <p14:creationId xmlns:p14="http://schemas.microsoft.com/office/powerpoint/2010/main" val="32678553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15063" y="0"/>
            <a:ext cx="5486401" cy="1320800"/>
          </a:xfrm>
        </p:spPr>
        <p:txBody>
          <a:bodyPr>
            <a:normAutofit/>
          </a:bodyPr>
          <a:lstStyle/>
          <a:p>
            <a:pPr algn="ctr"/>
            <a:r>
              <a:rPr lang="fr-BE" sz="3600" b="1" dirty="0" err="1" smtClean="0"/>
              <a:t>Gemeenschappelijk</a:t>
            </a:r>
            <a:r>
              <a:rPr lang="fr-BE" sz="3600" b="1" dirty="0" smtClean="0"/>
              <a:t> plan</a:t>
            </a:r>
            <a:endParaRPr lang="nl-NL" sz="3600" b="1" dirty="0"/>
          </a:p>
        </p:txBody>
      </p:sp>
      <p:sp>
        <p:nvSpPr>
          <p:cNvPr id="3" name="Tijdelijke aanduiding voor inhoud 2"/>
          <p:cNvSpPr>
            <a:spLocks noGrp="1"/>
          </p:cNvSpPr>
          <p:nvPr>
            <p:ph idx="1"/>
          </p:nvPr>
        </p:nvSpPr>
        <p:spPr>
          <a:xfrm>
            <a:off x="1276709" y="2260120"/>
            <a:ext cx="7073661" cy="4597879"/>
          </a:xfrm>
          <a:solidFill>
            <a:schemeClr val="bg1"/>
          </a:solidFill>
        </p:spPr>
        <p:txBody>
          <a:bodyPr>
            <a:normAutofit/>
          </a:bodyPr>
          <a:lstStyle/>
          <a:p>
            <a:pPr>
              <a:buFont typeface="Wingdings" panose="05000000000000000000" pitchFamily="2" charset="2"/>
              <a:buChar char="Ø"/>
            </a:pPr>
            <a:r>
              <a:rPr lang="fr-BE" b="1" dirty="0" smtClean="0"/>
              <a:t> </a:t>
            </a:r>
            <a:r>
              <a:rPr lang="fr-BE" b="1" dirty="0" err="1" smtClean="0"/>
              <a:t>Wat</a:t>
            </a:r>
            <a:r>
              <a:rPr lang="fr-BE" b="1" dirty="0" smtClean="0"/>
              <a:t> </a:t>
            </a:r>
            <a:r>
              <a:rPr lang="fr-BE" b="1" dirty="0" err="1" smtClean="0"/>
              <a:t>willen</a:t>
            </a:r>
            <a:r>
              <a:rPr lang="fr-BE" b="1" dirty="0" smtClean="0"/>
              <a:t> </a:t>
            </a:r>
            <a:r>
              <a:rPr lang="fr-BE" b="1" dirty="0" err="1" smtClean="0"/>
              <a:t>we</a:t>
            </a:r>
            <a:r>
              <a:rPr lang="fr-BE" b="1" dirty="0" smtClean="0"/>
              <a:t> </a:t>
            </a:r>
            <a:r>
              <a:rPr lang="fr-BE" b="1" dirty="0" err="1" smtClean="0"/>
              <a:t>bereiken</a:t>
            </a:r>
            <a:r>
              <a:rPr lang="fr-BE" b="1" dirty="0" smtClean="0"/>
              <a:t>?</a:t>
            </a:r>
            <a:r>
              <a:rPr lang="fr-BE" dirty="0"/>
              <a:t>  </a:t>
            </a:r>
            <a:r>
              <a:rPr lang="fr-BE" dirty="0" smtClean="0"/>
              <a:t>           </a:t>
            </a:r>
          </a:p>
          <a:p>
            <a:pPr marL="0" indent="0">
              <a:buNone/>
            </a:pPr>
            <a:r>
              <a:rPr lang="fr-BE" b="1" dirty="0">
                <a:solidFill>
                  <a:srgbClr val="0070C0"/>
                </a:solidFill>
              </a:rPr>
              <a:t>	</a:t>
            </a:r>
            <a:r>
              <a:rPr lang="fr-BE" b="1" dirty="0" smtClean="0">
                <a:solidFill>
                  <a:srgbClr val="0070C0"/>
                </a:solidFill>
              </a:rPr>
              <a:t>			</a:t>
            </a:r>
          </a:p>
          <a:p>
            <a:pPr marL="0" indent="0">
              <a:buNone/>
            </a:pPr>
            <a:r>
              <a:rPr lang="fr-BE" sz="3500" b="1" dirty="0" smtClean="0">
                <a:solidFill>
                  <a:srgbClr val="0070C0"/>
                </a:solidFill>
              </a:rPr>
              <a:t>	Triple </a:t>
            </a:r>
            <a:r>
              <a:rPr lang="fr-BE" sz="3500" b="1" dirty="0" err="1" smtClean="0">
                <a:solidFill>
                  <a:srgbClr val="0070C0"/>
                </a:solidFill>
              </a:rPr>
              <a:t>Aim</a:t>
            </a:r>
            <a:endParaRPr lang="fr-BE" sz="3500" b="1" dirty="0" smtClean="0">
              <a:solidFill>
                <a:srgbClr val="0070C0"/>
              </a:solidFill>
            </a:endParaRPr>
          </a:p>
          <a:p>
            <a:pPr marL="0" indent="0">
              <a:buNone/>
            </a:pPr>
            <a:endParaRPr lang="fr-BE" sz="1800" dirty="0" smtClean="0"/>
          </a:p>
          <a:p>
            <a:pPr marL="514350" indent="-514350">
              <a:spcAft>
                <a:spcPts val="600"/>
              </a:spcAft>
              <a:buClr>
                <a:schemeClr val="accent1">
                  <a:lumMod val="75000"/>
                </a:schemeClr>
              </a:buClr>
              <a:buAutoNum type="arabicPeriod"/>
            </a:pPr>
            <a:r>
              <a:rPr lang="nl-BE" sz="2400" b="1" dirty="0" smtClean="0">
                <a:solidFill>
                  <a:schemeClr val="tx1"/>
                </a:solidFill>
                <a:latin typeface="+mj-lt"/>
              </a:rPr>
              <a:t>Verbeterde gezondheidstoestand </a:t>
            </a:r>
            <a:r>
              <a:rPr lang="nl-BE" sz="2400" dirty="0" smtClean="0">
                <a:solidFill>
                  <a:schemeClr val="tx1"/>
                </a:solidFill>
                <a:latin typeface="+mj-lt"/>
              </a:rPr>
              <a:t>in de gehele bevolking, </a:t>
            </a:r>
          </a:p>
          <a:p>
            <a:pPr marL="514350" indent="-514350">
              <a:spcAft>
                <a:spcPts val="600"/>
              </a:spcAft>
              <a:buClr>
                <a:schemeClr val="accent1">
                  <a:lumMod val="75000"/>
                </a:schemeClr>
              </a:buClr>
              <a:buAutoNum type="arabicPeriod"/>
            </a:pPr>
            <a:r>
              <a:rPr lang="nl-BE" sz="2400" b="1" dirty="0" smtClean="0">
                <a:solidFill>
                  <a:schemeClr val="tx1"/>
                </a:solidFill>
                <a:latin typeface="+mj-lt"/>
              </a:rPr>
              <a:t>Verbeter de kwaliteit van zorg </a:t>
            </a:r>
            <a:r>
              <a:rPr lang="nl-BE" sz="2400" dirty="0" smtClean="0">
                <a:solidFill>
                  <a:schemeClr val="tx1"/>
                </a:solidFill>
                <a:latin typeface="+mj-lt"/>
              </a:rPr>
              <a:t>zoals de patiënt die ervaart</a:t>
            </a:r>
          </a:p>
          <a:p>
            <a:pPr marL="514350" indent="-514350">
              <a:spcAft>
                <a:spcPts val="600"/>
              </a:spcAft>
              <a:buClr>
                <a:schemeClr val="accent1">
                  <a:lumMod val="75000"/>
                </a:schemeClr>
              </a:buClr>
              <a:buAutoNum type="arabicPeriod"/>
            </a:pPr>
            <a:r>
              <a:rPr lang="nl-BE" sz="2400" b="1" dirty="0" smtClean="0">
                <a:solidFill>
                  <a:schemeClr val="tx1"/>
                </a:solidFill>
                <a:latin typeface="+mj-lt"/>
              </a:rPr>
              <a:t>Verhoog de efficiëntie –</a:t>
            </a:r>
            <a:r>
              <a:rPr lang="nl-BE" sz="2400" dirty="0" smtClean="0">
                <a:solidFill>
                  <a:schemeClr val="tx1"/>
                </a:solidFill>
                <a:latin typeface="+mj-lt"/>
              </a:rPr>
              <a:t> “more </a:t>
            </a:r>
            <a:r>
              <a:rPr lang="nl-BE" sz="2400" dirty="0" err="1" smtClean="0">
                <a:solidFill>
                  <a:schemeClr val="tx1"/>
                </a:solidFill>
                <a:latin typeface="+mj-lt"/>
              </a:rPr>
              <a:t>value</a:t>
            </a:r>
            <a:r>
              <a:rPr lang="nl-BE" sz="2400" dirty="0" smtClean="0">
                <a:solidFill>
                  <a:schemeClr val="tx1"/>
                </a:solidFill>
                <a:latin typeface="+mj-lt"/>
              </a:rPr>
              <a:t> </a:t>
            </a:r>
            <a:r>
              <a:rPr lang="nl-BE" sz="2400" dirty="0" err="1" smtClean="0">
                <a:solidFill>
                  <a:schemeClr val="tx1"/>
                </a:solidFill>
                <a:latin typeface="+mj-lt"/>
              </a:rPr>
              <a:t>for</a:t>
            </a:r>
            <a:r>
              <a:rPr lang="nl-BE" sz="2400" dirty="0" smtClean="0">
                <a:solidFill>
                  <a:schemeClr val="tx1"/>
                </a:solidFill>
                <a:latin typeface="+mj-lt"/>
              </a:rPr>
              <a:t> money”</a:t>
            </a:r>
          </a:p>
          <a:p>
            <a:pPr marL="0" indent="0">
              <a:buNone/>
            </a:pPr>
            <a:endParaRPr lang="nl-BE" altLang="nl-BE" sz="1600" i="1" dirty="0">
              <a:solidFill>
                <a:srgbClr val="4F81BD">
                  <a:lumMod val="75000"/>
                </a:srgbClr>
              </a:solidFill>
            </a:endParaRPr>
          </a:p>
          <a:p>
            <a:endParaRPr lang="nl-NL" dirty="0"/>
          </a:p>
        </p:txBody>
      </p:sp>
      <p:pic>
        <p:nvPicPr>
          <p:cNvPr id="5" name="Image 1" descr="resizedimage326297-triple-aim-April-20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2664" y="1110370"/>
            <a:ext cx="3373268" cy="3182287"/>
          </a:xfrm>
          <a:prstGeom prst="rect">
            <a:avLst/>
          </a:prstGeom>
          <a:noFill/>
          <a:extLst>
            <a:ext uri="{909E8E84-426E-40DD-AFC4-6F175D3DCCD1}">
              <a14:hiddenFill xmlns:a14="http://schemas.microsoft.com/office/drawing/2010/main">
                <a:solidFill>
                  <a:srgbClr val="FFFFFF"/>
                </a:solidFill>
              </a14:hiddenFill>
            </a:ext>
          </a:extLst>
        </p:spPr>
      </p:pic>
      <p:sp>
        <p:nvSpPr>
          <p:cNvPr id="9" name="Espace réservé du numéro de diapositive 8"/>
          <p:cNvSpPr>
            <a:spLocks noGrp="1"/>
          </p:cNvSpPr>
          <p:nvPr>
            <p:ph type="sldNum" sz="quarter" idx="12"/>
          </p:nvPr>
        </p:nvSpPr>
        <p:spPr/>
        <p:txBody>
          <a:bodyPr/>
          <a:lstStyle/>
          <a:p>
            <a:fld id="{C688D0ED-193F-4936-BAD4-C4F1F620C145}" type="slidenum">
              <a:rPr lang="en-US" smtClean="0"/>
              <a:pPr/>
              <a:t>10</a:t>
            </a:fld>
            <a:endParaRPr lang="en-US" dirty="0"/>
          </a:p>
        </p:txBody>
      </p:sp>
      <p:pic>
        <p:nvPicPr>
          <p:cNvPr id="1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5141"/>
          <a:stretch/>
        </p:blipFill>
        <p:spPr bwMode="auto">
          <a:xfrm>
            <a:off x="-1" y="0"/>
            <a:ext cx="1035171" cy="1233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87622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207698" y="5469147"/>
            <a:ext cx="6814868" cy="13888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el 1"/>
          <p:cNvSpPr>
            <a:spLocks noGrp="1"/>
          </p:cNvSpPr>
          <p:nvPr>
            <p:ph type="title"/>
          </p:nvPr>
        </p:nvSpPr>
        <p:spPr>
          <a:xfrm>
            <a:off x="2110306" y="0"/>
            <a:ext cx="5377423" cy="1320800"/>
          </a:xfrm>
        </p:spPr>
        <p:txBody>
          <a:bodyPr>
            <a:normAutofit/>
          </a:bodyPr>
          <a:lstStyle/>
          <a:p>
            <a:pPr algn="ctr"/>
            <a:r>
              <a:rPr lang="fr-BE" sz="3600" b="1" dirty="0" err="1" smtClean="0"/>
              <a:t>Gemeenschappelijk</a:t>
            </a:r>
            <a:r>
              <a:rPr lang="fr-BE" sz="3600" b="1" dirty="0" smtClean="0"/>
              <a:t> plan</a:t>
            </a:r>
            <a:endParaRPr lang="nl-NL" sz="3600" b="1" dirty="0"/>
          </a:p>
        </p:txBody>
      </p:sp>
      <p:sp>
        <p:nvSpPr>
          <p:cNvPr id="3" name="Tijdelijke aanduiding voor inhoud 2"/>
          <p:cNvSpPr>
            <a:spLocks noGrp="1"/>
          </p:cNvSpPr>
          <p:nvPr>
            <p:ph idx="1"/>
          </p:nvPr>
        </p:nvSpPr>
        <p:spPr>
          <a:xfrm>
            <a:off x="517585" y="1338157"/>
            <a:ext cx="8402128" cy="611414"/>
          </a:xfrm>
          <a:solidFill>
            <a:schemeClr val="bg1"/>
          </a:solidFill>
        </p:spPr>
        <p:txBody>
          <a:bodyPr>
            <a:normAutofit/>
          </a:bodyPr>
          <a:lstStyle/>
          <a:p>
            <a:pPr>
              <a:spcAft>
                <a:spcPts val="2400"/>
              </a:spcAft>
              <a:buFont typeface="Wingdings" panose="05000000000000000000" pitchFamily="2" charset="2"/>
              <a:buChar char="Ø"/>
            </a:pPr>
            <a:r>
              <a:rPr lang="fr-BE" b="1" dirty="0" smtClean="0"/>
              <a:t> </a:t>
            </a:r>
            <a:r>
              <a:rPr lang="fr-BE" sz="2400" b="1" dirty="0" err="1" smtClean="0"/>
              <a:t>Hoe</a:t>
            </a:r>
            <a:r>
              <a:rPr lang="fr-BE" sz="2400" b="1" dirty="0" smtClean="0"/>
              <a:t> dit te </a:t>
            </a:r>
            <a:r>
              <a:rPr lang="fr-BE" sz="2400" b="1" dirty="0" err="1" smtClean="0"/>
              <a:t>bereiken</a:t>
            </a:r>
            <a:r>
              <a:rPr lang="fr-BE" sz="2400" b="1" dirty="0" smtClean="0"/>
              <a:t>?       </a:t>
            </a:r>
            <a:r>
              <a:rPr lang="fr-BE" sz="2400" b="1" dirty="0" err="1" smtClean="0">
                <a:solidFill>
                  <a:srgbClr val="0070C0"/>
                </a:solidFill>
              </a:rPr>
              <a:t>Integratie</a:t>
            </a:r>
            <a:r>
              <a:rPr lang="fr-BE" sz="2400" b="1" dirty="0" smtClean="0">
                <a:solidFill>
                  <a:srgbClr val="0070C0"/>
                </a:solidFill>
              </a:rPr>
              <a:t> op 4 </a:t>
            </a:r>
            <a:r>
              <a:rPr lang="fr-BE" sz="2400" b="1" dirty="0" err="1" smtClean="0">
                <a:solidFill>
                  <a:srgbClr val="0070C0"/>
                </a:solidFill>
              </a:rPr>
              <a:t>niveaus</a:t>
            </a:r>
            <a:endParaRPr lang="nl-NL" dirty="0"/>
          </a:p>
        </p:txBody>
      </p:sp>
      <p:graphicFrame>
        <p:nvGraphicFramePr>
          <p:cNvPr id="5" name="Tableau 4"/>
          <p:cNvGraphicFramePr>
            <a:graphicFrameLocks noGrp="1"/>
          </p:cNvGraphicFramePr>
          <p:nvPr/>
        </p:nvGraphicFramePr>
        <p:xfrm>
          <a:off x="868101" y="2011680"/>
          <a:ext cx="8113852" cy="4891408"/>
        </p:xfrm>
        <a:graphic>
          <a:graphicData uri="http://schemas.openxmlformats.org/drawingml/2006/table">
            <a:tbl>
              <a:tblPr firstRow="1" bandRow="1">
                <a:tableStyleId>{5C22544A-7EE6-4342-B048-85BDC9FD1C3A}</a:tableStyleId>
              </a:tblPr>
              <a:tblGrid>
                <a:gridCol w="4056926"/>
                <a:gridCol w="4056926"/>
              </a:tblGrid>
              <a:tr h="2056768">
                <a:tc>
                  <a:txBody>
                    <a:bodyPr/>
                    <a:lstStyle/>
                    <a:p>
                      <a:pPr marL="447675" lvl="1" indent="-342900">
                        <a:spcAft>
                          <a:spcPts val="1200"/>
                        </a:spcAft>
                        <a:buClr>
                          <a:schemeClr val="accent1">
                            <a:lumMod val="75000"/>
                          </a:schemeClr>
                        </a:buClr>
                        <a:buFont typeface="+mj-lt"/>
                        <a:buAutoNum type="arabicPeriod"/>
                      </a:pPr>
                      <a:r>
                        <a:rPr lang="fr-BE" sz="2200" b="1" kern="1200" dirty="0" smtClean="0">
                          <a:solidFill>
                            <a:schemeClr val="tx1"/>
                          </a:solidFill>
                          <a:latin typeface="+mn-lt"/>
                          <a:ea typeface="+mn-ea"/>
                          <a:cs typeface="+mn-cs"/>
                        </a:rPr>
                        <a:t>de </a:t>
                      </a:r>
                      <a:r>
                        <a:rPr lang="fr-BE" sz="2200" b="1" u="sng" kern="1200" dirty="0" err="1" smtClean="0">
                          <a:solidFill>
                            <a:schemeClr val="tx1"/>
                          </a:solidFill>
                          <a:latin typeface="+mn-lt"/>
                          <a:ea typeface="+mn-ea"/>
                          <a:cs typeface="+mn-cs"/>
                        </a:rPr>
                        <a:t>patiënt</a:t>
                      </a:r>
                      <a:r>
                        <a:rPr lang="fr-BE" sz="2200" b="1" kern="1200" dirty="0" smtClean="0">
                          <a:solidFill>
                            <a:schemeClr val="tx1"/>
                          </a:solidFill>
                          <a:latin typeface="+mn-lt"/>
                          <a:ea typeface="+mn-ea"/>
                          <a:cs typeface="+mn-cs"/>
                        </a:rPr>
                        <a:t>:</a:t>
                      </a:r>
                    </a:p>
                    <a:p>
                      <a:pPr marL="449263" lvl="3" indent="-185738">
                        <a:spcAft>
                          <a:spcPts val="600"/>
                        </a:spcAft>
                        <a:buFont typeface="Arial" panose="020B0604020202020204" pitchFamily="34" charset="0"/>
                        <a:buChar char="•"/>
                        <a:tabLst/>
                      </a:pPr>
                      <a:r>
                        <a:rPr lang="nl-NL" sz="2000" b="0" kern="1200" dirty="0" smtClean="0">
                          <a:solidFill>
                            <a:schemeClr val="tx1"/>
                          </a:solidFill>
                          <a:latin typeface="+mn-lt"/>
                          <a:ea typeface="+mn-ea"/>
                          <a:cs typeface="+mn-cs"/>
                        </a:rPr>
                        <a:t>gezondheid en welzijn</a:t>
                      </a:r>
                    </a:p>
                    <a:p>
                      <a:pPr marL="449263" lvl="3" indent="-185738">
                        <a:spcAft>
                          <a:spcPts val="600"/>
                        </a:spcAft>
                        <a:buFont typeface="Arial" panose="020B0604020202020204" pitchFamily="34" charset="0"/>
                        <a:buChar char="•"/>
                        <a:tabLst/>
                      </a:pPr>
                      <a:r>
                        <a:rPr lang="nl-NL" sz="2000" b="0" kern="1200" dirty="0" smtClean="0">
                          <a:solidFill>
                            <a:schemeClr val="tx1"/>
                          </a:solidFill>
                          <a:latin typeface="+mn-lt"/>
                          <a:ea typeface="+mn-ea"/>
                          <a:cs typeface="+mn-cs"/>
                        </a:rPr>
                        <a:t>preventieve zorg tot </a:t>
                      </a:r>
                      <a:r>
                        <a:rPr lang="nl-NL" sz="2000" b="0" kern="1200" dirty="0" err="1" smtClean="0">
                          <a:solidFill>
                            <a:schemeClr val="tx1"/>
                          </a:solidFill>
                          <a:latin typeface="+mn-lt"/>
                          <a:ea typeface="+mn-ea"/>
                          <a:cs typeface="+mn-cs"/>
                        </a:rPr>
                        <a:t>palliatieve</a:t>
                      </a:r>
                      <a:r>
                        <a:rPr lang="nl-NL" sz="2000" b="0" kern="1200" dirty="0" smtClean="0">
                          <a:solidFill>
                            <a:schemeClr val="tx1"/>
                          </a:solidFill>
                          <a:latin typeface="+mn-lt"/>
                          <a:ea typeface="+mn-ea"/>
                          <a:cs typeface="+mn-cs"/>
                        </a:rPr>
                        <a:t> zorg</a:t>
                      </a:r>
                    </a:p>
                  </a:txBody>
                  <a:tcPr marL="68592" marR="68592">
                    <a:noFill/>
                  </a:tcPr>
                </a:tc>
                <a:tc>
                  <a:txBody>
                    <a:bodyPr/>
                    <a:lstStyle/>
                    <a:p>
                      <a:pPr marL="361950" lvl="1" indent="-344488">
                        <a:spcBef>
                          <a:spcPts val="1200"/>
                        </a:spcBef>
                        <a:spcAft>
                          <a:spcPts val="1200"/>
                        </a:spcAft>
                        <a:buClr>
                          <a:schemeClr val="accent1">
                            <a:lumMod val="75000"/>
                          </a:schemeClr>
                        </a:buClr>
                        <a:buFont typeface="+mj-lt"/>
                        <a:buAutoNum type="arabicPeriod" startAt="3"/>
                      </a:pPr>
                      <a:r>
                        <a:rPr lang="fr-BE" sz="2200" b="1" kern="1200" dirty="0" err="1" smtClean="0">
                          <a:solidFill>
                            <a:schemeClr val="tx1"/>
                          </a:solidFill>
                          <a:latin typeface="+mn-lt"/>
                          <a:ea typeface="+mn-ea"/>
                          <a:cs typeface="+mn-cs"/>
                        </a:rPr>
                        <a:t>het</a:t>
                      </a:r>
                      <a:r>
                        <a:rPr lang="fr-BE" sz="2200" b="1" kern="1200" dirty="0" smtClean="0">
                          <a:solidFill>
                            <a:schemeClr val="tx1"/>
                          </a:solidFill>
                          <a:latin typeface="+mn-lt"/>
                          <a:ea typeface="+mn-ea"/>
                          <a:cs typeface="+mn-cs"/>
                        </a:rPr>
                        <a:t> </a:t>
                      </a:r>
                      <a:r>
                        <a:rPr lang="fr-BE" sz="2200" b="1" u="sng" kern="1200" dirty="0" err="1" smtClean="0">
                          <a:solidFill>
                            <a:schemeClr val="tx1"/>
                          </a:solidFill>
                          <a:latin typeface="+mn-lt"/>
                          <a:ea typeface="+mn-ea"/>
                          <a:cs typeface="+mn-cs"/>
                        </a:rPr>
                        <a:t>aanbod</a:t>
                      </a:r>
                      <a:r>
                        <a:rPr lang="fr-BE" sz="2200" b="1" kern="1200" dirty="0" smtClean="0">
                          <a:solidFill>
                            <a:schemeClr val="tx1"/>
                          </a:solidFill>
                          <a:latin typeface="+mn-lt"/>
                          <a:ea typeface="+mn-ea"/>
                          <a:cs typeface="+mn-cs"/>
                        </a:rPr>
                        <a:t>:</a:t>
                      </a:r>
                    </a:p>
                    <a:p>
                      <a:pPr marL="276225" lvl="3" indent="-188913">
                        <a:spcAft>
                          <a:spcPts val="600"/>
                        </a:spcAft>
                        <a:buFont typeface="Arial" panose="020B0604020202020204" pitchFamily="34" charset="0"/>
                        <a:buChar char="•"/>
                      </a:pPr>
                      <a:r>
                        <a:rPr lang="nl-NL" sz="2000" b="0" kern="1200" dirty="0" smtClean="0">
                          <a:solidFill>
                            <a:schemeClr val="tx1"/>
                          </a:solidFill>
                          <a:latin typeface="+mn-lt"/>
                          <a:ea typeface="+mn-ea"/>
                          <a:cs typeface="+mn-cs"/>
                        </a:rPr>
                        <a:t>verschillende zorg ’lijnen’ en structuren</a:t>
                      </a:r>
                    </a:p>
                    <a:p>
                      <a:pPr marL="276225" lvl="3" indent="-188913">
                        <a:spcAft>
                          <a:spcPts val="600"/>
                        </a:spcAft>
                        <a:buFont typeface="Arial" panose="020B0604020202020204" pitchFamily="34" charset="0"/>
                        <a:buChar char="•"/>
                      </a:pPr>
                      <a:r>
                        <a:rPr lang="nl-NL" sz="2000" b="0" kern="1200" dirty="0" smtClean="0">
                          <a:solidFill>
                            <a:schemeClr val="tx1"/>
                          </a:solidFill>
                          <a:latin typeface="+mn-lt"/>
                          <a:ea typeface="+mn-ea"/>
                          <a:cs typeface="+mn-cs"/>
                        </a:rPr>
                        <a:t>verschillende bestaande initiatieven voor chronisch zieken</a:t>
                      </a:r>
                      <a:endParaRPr lang="fr-FR" sz="2000" b="0" dirty="0"/>
                    </a:p>
                  </a:txBody>
                  <a:tcPr marL="68592" marR="68592">
                    <a:noFill/>
                  </a:tcPr>
                </a:tc>
              </a:tr>
              <a:tr h="2682741">
                <a:tc>
                  <a:txBody>
                    <a:bodyPr/>
                    <a:lstStyle/>
                    <a:p>
                      <a:pPr marL="449263" lvl="1" indent="-344488">
                        <a:spcBef>
                          <a:spcPts val="1200"/>
                        </a:spcBef>
                        <a:spcAft>
                          <a:spcPts val="1200"/>
                        </a:spcAft>
                        <a:buClr>
                          <a:schemeClr val="accent1">
                            <a:lumMod val="75000"/>
                          </a:schemeClr>
                        </a:buClr>
                        <a:buFont typeface="+mj-lt"/>
                        <a:buAutoNum type="arabicPeriod" startAt="2"/>
                      </a:pPr>
                      <a:r>
                        <a:rPr lang="fr-BE" sz="2200" b="1" kern="1200" dirty="0" smtClean="0">
                          <a:solidFill>
                            <a:schemeClr val="tx1"/>
                          </a:solidFill>
                          <a:latin typeface="+mn-lt"/>
                          <a:ea typeface="+mn-ea"/>
                          <a:cs typeface="+mn-cs"/>
                        </a:rPr>
                        <a:t>de </a:t>
                      </a:r>
                      <a:r>
                        <a:rPr lang="fr-BE" sz="2200" b="1" u="sng" kern="1200" dirty="0" err="1" smtClean="0">
                          <a:solidFill>
                            <a:schemeClr val="tx1"/>
                          </a:solidFill>
                          <a:latin typeface="+mn-lt"/>
                          <a:ea typeface="+mn-ea"/>
                          <a:cs typeface="+mn-cs"/>
                        </a:rPr>
                        <a:t>bevolking</a:t>
                      </a:r>
                      <a:r>
                        <a:rPr lang="fr-BE" sz="2200" b="1" kern="1200" dirty="0" smtClean="0">
                          <a:solidFill>
                            <a:schemeClr val="tx1"/>
                          </a:solidFill>
                          <a:latin typeface="+mn-lt"/>
                          <a:ea typeface="+mn-ea"/>
                          <a:cs typeface="+mn-cs"/>
                        </a:rPr>
                        <a:t>:</a:t>
                      </a:r>
                    </a:p>
                    <a:p>
                      <a:pPr marL="449263" lvl="3" indent="-185738">
                        <a:spcAft>
                          <a:spcPts val="600"/>
                        </a:spcAft>
                        <a:buFont typeface="Arial" panose="020B0604020202020204" pitchFamily="34" charset="0"/>
                        <a:buChar char="•"/>
                      </a:pPr>
                      <a:r>
                        <a:rPr lang="nl-NL" sz="2000" kern="1200" dirty="0" smtClean="0">
                          <a:solidFill>
                            <a:schemeClr val="tx1"/>
                          </a:solidFill>
                          <a:latin typeface="+mn-lt"/>
                          <a:ea typeface="+mn-ea"/>
                          <a:cs typeface="+mn-cs"/>
                        </a:rPr>
                        <a:t>verankering op de lokale bevolking met buurtgerichte benadering</a:t>
                      </a:r>
                    </a:p>
                    <a:p>
                      <a:pPr marL="449263" lvl="3" indent="-185738">
                        <a:spcAft>
                          <a:spcPts val="600"/>
                        </a:spcAft>
                        <a:buFont typeface="Arial" panose="020B0604020202020204" pitchFamily="34" charset="0"/>
                        <a:buChar char="•"/>
                      </a:pPr>
                      <a:r>
                        <a:rPr lang="nl-NL" sz="2000" kern="1200" dirty="0" err="1" smtClean="0">
                          <a:solidFill>
                            <a:schemeClr val="tx1"/>
                          </a:solidFill>
                          <a:latin typeface="+mn-lt"/>
                          <a:ea typeface="+mn-ea"/>
                          <a:cs typeface="+mn-cs"/>
                        </a:rPr>
                        <a:t>equity</a:t>
                      </a:r>
                      <a:r>
                        <a:rPr lang="nl-NL" sz="2000" kern="1200" dirty="0" smtClean="0">
                          <a:solidFill>
                            <a:schemeClr val="tx1"/>
                          </a:solidFill>
                          <a:latin typeface="+mn-lt"/>
                          <a:ea typeface="+mn-ea"/>
                          <a:cs typeface="+mn-cs"/>
                        </a:rPr>
                        <a:t>, toegankelijkheid en vermindering van gezondheidsongelijkheden</a:t>
                      </a:r>
                      <a:endParaRPr lang="fr-BE" sz="2000" kern="1200" dirty="0" smtClean="0">
                        <a:solidFill>
                          <a:schemeClr val="tx1"/>
                        </a:solidFill>
                        <a:latin typeface="+mn-lt"/>
                        <a:ea typeface="+mn-ea"/>
                        <a:cs typeface="+mn-cs"/>
                      </a:endParaRPr>
                    </a:p>
                    <a:p>
                      <a:endParaRPr lang="fr-FR" dirty="0"/>
                    </a:p>
                  </a:txBody>
                  <a:tcPr marL="68592" marR="68592">
                    <a:noFill/>
                  </a:tcPr>
                </a:tc>
                <a:tc>
                  <a:txBody>
                    <a:bodyPr/>
                    <a:lstStyle/>
                    <a:p>
                      <a:pPr marL="361950" lvl="1" indent="-344488">
                        <a:spcBef>
                          <a:spcPts val="0"/>
                        </a:spcBef>
                        <a:spcAft>
                          <a:spcPts val="1200"/>
                        </a:spcAft>
                        <a:buClr>
                          <a:schemeClr val="accent1">
                            <a:lumMod val="75000"/>
                          </a:schemeClr>
                        </a:buClr>
                        <a:buFont typeface="+mj-lt"/>
                        <a:buAutoNum type="arabicPeriod" startAt="4"/>
                      </a:pPr>
                      <a:r>
                        <a:rPr lang="fr-BE" sz="2200" b="1" kern="1200" dirty="0" err="1" smtClean="0">
                          <a:solidFill>
                            <a:schemeClr val="tx1"/>
                          </a:solidFill>
                          <a:latin typeface="+mn-lt"/>
                          <a:ea typeface="+mn-ea"/>
                          <a:cs typeface="+mn-cs"/>
                        </a:rPr>
                        <a:t>het</a:t>
                      </a:r>
                      <a:r>
                        <a:rPr lang="fr-BE" sz="2200" b="1" kern="1200" dirty="0" smtClean="0">
                          <a:solidFill>
                            <a:schemeClr val="tx1"/>
                          </a:solidFill>
                          <a:latin typeface="+mn-lt"/>
                          <a:ea typeface="+mn-ea"/>
                          <a:cs typeface="+mn-cs"/>
                        </a:rPr>
                        <a:t> </a:t>
                      </a:r>
                      <a:r>
                        <a:rPr lang="fr-BE" sz="2200" b="1" u="sng" kern="1200" dirty="0" err="1" smtClean="0">
                          <a:solidFill>
                            <a:schemeClr val="tx1"/>
                          </a:solidFill>
                          <a:latin typeface="+mn-lt"/>
                          <a:ea typeface="+mn-ea"/>
                          <a:cs typeface="+mn-cs"/>
                        </a:rPr>
                        <a:t>beleid</a:t>
                      </a:r>
                      <a:r>
                        <a:rPr lang="fr-BE" sz="2200" b="1" kern="1200" dirty="0" smtClean="0">
                          <a:solidFill>
                            <a:schemeClr val="tx1"/>
                          </a:solidFill>
                          <a:latin typeface="+mn-lt"/>
                          <a:ea typeface="+mn-ea"/>
                          <a:cs typeface="+mn-cs"/>
                        </a:rPr>
                        <a:t>:</a:t>
                      </a:r>
                    </a:p>
                    <a:p>
                      <a:pPr marL="361950" lvl="3" indent="-185738">
                        <a:spcAft>
                          <a:spcPts val="600"/>
                        </a:spcAft>
                        <a:buFont typeface="Arial" panose="020B0604020202020204" pitchFamily="34" charset="0"/>
                        <a:buChar char="•"/>
                      </a:pPr>
                      <a:r>
                        <a:rPr lang="nl-NL" sz="2000" kern="1200" dirty="0" smtClean="0">
                          <a:solidFill>
                            <a:schemeClr val="tx1"/>
                          </a:solidFill>
                          <a:latin typeface="+mn-lt"/>
                          <a:ea typeface="+mn-ea"/>
                          <a:cs typeface="+mn-cs"/>
                        </a:rPr>
                        <a:t>verankering op de verschillende beleidsniveaus</a:t>
                      </a:r>
                    </a:p>
                    <a:p>
                      <a:pPr marL="361950" lvl="3" indent="-185738">
                        <a:spcAft>
                          <a:spcPts val="600"/>
                        </a:spcAft>
                        <a:buFont typeface="Arial" panose="020B0604020202020204" pitchFamily="34" charset="0"/>
                        <a:buChar char="•"/>
                      </a:pPr>
                      <a:r>
                        <a:rPr lang="fr-BE" sz="2000" kern="1200" dirty="0" err="1" smtClean="0">
                          <a:solidFill>
                            <a:schemeClr val="tx1"/>
                          </a:solidFill>
                          <a:latin typeface="+mn-lt"/>
                          <a:ea typeface="+mn-ea"/>
                          <a:cs typeface="+mn-cs"/>
                        </a:rPr>
                        <a:t>promotie</a:t>
                      </a:r>
                      <a:r>
                        <a:rPr lang="fr-BE" sz="2000" kern="1200" dirty="0" smtClean="0">
                          <a:solidFill>
                            <a:schemeClr val="tx1"/>
                          </a:solidFill>
                          <a:latin typeface="+mn-lt"/>
                          <a:ea typeface="+mn-ea"/>
                          <a:cs typeface="+mn-cs"/>
                        </a:rPr>
                        <a:t> van « </a:t>
                      </a:r>
                      <a:r>
                        <a:rPr lang="fr-BE" sz="2000" kern="1200" dirty="0" err="1" smtClean="0">
                          <a:solidFill>
                            <a:schemeClr val="tx1"/>
                          </a:solidFill>
                          <a:latin typeface="+mn-lt"/>
                          <a:ea typeface="+mn-ea"/>
                          <a:cs typeface="+mn-cs"/>
                        </a:rPr>
                        <a:t>health</a:t>
                      </a:r>
                      <a:r>
                        <a:rPr lang="fr-BE" sz="2000" kern="1200" dirty="0" smtClean="0">
                          <a:solidFill>
                            <a:schemeClr val="tx1"/>
                          </a:solidFill>
                          <a:latin typeface="+mn-lt"/>
                          <a:ea typeface="+mn-ea"/>
                          <a:cs typeface="+mn-cs"/>
                        </a:rPr>
                        <a:t> in all </a:t>
                      </a:r>
                      <a:r>
                        <a:rPr lang="fr-BE" sz="2000" kern="1200" dirty="0" err="1" smtClean="0">
                          <a:solidFill>
                            <a:schemeClr val="tx1"/>
                          </a:solidFill>
                          <a:latin typeface="+mn-lt"/>
                          <a:ea typeface="+mn-ea"/>
                          <a:cs typeface="+mn-cs"/>
                        </a:rPr>
                        <a:t>policies</a:t>
                      </a:r>
                      <a:r>
                        <a:rPr lang="fr-BE" sz="2000" kern="1200" dirty="0" smtClean="0">
                          <a:solidFill>
                            <a:schemeClr val="tx1"/>
                          </a:solidFill>
                          <a:latin typeface="+mn-lt"/>
                          <a:ea typeface="+mn-ea"/>
                          <a:cs typeface="+mn-cs"/>
                        </a:rPr>
                        <a:t> »</a:t>
                      </a:r>
                      <a:endParaRPr lang="fr-FR" sz="2000" dirty="0"/>
                    </a:p>
                  </a:txBody>
                  <a:tcPr marL="68592" marR="68592">
                    <a:noFill/>
                  </a:tcPr>
                </a:tc>
              </a:tr>
            </a:tbl>
          </a:graphicData>
        </a:graphic>
      </p:graphicFrame>
      <p:sp>
        <p:nvSpPr>
          <p:cNvPr id="9" name="Espace réservé du numéro de diapositive 8"/>
          <p:cNvSpPr>
            <a:spLocks noGrp="1"/>
          </p:cNvSpPr>
          <p:nvPr>
            <p:ph type="sldNum" sz="quarter" idx="12"/>
          </p:nvPr>
        </p:nvSpPr>
        <p:spPr/>
        <p:txBody>
          <a:bodyPr/>
          <a:lstStyle/>
          <a:p>
            <a:fld id="{C688D0ED-193F-4936-BAD4-C4F1F620C145}" type="slidenum">
              <a:rPr lang="en-US" smtClean="0"/>
              <a:pPr/>
              <a:t>11</a:t>
            </a:fld>
            <a:endParaRPr lang="en-US" dirty="0"/>
          </a:p>
        </p:txBody>
      </p:sp>
      <p:pic>
        <p:nvPicPr>
          <p:cNvPr id="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5141"/>
          <a:stretch/>
        </p:blipFill>
        <p:spPr bwMode="auto">
          <a:xfrm>
            <a:off x="-1" y="0"/>
            <a:ext cx="1035171" cy="1233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22210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793630" y="5331125"/>
            <a:ext cx="7039155" cy="1477328"/>
          </a:xfrm>
          <a:prstGeom prst="rect">
            <a:avLst/>
          </a:prstGeom>
          <a:solidFill>
            <a:schemeClr val="bg1"/>
          </a:solidFill>
        </p:spPr>
        <p:txBody>
          <a:bodyPr wrap="square" rtlCol="0">
            <a:spAutoFit/>
          </a:bodyPr>
          <a:lstStyle/>
          <a:p>
            <a:endParaRPr lang="nl-NL" dirty="0" smtClean="0"/>
          </a:p>
          <a:p>
            <a:endParaRPr lang="nl-NL" dirty="0" smtClean="0"/>
          </a:p>
          <a:p>
            <a:endParaRPr lang="nl-NL" dirty="0" smtClean="0"/>
          </a:p>
          <a:p>
            <a:endParaRPr lang="nl-NL" dirty="0" smtClean="0"/>
          </a:p>
          <a:p>
            <a:endParaRPr lang="nl-NL" dirty="0" smtClean="0"/>
          </a:p>
        </p:txBody>
      </p:sp>
      <p:sp>
        <p:nvSpPr>
          <p:cNvPr id="2" name="Titel 1"/>
          <p:cNvSpPr>
            <a:spLocks noGrp="1"/>
          </p:cNvSpPr>
          <p:nvPr>
            <p:ph type="title"/>
          </p:nvPr>
        </p:nvSpPr>
        <p:spPr>
          <a:xfrm>
            <a:off x="1759789" y="0"/>
            <a:ext cx="6079266" cy="1320800"/>
          </a:xfrm>
        </p:spPr>
        <p:txBody>
          <a:bodyPr>
            <a:normAutofit/>
          </a:bodyPr>
          <a:lstStyle/>
          <a:p>
            <a:pPr algn="ctr"/>
            <a:r>
              <a:rPr lang="fr-BE" sz="4000" b="1" dirty="0" err="1" smtClean="0"/>
              <a:t>Gemeenschappelijk</a:t>
            </a:r>
            <a:r>
              <a:rPr lang="fr-BE" sz="4000" b="1" dirty="0" smtClean="0"/>
              <a:t> plan</a:t>
            </a:r>
            <a:endParaRPr lang="nl-NL" sz="4000" b="1" dirty="0"/>
          </a:p>
        </p:txBody>
      </p:sp>
      <p:sp>
        <p:nvSpPr>
          <p:cNvPr id="3" name="Tijdelijke aanduiding voor inhoud 2"/>
          <p:cNvSpPr>
            <a:spLocks noGrp="1"/>
          </p:cNvSpPr>
          <p:nvPr>
            <p:ph idx="1"/>
          </p:nvPr>
        </p:nvSpPr>
        <p:spPr>
          <a:xfrm>
            <a:off x="345058" y="1870301"/>
            <a:ext cx="8034320" cy="665865"/>
          </a:xfrm>
        </p:spPr>
        <p:txBody>
          <a:bodyPr>
            <a:normAutofit lnSpcReduction="10000"/>
          </a:bodyPr>
          <a:lstStyle/>
          <a:p>
            <a:pPr>
              <a:spcAft>
                <a:spcPts val="1800"/>
              </a:spcAft>
              <a:buFont typeface="Wingdings" panose="05000000000000000000" pitchFamily="2" charset="2"/>
              <a:buChar char="Ø"/>
            </a:pPr>
            <a:r>
              <a:rPr lang="fr-BE" b="1" dirty="0" smtClean="0"/>
              <a:t> </a:t>
            </a:r>
            <a:r>
              <a:rPr lang="fr-BE" b="1" dirty="0" err="1" smtClean="0"/>
              <a:t>Hoe</a:t>
            </a:r>
            <a:r>
              <a:rPr lang="fr-BE" b="1" dirty="0" smtClean="0"/>
              <a:t> dit te </a:t>
            </a:r>
            <a:r>
              <a:rPr lang="fr-BE" b="1" dirty="0" err="1" smtClean="0"/>
              <a:t>bereiken</a:t>
            </a:r>
            <a:r>
              <a:rPr lang="fr-BE" b="1" dirty="0" smtClean="0"/>
              <a:t>? </a:t>
            </a:r>
            <a:r>
              <a:rPr lang="fr-BE" dirty="0" smtClean="0"/>
              <a:t>	</a:t>
            </a:r>
            <a:r>
              <a:rPr lang="fr-BE" dirty="0"/>
              <a:t>	</a:t>
            </a:r>
            <a:endParaRPr lang="fr-BE" b="1" dirty="0" smtClean="0">
              <a:solidFill>
                <a:srgbClr val="0070C0"/>
              </a:solidFill>
            </a:endParaRPr>
          </a:p>
          <a:p>
            <a:pPr marL="0" indent="0">
              <a:buNone/>
            </a:pPr>
            <a:endParaRPr lang="fr-BE" dirty="0"/>
          </a:p>
          <a:p>
            <a:pPr marL="0" indent="0">
              <a:buNone/>
            </a:pPr>
            <a:endParaRPr lang="fr-BE" dirty="0" smtClean="0"/>
          </a:p>
          <a:p>
            <a:pPr marL="0" indent="0">
              <a:buNone/>
            </a:pPr>
            <a:endParaRPr lang="nl-NL" altLang="nl-BE" sz="1100" i="1" dirty="0" smtClean="0">
              <a:solidFill>
                <a:srgbClr val="4F81BD">
                  <a:lumMod val="75000"/>
                </a:srgbClr>
              </a:solidFill>
              <a:latin typeface="AGaramond" pitchFamily="18" charset="0"/>
            </a:endParaRPr>
          </a:p>
          <a:p>
            <a:endParaRPr lang="nl-NL" dirty="0"/>
          </a:p>
        </p:txBody>
      </p:sp>
      <p:graphicFrame>
        <p:nvGraphicFramePr>
          <p:cNvPr id="6" name="Tabel 5"/>
          <p:cNvGraphicFramePr>
            <a:graphicFrameLocks noGrp="1"/>
          </p:cNvGraphicFramePr>
          <p:nvPr>
            <p:extLst>
              <p:ext uri="{D42A27DB-BD31-4B8C-83A1-F6EECF244321}">
                <p14:modId xmlns:p14="http://schemas.microsoft.com/office/powerpoint/2010/main" val="1768544346"/>
              </p:ext>
            </p:extLst>
          </p:nvPr>
        </p:nvGraphicFramePr>
        <p:xfrm>
          <a:off x="1190446" y="2760452"/>
          <a:ext cx="2916000" cy="3450566"/>
        </p:xfrm>
        <a:graphic>
          <a:graphicData uri="http://schemas.openxmlformats.org/drawingml/2006/table">
            <a:tbl>
              <a:tblPr firstRow="1" bandRow="1">
                <a:tableStyleId>{69012ECD-51FC-41F1-AA8D-1B2483CD663E}</a:tableStyleId>
              </a:tblPr>
              <a:tblGrid>
                <a:gridCol w="2916000"/>
              </a:tblGrid>
              <a:tr h="492938">
                <a:tc>
                  <a:txBody>
                    <a:bodyPr/>
                    <a:lstStyle/>
                    <a:p>
                      <a:pPr algn="ctr"/>
                      <a:r>
                        <a:rPr lang="fr-BE" sz="2400" dirty="0" smtClean="0"/>
                        <a:t>Van…</a:t>
                      </a:r>
                      <a:endParaRPr lang="nl-NL" sz="2400" dirty="0">
                        <a:solidFill>
                          <a:schemeClr val="tx1"/>
                        </a:solidFill>
                      </a:endParaRPr>
                    </a:p>
                  </a:txBody>
                  <a:tcPr marL="68592" marR="68592"/>
                </a:tc>
              </a:tr>
              <a:tr h="492938">
                <a:tc>
                  <a:txBody>
                    <a:bodyPr/>
                    <a:lstStyle/>
                    <a:p>
                      <a:pPr algn="ctr"/>
                      <a:r>
                        <a:rPr lang="fr-BE" sz="2000" kern="1200" dirty="0" err="1" smtClean="0"/>
                        <a:t>Gefragmenteerd</a:t>
                      </a:r>
                      <a:r>
                        <a:rPr lang="fr-BE" sz="2000" baseline="0" dirty="0" smtClean="0"/>
                        <a:t> </a:t>
                      </a:r>
                      <a:r>
                        <a:rPr lang="fr-BE" sz="2000" baseline="0" dirty="0" err="1" smtClean="0"/>
                        <a:t>systeem</a:t>
                      </a:r>
                      <a:endParaRPr lang="nl-NL" sz="2000" dirty="0">
                        <a:latin typeface="+mj-lt"/>
                      </a:endParaRPr>
                    </a:p>
                  </a:txBody>
                  <a:tcPr marL="68592" marR="68592"/>
                </a:tc>
              </a:tr>
              <a:tr h="492938">
                <a:tc>
                  <a:txBody>
                    <a:bodyPr/>
                    <a:lstStyle/>
                    <a:p>
                      <a:pPr algn="ctr"/>
                      <a:r>
                        <a:rPr lang="fr-BE" sz="2000" dirty="0" err="1" smtClean="0"/>
                        <a:t>Reactieve</a:t>
                      </a:r>
                      <a:r>
                        <a:rPr lang="fr-BE" sz="2000" baseline="0" dirty="0" smtClean="0"/>
                        <a:t> </a:t>
                      </a:r>
                      <a:r>
                        <a:rPr lang="fr-BE" sz="2000" baseline="0" dirty="0" err="1" smtClean="0"/>
                        <a:t>zorg</a:t>
                      </a:r>
                      <a:endParaRPr lang="nl-NL" sz="2000" dirty="0">
                        <a:latin typeface="+mj-lt"/>
                      </a:endParaRPr>
                    </a:p>
                  </a:txBody>
                  <a:tcPr marL="68592" marR="68592"/>
                </a:tc>
              </a:tr>
              <a:tr h="492938">
                <a:tc>
                  <a:txBody>
                    <a:bodyPr/>
                    <a:lstStyle/>
                    <a:p>
                      <a:pPr algn="ctr"/>
                      <a:r>
                        <a:rPr lang="fr-BE" sz="2000" dirty="0" err="1" smtClean="0"/>
                        <a:t>Ziektegerichte</a:t>
                      </a:r>
                      <a:r>
                        <a:rPr lang="fr-BE" sz="2000" dirty="0" smtClean="0"/>
                        <a:t> </a:t>
                      </a:r>
                      <a:r>
                        <a:rPr lang="fr-BE" sz="2000" dirty="0" err="1" smtClean="0"/>
                        <a:t>aanpak</a:t>
                      </a:r>
                      <a:endParaRPr lang="nl-NL" sz="2000" dirty="0">
                        <a:latin typeface="+mj-lt"/>
                      </a:endParaRPr>
                    </a:p>
                  </a:txBody>
                  <a:tcPr marL="68592" marR="68592"/>
                </a:tc>
              </a:tr>
              <a:tr h="492938">
                <a:tc>
                  <a:txBody>
                    <a:bodyPr/>
                    <a:lstStyle/>
                    <a:p>
                      <a:pPr algn="ctr"/>
                      <a:r>
                        <a:rPr lang="fr-BE" sz="2000" dirty="0" err="1" smtClean="0"/>
                        <a:t>Medisch</a:t>
                      </a:r>
                      <a:r>
                        <a:rPr lang="fr-BE" sz="2000" dirty="0" smtClean="0"/>
                        <a:t> model</a:t>
                      </a:r>
                      <a:endParaRPr lang="nl-NL" sz="2000" dirty="0">
                        <a:latin typeface="+mj-lt"/>
                      </a:endParaRPr>
                    </a:p>
                  </a:txBody>
                  <a:tcPr marL="68592" marR="68592"/>
                </a:tc>
              </a:tr>
              <a:tr h="492938">
                <a:tc>
                  <a:txBody>
                    <a:bodyPr/>
                    <a:lstStyle/>
                    <a:p>
                      <a:pPr algn="ctr"/>
                      <a:r>
                        <a:rPr lang="fr-BE" sz="2000" dirty="0" err="1" smtClean="0"/>
                        <a:t>Aanbodgestuurd</a:t>
                      </a:r>
                      <a:endParaRPr lang="nl-NL" sz="2000" dirty="0">
                        <a:latin typeface="+mj-lt"/>
                      </a:endParaRPr>
                    </a:p>
                  </a:txBody>
                  <a:tcPr marL="68592" marR="68592"/>
                </a:tc>
              </a:tr>
              <a:tr h="492938">
                <a:tc>
                  <a:txBody>
                    <a:bodyPr/>
                    <a:lstStyle/>
                    <a:p>
                      <a:pPr algn="ctr"/>
                      <a:r>
                        <a:rPr lang="fr-BE" sz="2000" dirty="0" err="1" smtClean="0"/>
                        <a:t>Passieve</a:t>
                      </a:r>
                      <a:r>
                        <a:rPr lang="fr-BE" sz="2000" dirty="0" smtClean="0"/>
                        <a:t> </a:t>
                      </a:r>
                      <a:r>
                        <a:rPr lang="fr-BE" sz="2000" dirty="0" err="1" smtClean="0"/>
                        <a:t>patiënt</a:t>
                      </a:r>
                      <a:endParaRPr lang="nl-NL" sz="2000" dirty="0">
                        <a:latin typeface="+mj-lt"/>
                      </a:endParaRPr>
                    </a:p>
                  </a:txBody>
                  <a:tcPr marL="68592" marR="68592"/>
                </a:tc>
              </a:tr>
            </a:tbl>
          </a:graphicData>
        </a:graphic>
      </p:graphicFrame>
      <p:sp>
        <p:nvSpPr>
          <p:cNvPr id="7" name="PIJL-RECHTS 6"/>
          <p:cNvSpPr/>
          <p:nvPr/>
        </p:nvSpPr>
        <p:spPr>
          <a:xfrm>
            <a:off x="4277533" y="4206835"/>
            <a:ext cx="864246" cy="604873"/>
          </a:xfrm>
          <a:prstGeom prst="rightArrow">
            <a:avLst/>
          </a:prstGeom>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NL"/>
          </a:p>
        </p:txBody>
      </p:sp>
      <p:graphicFrame>
        <p:nvGraphicFramePr>
          <p:cNvPr id="8" name="Tabel 7"/>
          <p:cNvGraphicFramePr>
            <a:graphicFrameLocks noGrp="1"/>
          </p:cNvGraphicFramePr>
          <p:nvPr>
            <p:extLst>
              <p:ext uri="{D42A27DB-BD31-4B8C-83A1-F6EECF244321}">
                <p14:modId xmlns:p14="http://schemas.microsoft.com/office/powerpoint/2010/main" val="3513403206"/>
              </p:ext>
            </p:extLst>
          </p:nvPr>
        </p:nvGraphicFramePr>
        <p:xfrm>
          <a:off x="5262112" y="2760452"/>
          <a:ext cx="3416062" cy="3448070"/>
        </p:xfrm>
        <a:graphic>
          <a:graphicData uri="http://schemas.openxmlformats.org/drawingml/2006/table">
            <a:tbl>
              <a:tblPr firstRow="1" bandRow="1">
                <a:tableStyleId>{69012ECD-51FC-41F1-AA8D-1B2483CD663E}</a:tableStyleId>
              </a:tblPr>
              <a:tblGrid>
                <a:gridCol w="3416062"/>
              </a:tblGrid>
              <a:tr h="489481">
                <a:tc>
                  <a:txBody>
                    <a:bodyPr/>
                    <a:lstStyle/>
                    <a:p>
                      <a:pPr algn="ctr"/>
                      <a:r>
                        <a:rPr lang="fr-BE" sz="2400" dirty="0" err="1" smtClean="0"/>
                        <a:t>naar</a:t>
                      </a:r>
                      <a:r>
                        <a:rPr lang="fr-BE" sz="2400" dirty="0" smtClean="0"/>
                        <a:t>…</a:t>
                      </a:r>
                      <a:endParaRPr lang="nl-NL" sz="2400" dirty="0">
                        <a:solidFill>
                          <a:schemeClr val="tx1"/>
                        </a:solidFill>
                      </a:endParaRPr>
                    </a:p>
                  </a:txBody>
                  <a:tcPr marL="68592" marR="68592"/>
                </a:tc>
              </a:tr>
              <a:tr h="511184">
                <a:tc>
                  <a:txBody>
                    <a:bodyPr/>
                    <a:lstStyle/>
                    <a:p>
                      <a:pPr algn="ctr"/>
                      <a:r>
                        <a:rPr lang="fr-BE" sz="2000" dirty="0" err="1" smtClean="0"/>
                        <a:t>Zorg</a:t>
                      </a:r>
                      <a:r>
                        <a:rPr lang="fr-BE" sz="2000" baseline="0" dirty="0" err="1" smtClean="0"/>
                        <a:t>continuïteit</a:t>
                      </a:r>
                      <a:r>
                        <a:rPr lang="fr-BE" sz="2000" baseline="0" dirty="0" smtClean="0"/>
                        <a:t> en </a:t>
                      </a:r>
                      <a:r>
                        <a:rPr lang="fr-BE" sz="2000" baseline="0" dirty="0" err="1" smtClean="0"/>
                        <a:t>integratie</a:t>
                      </a:r>
                      <a:endParaRPr lang="nl-NL" sz="2000" b="1" dirty="0">
                        <a:latin typeface="+mj-lt"/>
                      </a:endParaRPr>
                    </a:p>
                  </a:txBody>
                  <a:tcPr marL="68592" marR="68592"/>
                </a:tc>
              </a:tr>
              <a:tr h="489481">
                <a:tc>
                  <a:txBody>
                    <a:bodyPr/>
                    <a:lstStyle/>
                    <a:p>
                      <a:pPr algn="ctr"/>
                      <a:r>
                        <a:rPr lang="fr-BE" sz="2000" dirty="0" err="1" smtClean="0"/>
                        <a:t>Proactieve</a:t>
                      </a:r>
                      <a:r>
                        <a:rPr lang="fr-BE" sz="2000" dirty="0" smtClean="0"/>
                        <a:t> en </a:t>
                      </a:r>
                      <a:r>
                        <a:rPr lang="fr-BE" sz="2000" dirty="0" err="1" smtClean="0"/>
                        <a:t>geplande</a:t>
                      </a:r>
                      <a:r>
                        <a:rPr lang="fr-BE" sz="2000" baseline="0" dirty="0" smtClean="0"/>
                        <a:t> </a:t>
                      </a:r>
                      <a:r>
                        <a:rPr lang="fr-BE" sz="2000" baseline="0" dirty="0" err="1" smtClean="0"/>
                        <a:t>zorg</a:t>
                      </a:r>
                      <a:endParaRPr lang="nl-NL" sz="2000" b="1" dirty="0">
                        <a:latin typeface="+mj-lt"/>
                      </a:endParaRPr>
                    </a:p>
                  </a:txBody>
                  <a:tcPr marL="68592" marR="68592"/>
                </a:tc>
              </a:tr>
              <a:tr h="489481">
                <a:tc>
                  <a:txBody>
                    <a:bodyPr/>
                    <a:lstStyle/>
                    <a:p>
                      <a:pPr algn="ctr"/>
                      <a:r>
                        <a:rPr lang="fr-BE" sz="2000" dirty="0" err="1" smtClean="0"/>
                        <a:t>Persoonsgerichte</a:t>
                      </a:r>
                      <a:r>
                        <a:rPr lang="fr-BE" sz="2000" dirty="0" smtClean="0"/>
                        <a:t> </a:t>
                      </a:r>
                      <a:r>
                        <a:rPr lang="fr-BE" sz="2000" dirty="0" err="1" smtClean="0"/>
                        <a:t>aanpak</a:t>
                      </a:r>
                      <a:endParaRPr lang="nl-NL" sz="2000" b="1" dirty="0">
                        <a:latin typeface="+mj-lt"/>
                      </a:endParaRPr>
                    </a:p>
                  </a:txBody>
                  <a:tcPr marL="68592" marR="68592"/>
                </a:tc>
              </a:tr>
              <a:tr h="489481">
                <a:tc>
                  <a:txBody>
                    <a:bodyPr/>
                    <a:lstStyle/>
                    <a:p>
                      <a:pPr algn="ctr"/>
                      <a:r>
                        <a:rPr lang="fr-BE" sz="2000" dirty="0" err="1" smtClean="0"/>
                        <a:t>Multidisciplinair</a:t>
                      </a:r>
                      <a:r>
                        <a:rPr lang="fr-BE" sz="2000" baseline="0" dirty="0" smtClean="0"/>
                        <a:t> model</a:t>
                      </a:r>
                      <a:endParaRPr lang="nl-NL" sz="2000" b="1" dirty="0">
                        <a:latin typeface="+mj-lt"/>
                      </a:endParaRPr>
                    </a:p>
                  </a:txBody>
                  <a:tcPr marL="68592" marR="68592"/>
                </a:tc>
              </a:tr>
              <a:tr h="489481">
                <a:tc>
                  <a:txBody>
                    <a:bodyPr/>
                    <a:lstStyle/>
                    <a:p>
                      <a:pPr algn="ctr"/>
                      <a:r>
                        <a:rPr lang="fr-BE" sz="2000" dirty="0" err="1" smtClean="0"/>
                        <a:t>Vraaggestuurd</a:t>
                      </a:r>
                      <a:endParaRPr lang="nl-NL" sz="2000" b="1" dirty="0">
                        <a:latin typeface="+mj-lt"/>
                      </a:endParaRPr>
                    </a:p>
                  </a:txBody>
                  <a:tcPr marL="68592" marR="68592"/>
                </a:tc>
              </a:tr>
              <a:tr h="489481">
                <a:tc>
                  <a:txBody>
                    <a:bodyPr/>
                    <a:lstStyle/>
                    <a:p>
                      <a:pPr algn="ctr"/>
                      <a:r>
                        <a:rPr lang="fr-BE" sz="2000" dirty="0" err="1" smtClean="0"/>
                        <a:t>Actieve</a:t>
                      </a:r>
                      <a:r>
                        <a:rPr lang="fr-BE" sz="2000" baseline="0" dirty="0" smtClean="0"/>
                        <a:t> </a:t>
                      </a:r>
                      <a:r>
                        <a:rPr lang="fr-BE" sz="2000" baseline="0" dirty="0" err="1" smtClean="0"/>
                        <a:t>patiënt</a:t>
                      </a:r>
                      <a:endParaRPr lang="nl-NL" sz="2000" b="1" dirty="0">
                        <a:latin typeface="+mj-lt"/>
                      </a:endParaRPr>
                    </a:p>
                  </a:txBody>
                  <a:tcPr marL="68592" marR="68592"/>
                </a:tc>
              </a:tr>
            </a:tbl>
          </a:graphicData>
        </a:graphic>
      </p:graphicFrame>
      <p:sp>
        <p:nvSpPr>
          <p:cNvPr id="12" name="ZoneTexte 11"/>
          <p:cNvSpPr txBox="1"/>
          <p:nvPr/>
        </p:nvSpPr>
        <p:spPr>
          <a:xfrm>
            <a:off x="3761118" y="2191107"/>
            <a:ext cx="2001328" cy="523220"/>
          </a:xfrm>
          <a:prstGeom prst="rect">
            <a:avLst/>
          </a:prstGeom>
          <a:noFill/>
        </p:spPr>
        <p:txBody>
          <a:bodyPr wrap="square" rtlCol="0">
            <a:spAutoFit/>
          </a:bodyPr>
          <a:lstStyle/>
          <a:p>
            <a:r>
              <a:rPr lang="fr-BE" sz="2800" b="1" dirty="0" smtClean="0">
                <a:solidFill>
                  <a:srgbClr val="0070C0"/>
                </a:solidFill>
              </a:rPr>
              <a:t>« Change »</a:t>
            </a:r>
            <a:endParaRPr lang="fr-FR" sz="2800" dirty="0"/>
          </a:p>
        </p:txBody>
      </p:sp>
      <p:sp>
        <p:nvSpPr>
          <p:cNvPr id="14" name="Espace réservé du numéro de diapositive 13"/>
          <p:cNvSpPr>
            <a:spLocks noGrp="1"/>
          </p:cNvSpPr>
          <p:nvPr>
            <p:ph type="sldNum" sz="quarter" idx="12"/>
          </p:nvPr>
        </p:nvSpPr>
        <p:spPr/>
        <p:txBody>
          <a:bodyPr/>
          <a:lstStyle/>
          <a:p>
            <a:fld id="{C688D0ED-193F-4936-BAD4-C4F1F620C145}" type="slidenum">
              <a:rPr lang="en-US" smtClean="0"/>
              <a:pPr/>
              <a:t>12</a:t>
            </a:fld>
            <a:endParaRPr lang="en-US" dirty="0"/>
          </a:p>
        </p:txBody>
      </p:sp>
      <p:pic>
        <p:nvPicPr>
          <p:cNvPr id="1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5141"/>
          <a:stretch/>
        </p:blipFill>
        <p:spPr bwMode="auto">
          <a:xfrm>
            <a:off x="-1" y="0"/>
            <a:ext cx="1035171" cy="1233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30480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293962" y="5658928"/>
            <a:ext cx="6866627" cy="1200329"/>
          </a:xfrm>
          <a:prstGeom prst="rect">
            <a:avLst/>
          </a:prstGeom>
          <a:solidFill>
            <a:schemeClr val="bg1"/>
          </a:solidFill>
        </p:spPr>
        <p:txBody>
          <a:bodyPr wrap="square" rtlCol="0">
            <a:spAutoFit/>
          </a:bodyPr>
          <a:lstStyle/>
          <a:p>
            <a:endParaRPr lang="fr-BE" dirty="0"/>
          </a:p>
          <a:p>
            <a:endParaRPr lang="fr-BE" dirty="0" smtClean="0"/>
          </a:p>
          <a:p>
            <a:endParaRPr lang="fr-BE" dirty="0" smtClean="0"/>
          </a:p>
          <a:p>
            <a:endParaRPr lang="fr-BE" dirty="0" smtClean="0"/>
          </a:p>
        </p:txBody>
      </p:sp>
      <p:pic>
        <p:nvPicPr>
          <p:cNvPr id="5" name="Afbeelding 4"/>
          <p:cNvPicPr>
            <a:picLocks noChangeAspect="1"/>
          </p:cNvPicPr>
          <p:nvPr/>
        </p:nvPicPr>
        <p:blipFill>
          <a:blip r:embed="rId3">
            <a:clrChange>
              <a:clrFrom>
                <a:srgbClr val="FFFFFF"/>
              </a:clrFrom>
              <a:clrTo>
                <a:srgbClr val="FFFFFF">
                  <a:alpha val="0"/>
                </a:srgbClr>
              </a:clrTo>
            </a:clrChange>
          </a:blip>
          <a:stretch>
            <a:fillRect/>
          </a:stretch>
        </p:blipFill>
        <p:spPr>
          <a:xfrm>
            <a:off x="500332" y="249338"/>
            <a:ext cx="8402128" cy="6608663"/>
          </a:xfrm>
          <a:prstGeom prst="rect">
            <a:avLst/>
          </a:prstGeom>
        </p:spPr>
      </p:pic>
      <p:sp>
        <p:nvSpPr>
          <p:cNvPr id="7" name="Espace réservé du numéro de diapositive 6"/>
          <p:cNvSpPr>
            <a:spLocks noGrp="1"/>
          </p:cNvSpPr>
          <p:nvPr>
            <p:ph type="sldNum" sz="quarter" idx="12"/>
          </p:nvPr>
        </p:nvSpPr>
        <p:spPr/>
        <p:txBody>
          <a:bodyPr/>
          <a:lstStyle/>
          <a:p>
            <a:fld id="{C688D0ED-193F-4936-BAD4-C4F1F620C145}" type="slidenum">
              <a:rPr lang="en-US" smtClean="0"/>
              <a:pPr/>
              <a:t>13</a:t>
            </a:fld>
            <a:endParaRPr lang="en-US" dirty="0"/>
          </a:p>
        </p:txBody>
      </p:sp>
      <p:pic>
        <p:nvPicPr>
          <p:cNvPr id="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5141"/>
          <a:stretch/>
        </p:blipFill>
        <p:spPr bwMode="auto">
          <a:xfrm>
            <a:off x="0" y="5624869"/>
            <a:ext cx="1035171" cy="1233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12037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45721" y="5779698"/>
            <a:ext cx="6607834" cy="1078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Afbeelding 4"/>
          <p:cNvPicPr>
            <a:picLocks noChangeAspect="1"/>
          </p:cNvPicPr>
          <p:nvPr/>
        </p:nvPicPr>
        <p:blipFill>
          <a:blip r:embed="rId3">
            <a:clrChange>
              <a:clrFrom>
                <a:srgbClr val="FFFFFF"/>
              </a:clrFrom>
              <a:clrTo>
                <a:srgbClr val="FFFFFF">
                  <a:alpha val="0"/>
                </a:srgbClr>
              </a:clrTo>
            </a:clrChange>
          </a:blip>
          <a:stretch>
            <a:fillRect/>
          </a:stretch>
        </p:blipFill>
        <p:spPr>
          <a:xfrm>
            <a:off x="569343" y="115430"/>
            <a:ext cx="8367623" cy="6742571"/>
          </a:xfrm>
          <a:prstGeom prst="rect">
            <a:avLst/>
          </a:prstGeom>
        </p:spPr>
      </p:pic>
      <p:sp>
        <p:nvSpPr>
          <p:cNvPr id="2" name="Afgeronde rechthoek 1"/>
          <p:cNvSpPr/>
          <p:nvPr/>
        </p:nvSpPr>
        <p:spPr>
          <a:xfrm>
            <a:off x="1328469" y="1518557"/>
            <a:ext cx="6763108" cy="4163786"/>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Espace réservé du numéro de diapositive 8"/>
          <p:cNvSpPr>
            <a:spLocks noGrp="1"/>
          </p:cNvSpPr>
          <p:nvPr>
            <p:ph type="sldNum" sz="quarter" idx="12"/>
          </p:nvPr>
        </p:nvSpPr>
        <p:spPr/>
        <p:txBody>
          <a:bodyPr/>
          <a:lstStyle/>
          <a:p>
            <a:fld id="{C688D0ED-193F-4936-BAD4-C4F1F620C145}" type="slidenum">
              <a:rPr lang="en-US" smtClean="0"/>
              <a:pPr/>
              <a:t>14</a:t>
            </a:fld>
            <a:endParaRPr lang="en-US" dirty="0"/>
          </a:p>
        </p:txBody>
      </p:sp>
      <p:pic>
        <p:nvPicPr>
          <p:cNvPr id="1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5141"/>
          <a:stretch/>
        </p:blipFill>
        <p:spPr bwMode="auto">
          <a:xfrm>
            <a:off x="0" y="5624869"/>
            <a:ext cx="1035171" cy="1233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57465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66158" y="5520906"/>
            <a:ext cx="7297948" cy="13370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el 1"/>
          <p:cNvSpPr>
            <a:spLocks noGrp="1"/>
          </p:cNvSpPr>
          <p:nvPr>
            <p:ph type="title"/>
          </p:nvPr>
        </p:nvSpPr>
        <p:spPr>
          <a:xfrm>
            <a:off x="1621767" y="248992"/>
            <a:ext cx="6107501" cy="1320800"/>
          </a:xfrm>
        </p:spPr>
        <p:txBody>
          <a:bodyPr>
            <a:normAutofit/>
          </a:bodyPr>
          <a:lstStyle/>
          <a:p>
            <a:pPr algn="ctr"/>
            <a:r>
              <a:rPr lang="fr-BE" sz="4000" b="1" dirty="0" err="1" smtClean="0"/>
              <a:t>Gemeenschappelijk</a:t>
            </a:r>
            <a:r>
              <a:rPr lang="fr-BE" sz="4000" b="1" dirty="0" smtClean="0"/>
              <a:t> plan</a:t>
            </a:r>
            <a:endParaRPr lang="nl-NL" sz="4000" b="1" dirty="0"/>
          </a:p>
        </p:txBody>
      </p:sp>
      <p:sp>
        <p:nvSpPr>
          <p:cNvPr id="3" name="Tijdelijke aanduiding voor inhoud 2"/>
          <p:cNvSpPr>
            <a:spLocks noGrp="1"/>
          </p:cNvSpPr>
          <p:nvPr>
            <p:ph idx="1"/>
          </p:nvPr>
        </p:nvSpPr>
        <p:spPr>
          <a:xfrm>
            <a:off x="1075806" y="2018365"/>
            <a:ext cx="7699684" cy="3491606"/>
          </a:xfrm>
        </p:spPr>
        <p:txBody>
          <a:bodyPr>
            <a:normAutofit/>
          </a:bodyPr>
          <a:lstStyle/>
          <a:p>
            <a:pPr>
              <a:spcAft>
                <a:spcPts val="2400"/>
              </a:spcAft>
              <a:buFont typeface="Wingdings" panose="05000000000000000000" pitchFamily="2" charset="2"/>
              <a:buChar char="Ø"/>
            </a:pPr>
            <a:r>
              <a:rPr lang="fr-BE" sz="2400" b="1" dirty="0" smtClean="0"/>
              <a:t>  18 </a:t>
            </a:r>
            <a:r>
              <a:rPr lang="fr-BE" sz="2400" b="1" dirty="0" err="1" smtClean="0"/>
              <a:t>componenten</a:t>
            </a:r>
            <a:r>
              <a:rPr lang="fr-BE" sz="2400" b="1" dirty="0" smtClean="0"/>
              <a:t> van </a:t>
            </a:r>
            <a:r>
              <a:rPr lang="fr-BE" sz="2400" b="1" dirty="0" err="1" smtClean="0"/>
              <a:t>geïntegreerde</a:t>
            </a:r>
            <a:r>
              <a:rPr lang="fr-BE" sz="2400" b="1" dirty="0" smtClean="0"/>
              <a:t> </a:t>
            </a:r>
            <a:r>
              <a:rPr lang="fr-BE" sz="2400" b="1" dirty="0" err="1" smtClean="0"/>
              <a:t>zorg</a:t>
            </a:r>
            <a:endParaRPr lang="fr-BE" sz="2400" b="1" dirty="0" smtClean="0"/>
          </a:p>
        </p:txBody>
      </p:sp>
      <p:graphicFrame>
        <p:nvGraphicFramePr>
          <p:cNvPr id="5" name="Tabel 4"/>
          <p:cNvGraphicFramePr>
            <a:graphicFrameLocks noGrp="1"/>
          </p:cNvGraphicFramePr>
          <p:nvPr>
            <p:extLst>
              <p:ext uri="{D42A27DB-BD31-4B8C-83A1-F6EECF244321}">
                <p14:modId xmlns:p14="http://schemas.microsoft.com/office/powerpoint/2010/main" val="865792722"/>
              </p:ext>
            </p:extLst>
          </p:nvPr>
        </p:nvGraphicFramePr>
        <p:xfrm>
          <a:off x="1288202" y="2780420"/>
          <a:ext cx="6948000" cy="3170531"/>
        </p:xfrm>
        <a:graphic>
          <a:graphicData uri="http://schemas.openxmlformats.org/drawingml/2006/table">
            <a:tbl>
              <a:tblPr firstRow="1" bandRow="1">
                <a:tableStyleId>{69012ECD-51FC-41F1-AA8D-1B2483CD663E}</a:tableStyleId>
              </a:tblPr>
              <a:tblGrid>
                <a:gridCol w="1872000"/>
                <a:gridCol w="5076000"/>
              </a:tblGrid>
              <a:tr h="474302">
                <a:tc>
                  <a:txBody>
                    <a:bodyPr/>
                    <a:lstStyle/>
                    <a:p>
                      <a:pPr algn="ctr">
                        <a:spcAft>
                          <a:spcPts val="600"/>
                        </a:spcAft>
                      </a:pPr>
                      <a:r>
                        <a:rPr lang="fr-BE" sz="2400" dirty="0" err="1" smtClean="0"/>
                        <a:t>Actieniveaus</a:t>
                      </a:r>
                      <a:endParaRPr lang="fr-BE" sz="2400" dirty="0" smtClean="0"/>
                    </a:p>
                  </a:txBody>
                  <a:tcPr marL="68592" marR="68592">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miter lim="800000"/>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BE" sz="2400" dirty="0" err="1" smtClean="0"/>
                        <a:t>Componenten</a:t>
                      </a:r>
                      <a:endParaRPr lang="nl-NL" sz="2400" dirty="0"/>
                    </a:p>
                  </a:txBody>
                  <a:tcPr marL="68592" marR="68592">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miter lim="800000"/>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086629">
                <a:tc>
                  <a:txBody>
                    <a:bodyPr/>
                    <a:lstStyle/>
                    <a:p>
                      <a:pPr marL="0" indent="0" algn="l">
                        <a:spcBef>
                          <a:spcPts val="600"/>
                        </a:spcBef>
                        <a:spcAft>
                          <a:spcPts val="600"/>
                        </a:spcAft>
                        <a:buClr>
                          <a:schemeClr val="tx1"/>
                        </a:buClr>
                        <a:buNone/>
                      </a:pPr>
                      <a:endParaRPr lang="fr-BE" sz="1400" b="0" dirty="0" smtClean="0">
                        <a:latin typeface="+mj-lt"/>
                      </a:endParaRPr>
                    </a:p>
                    <a:p>
                      <a:pPr marL="457200" indent="-457200" algn="l">
                        <a:spcBef>
                          <a:spcPts val="600"/>
                        </a:spcBef>
                        <a:spcAft>
                          <a:spcPts val="600"/>
                        </a:spcAft>
                        <a:buClr>
                          <a:schemeClr val="tx1"/>
                        </a:buClr>
                        <a:buAutoNum type="arabicPeriod"/>
                      </a:pPr>
                      <a:r>
                        <a:rPr lang="fr-BE" sz="2000" b="1" dirty="0" err="1" smtClean="0">
                          <a:latin typeface="+mj-lt"/>
                        </a:rPr>
                        <a:t>Patiënt</a:t>
                      </a:r>
                      <a:endParaRPr lang="fr-BE" sz="2000" b="1" dirty="0" smtClean="0">
                        <a:latin typeface="+mj-lt"/>
                      </a:endParaRPr>
                    </a:p>
                    <a:p>
                      <a:pPr marL="457200" indent="-457200" algn="l">
                        <a:spcBef>
                          <a:spcPts val="600"/>
                        </a:spcBef>
                        <a:spcAft>
                          <a:spcPts val="600"/>
                        </a:spcAft>
                        <a:buAutoNum type="arabicPeriod"/>
                      </a:pPr>
                      <a:r>
                        <a:rPr lang="fr-BE" sz="2000" b="1" dirty="0" err="1" smtClean="0">
                          <a:latin typeface="+mj-lt"/>
                        </a:rPr>
                        <a:t>Actoren</a:t>
                      </a:r>
                      <a:endParaRPr lang="fr-BE" sz="2000" b="1" dirty="0" smtClean="0">
                        <a:latin typeface="+mj-lt"/>
                      </a:endParaRPr>
                    </a:p>
                    <a:p>
                      <a:pPr marL="457200" indent="-457200" algn="l">
                        <a:spcBef>
                          <a:spcPts val="600"/>
                        </a:spcBef>
                        <a:spcAft>
                          <a:spcPts val="600"/>
                        </a:spcAft>
                        <a:buAutoNum type="arabicPeriod"/>
                      </a:pPr>
                      <a:r>
                        <a:rPr lang="fr-BE" sz="2000" b="1" dirty="0" err="1" smtClean="0">
                          <a:latin typeface="+mj-lt"/>
                        </a:rPr>
                        <a:t>Systeem</a:t>
                      </a:r>
                      <a:endParaRPr lang="fr-BE" sz="2000" b="1" dirty="0" smtClean="0">
                        <a:latin typeface="+mj-lt"/>
                      </a:endParaRPr>
                    </a:p>
                  </a:txBody>
                  <a:tcPr marL="68592" marR="68592">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spcBef>
                          <a:spcPts val="600"/>
                        </a:spcBef>
                        <a:spcAft>
                          <a:spcPts val="600"/>
                        </a:spcAft>
                      </a:pPr>
                      <a:endParaRPr lang="fr-BE" sz="100" dirty="0" smtClean="0">
                        <a:latin typeface="+mj-lt"/>
                      </a:endParaRPr>
                    </a:p>
                    <a:p>
                      <a:pPr algn="ctr">
                        <a:spcBef>
                          <a:spcPts val="600"/>
                        </a:spcBef>
                        <a:spcAft>
                          <a:spcPts val="600"/>
                        </a:spcAft>
                      </a:pPr>
                      <a:endParaRPr lang="fr-BE" sz="1400" dirty="0" smtClean="0">
                        <a:latin typeface="+mj-lt"/>
                      </a:endParaRPr>
                    </a:p>
                    <a:p>
                      <a:pPr algn="ctr">
                        <a:spcBef>
                          <a:spcPts val="600"/>
                        </a:spcBef>
                        <a:spcAft>
                          <a:spcPts val="600"/>
                        </a:spcAft>
                      </a:pPr>
                      <a:r>
                        <a:rPr lang="fr-BE" sz="2000" b="1" dirty="0" smtClean="0">
                          <a:latin typeface="+mj-lt"/>
                        </a:rPr>
                        <a:t>14</a:t>
                      </a:r>
                      <a:r>
                        <a:rPr lang="fr-BE" sz="2000" b="1" baseline="0" dirty="0" smtClean="0">
                          <a:latin typeface="+mj-lt"/>
                        </a:rPr>
                        <a:t> </a:t>
                      </a:r>
                      <a:r>
                        <a:rPr lang="fr-BE" sz="2000" b="1" baseline="0" dirty="0" err="1" smtClean="0">
                          <a:latin typeface="+mj-lt"/>
                        </a:rPr>
                        <a:t>componenten</a:t>
                      </a:r>
                      <a:r>
                        <a:rPr lang="fr-BE" sz="2000" b="1" baseline="0" dirty="0" smtClean="0">
                          <a:latin typeface="+mj-lt"/>
                        </a:rPr>
                        <a:t> </a:t>
                      </a:r>
                      <a:r>
                        <a:rPr lang="fr-BE" sz="2000" baseline="0" dirty="0" err="1" smtClean="0">
                          <a:latin typeface="+mj-lt"/>
                        </a:rPr>
                        <a:t>uit</a:t>
                      </a:r>
                      <a:r>
                        <a:rPr lang="fr-BE" sz="2000" baseline="0" dirty="0" smtClean="0">
                          <a:latin typeface="+mj-lt"/>
                        </a:rPr>
                        <a:t> te </a:t>
                      </a:r>
                      <a:r>
                        <a:rPr lang="fr-BE" sz="2000" baseline="0" dirty="0" err="1" smtClean="0">
                          <a:latin typeface="+mj-lt"/>
                        </a:rPr>
                        <a:t>testen</a:t>
                      </a:r>
                      <a:r>
                        <a:rPr lang="fr-BE" sz="2000" baseline="0" dirty="0" smtClean="0">
                          <a:latin typeface="+mj-lt"/>
                        </a:rPr>
                        <a:t> via </a:t>
                      </a:r>
                      <a:r>
                        <a:rPr lang="fr-BE" sz="2000" baseline="0" dirty="0" err="1" smtClean="0">
                          <a:latin typeface="+mj-lt"/>
                        </a:rPr>
                        <a:t>pilootprojecten</a:t>
                      </a:r>
                      <a:endParaRPr lang="nl-NL" sz="2000" dirty="0" smtClean="0">
                        <a:latin typeface="+mj-lt"/>
                      </a:endParaRPr>
                    </a:p>
                  </a:txBody>
                  <a:tcPr marL="68592" marR="68592">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596180">
                <a:tc>
                  <a:txBody>
                    <a:bodyPr/>
                    <a:lstStyle/>
                    <a:p>
                      <a:pPr marL="457200" marR="0" indent="-457200" algn="l" defTabSz="914400" rtl="0" eaLnBrk="1" fontAlgn="auto" latinLnBrk="0" hangingPunct="1">
                        <a:lnSpc>
                          <a:spcPct val="100000"/>
                        </a:lnSpc>
                        <a:spcBef>
                          <a:spcPts val="600"/>
                        </a:spcBef>
                        <a:spcAft>
                          <a:spcPts val="600"/>
                        </a:spcAft>
                        <a:buClrTx/>
                        <a:buSzTx/>
                        <a:buFont typeface="+mj-lt"/>
                        <a:buAutoNum type="arabicPeriod" startAt="4"/>
                        <a:tabLst/>
                        <a:defRPr/>
                      </a:pPr>
                      <a:r>
                        <a:rPr lang="fr-BE" sz="2000" b="1" kern="1200" dirty="0" err="1" smtClean="0">
                          <a:solidFill>
                            <a:schemeClr val="tx1"/>
                          </a:solidFill>
                          <a:latin typeface="+mj-lt"/>
                          <a:ea typeface="+mn-ea"/>
                          <a:cs typeface="+mn-cs"/>
                        </a:rPr>
                        <a:t>Beleid</a:t>
                      </a:r>
                      <a:endParaRPr lang="fr-BE" sz="2000" b="1" kern="1200" dirty="0" smtClean="0">
                        <a:solidFill>
                          <a:schemeClr val="tx1"/>
                        </a:solidFill>
                        <a:latin typeface="+mj-lt"/>
                        <a:ea typeface="+mn-ea"/>
                        <a:cs typeface="+mn-cs"/>
                      </a:endParaRPr>
                    </a:p>
                    <a:p>
                      <a:pPr algn="l">
                        <a:spcBef>
                          <a:spcPts val="600"/>
                        </a:spcBef>
                        <a:spcAft>
                          <a:spcPts val="600"/>
                        </a:spcAft>
                      </a:pPr>
                      <a:endParaRPr lang="nl-NL" sz="400" b="0" dirty="0">
                        <a:latin typeface="+mj-lt"/>
                      </a:endParaRPr>
                    </a:p>
                  </a:txBody>
                  <a:tcPr marL="68592" marR="68592">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spcBef>
                          <a:spcPts val="600"/>
                        </a:spcBef>
                        <a:spcAft>
                          <a:spcPts val="600"/>
                        </a:spcAft>
                      </a:pPr>
                      <a:r>
                        <a:rPr lang="fr-BE" sz="2000" b="1" dirty="0" smtClean="0">
                          <a:latin typeface="+mj-lt"/>
                        </a:rPr>
                        <a:t>4 </a:t>
                      </a:r>
                      <a:r>
                        <a:rPr lang="fr-BE" sz="2000" b="1" dirty="0" err="1" smtClean="0">
                          <a:latin typeface="+mj-lt"/>
                        </a:rPr>
                        <a:t>componenten</a:t>
                      </a:r>
                      <a:r>
                        <a:rPr lang="fr-BE" sz="2000" b="1" dirty="0" smtClean="0">
                          <a:latin typeface="+mj-lt"/>
                        </a:rPr>
                        <a:t> </a:t>
                      </a:r>
                      <a:r>
                        <a:rPr lang="fr-BE" sz="2000" dirty="0" err="1" smtClean="0">
                          <a:latin typeface="+mj-lt"/>
                        </a:rPr>
                        <a:t>uit</a:t>
                      </a:r>
                      <a:r>
                        <a:rPr lang="fr-BE" sz="2000" dirty="0" smtClean="0">
                          <a:latin typeface="+mj-lt"/>
                        </a:rPr>
                        <a:t> te </a:t>
                      </a:r>
                      <a:r>
                        <a:rPr lang="fr-BE" sz="2000" dirty="0" err="1" smtClean="0">
                          <a:latin typeface="+mj-lt"/>
                        </a:rPr>
                        <a:t>voeren</a:t>
                      </a:r>
                      <a:r>
                        <a:rPr lang="fr-BE" sz="2000" dirty="0" smtClean="0">
                          <a:latin typeface="+mj-lt"/>
                        </a:rPr>
                        <a:t> op </a:t>
                      </a:r>
                      <a:r>
                        <a:rPr lang="fr-BE" sz="2000" dirty="0" err="1" smtClean="0">
                          <a:latin typeface="+mj-lt"/>
                        </a:rPr>
                        <a:t>beleidsniveau</a:t>
                      </a:r>
                      <a:endParaRPr lang="nl-NL" sz="2000" dirty="0" smtClean="0">
                        <a:latin typeface="+mj-lt"/>
                      </a:endParaRPr>
                    </a:p>
                  </a:txBody>
                  <a:tcPr marL="68592" marR="68592">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r>
            </a:tbl>
          </a:graphicData>
        </a:graphic>
      </p:graphicFrame>
      <p:sp>
        <p:nvSpPr>
          <p:cNvPr id="10" name="Espace réservé du numéro de diapositive 9"/>
          <p:cNvSpPr>
            <a:spLocks noGrp="1"/>
          </p:cNvSpPr>
          <p:nvPr>
            <p:ph type="sldNum" sz="quarter" idx="12"/>
          </p:nvPr>
        </p:nvSpPr>
        <p:spPr/>
        <p:txBody>
          <a:bodyPr/>
          <a:lstStyle/>
          <a:p>
            <a:fld id="{C688D0ED-193F-4936-BAD4-C4F1F620C145}" type="slidenum">
              <a:rPr lang="en-US" smtClean="0"/>
              <a:pPr/>
              <a:t>15</a:t>
            </a:fld>
            <a:endParaRPr lang="en-US" dirty="0"/>
          </a:p>
        </p:txBody>
      </p:sp>
      <p:pic>
        <p:nvPicPr>
          <p:cNvPr id="1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5141"/>
          <a:stretch/>
        </p:blipFill>
        <p:spPr bwMode="auto">
          <a:xfrm>
            <a:off x="-1" y="0"/>
            <a:ext cx="1035171" cy="1233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63962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62642" y="5693434"/>
            <a:ext cx="7418716" cy="11645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el 1"/>
          <p:cNvSpPr>
            <a:spLocks noGrp="1"/>
          </p:cNvSpPr>
          <p:nvPr>
            <p:ph type="title"/>
          </p:nvPr>
        </p:nvSpPr>
        <p:spPr>
          <a:xfrm>
            <a:off x="2380891" y="0"/>
            <a:ext cx="5158596" cy="1320800"/>
          </a:xfrm>
        </p:spPr>
        <p:txBody>
          <a:bodyPr>
            <a:normAutofit/>
          </a:bodyPr>
          <a:lstStyle/>
          <a:p>
            <a:pPr algn="ctr"/>
            <a:r>
              <a:rPr lang="fr-BE" sz="3600" b="1" dirty="0" err="1" smtClean="0"/>
              <a:t>Gemeenschappelijk</a:t>
            </a:r>
            <a:r>
              <a:rPr lang="fr-BE" sz="3600" b="1" dirty="0" smtClean="0"/>
              <a:t> plan</a:t>
            </a:r>
            <a:endParaRPr lang="nl-NL" sz="3600" b="1" dirty="0"/>
          </a:p>
        </p:txBody>
      </p:sp>
      <p:sp>
        <p:nvSpPr>
          <p:cNvPr id="3" name="Tijdelijke aanduiding voor inhoud 2"/>
          <p:cNvSpPr>
            <a:spLocks noGrp="1"/>
          </p:cNvSpPr>
          <p:nvPr>
            <p:ph idx="1"/>
          </p:nvPr>
        </p:nvSpPr>
        <p:spPr>
          <a:xfrm>
            <a:off x="1024048" y="1569792"/>
            <a:ext cx="7699684" cy="3491606"/>
          </a:xfrm>
        </p:spPr>
        <p:txBody>
          <a:bodyPr>
            <a:normAutofit/>
          </a:bodyPr>
          <a:lstStyle/>
          <a:p>
            <a:pPr>
              <a:spcAft>
                <a:spcPts val="2400"/>
              </a:spcAft>
              <a:buFont typeface="Wingdings" panose="05000000000000000000" pitchFamily="2" charset="2"/>
              <a:buChar char="Ø"/>
            </a:pPr>
            <a:r>
              <a:rPr lang="fr-BE" sz="2400" b="1" dirty="0" smtClean="0"/>
              <a:t> 18 </a:t>
            </a:r>
            <a:r>
              <a:rPr lang="fr-BE" sz="2400" b="1" dirty="0" err="1" smtClean="0"/>
              <a:t>componenten</a:t>
            </a:r>
            <a:r>
              <a:rPr lang="fr-BE" sz="2400" b="1" dirty="0" smtClean="0"/>
              <a:t> van </a:t>
            </a:r>
            <a:r>
              <a:rPr lang="fr-BE" sz="2400" b="1" dirty="0" err="1" smtClean="0"/>
              <a:t>geïntegreerde</a:t>
            </a:r>
            <a:r>
              <a:rPr lang="fr-BE" sz="2400" b="1" dirty="0" smtClean="0"/>
              <a:t> </a:t>
            </a:r>
            <a:r>
              <a:rPr lang="fr-BE" sz="2400" b="1" dirty="0" err="1" smtClean="0"/>
              <a:t>zorg</a:t>
            </a:r>
            <a:endParaRPr lang="fr-BE" sz="2400" dirty="0" smtClean="0"/>
          </a:p>
        </p:txBody>
      </p:sp>
      <p:graphicFrame>
        <p:nvGraphicFramePr>
          <p:cNvPr id="5" name="Tabel 4"/>
          <p:cNvGraphicFramePr>
            <a:graphicFrameLocks noGrp="1"/>
          </p:cNvGraphicFramePr>
          <p:nvPr>
            <p:extLst>
              <p:ext uri="{D42A27DB-BD31-4B8C-83A1-F6EECF244321}">
                <p14:modId xmlns:p14="http://schemas.microsoft.com/office/powerpoint/2010/main" val="879215235"/>
              </p:ext>
            </p:extLst>
          </p:nvPr>
        </p:nvGraphicFramePr>
        <p:xfrm>
          <a:off x="1193787" y="2226729"/>
          <a:ext cx="7092000" cy="4117200"/>
        </p:xfrm>
        <a:graphic>
          <a:graphicData uri="http://schemas.openxmlformats.org/drawingml/2006/table">
            <a:tbl>
              <a:tblPr firstRow="1" bandRow="1">
                <a:tableStyleId>{69012ECD-51FC-41F1-AA8D-1B2483CD663E}</a:tableStyleId>
              </a:tblPr>
              <a:tblGrid>
                <a:gridCol w="1404000"/>
                <a:gridCol w="2700000"/>
                <a:gridCol w="2988000"/>
              </a:tblGrid>
              <a:tr h="612000">
                <a:tc>
                  <a:txBody>
                    <a:bodyPr/>
                    <a:lstStyle/>
                    <a:p>
                      <a:pPr algn="ctr">
                        <a:spcAft>
                          <a:spcPts val="600"/>
                        </a:spcAft>
                      </a:pPr>
                      <a:r>
                        <a:rPr lang="fr-BE" sz="2000" dirty="0" err="1" smtClean="0"/>
                        <a:t>Actieniveau</a:t>
                      </a:r>
                      <a:endParaRPr lang="fr-BE" sz="2000" dirty="0" smtClean="0"/>
                    </a:p>
                  </a:txBody>
                  <a:tcPr marL="68592" marR="68592" anchor="ctr">
                    <a:lnL w="6350" cap="flat" cmpd="sng" algn="ctr">
                      <a:noFill/>
                      <a:prstDash val="solid"/>
                      <a:miter lim="800000"/>
                    </a:lnL>
                    <a:lnR w="12700" cap="flat" cmpd="sng" algn="ctr">
                      <a:solidFill>
                        <a:schemeClr val="tx1"/>
                      </a:solidFill>
                      <a:prstDash val="solid"/>
                      <a:round/>
                      <a:headEnd type="none" w="med" len="med"/>
                      <a:tailEnd type="none" w="med" len="med"/>
                    </a:lnR>
                    <a:lnT w="6350" cap="flat" cmpd="sng" algn="ctr">
                      <a:noFill/>
                      <a:prstDash val="solid"/>
                      <a:miter lim="800000"/>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BE" sz="2000" dirty="0" err="1" smtClean="0"/>
                        <a:t>Componenten</a:t>
                      </a:r>
                      <a:endParaRPr lang="nl-NL" sz="2000" dirty="0"/>
                    </a:p>
                  </a:txBody>
                  <a:tcPr marL="68592" marR="685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miter lim="800000"/>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BE" sz="2000" dirty="0" err="1" smtClean="0"/>
                        <a:t>Kernboodschappen</a:t>
                      </a:r>
                      <a:endParaRPr lang="nl-NL" sz="2000" dirty="0"/>
                    </a:p>
                  </a:txBody>
                  <a:tcPr marL="68592" marR="68592" anchor="ctr">
                    <a:lnL w="12700" cap="flat" cmpd="sng" algn="ctr">
                      <a:solidFill>
                        <a:schemeClr val="tx1"/>
                      </a:solidFill>
                      <a:prstDash val="solid"/>
                      <a:round/>
                      <a:headEnd type="none" w="med" len="med"/>
                      <a:tailEnd type="none" w="med" len="med"/>
                    </a:lnL>
                    <a:lnR w="6350" cap="flat" cmpd="sng" algn="ctr">
                      <a:noFill/>
                      <a:prstDash val="solid"/>
                      <a:miter lim="800000"/>
                    </a:lnR>
                    <a:lnT w="6350" cap="flat" cmpd="sng" algn="ctr">
                      <a:noFill/>
                      <a:prstDash val="solid"/>
                      <a:miter lim="800000"/>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492000">
                <a:tc>
                  <a:txBody>
                    <a:bodyPr/>
                    <a:lstStyle/>
                    <a:p>
                      <a:pPr algn="ctr">
                        <a:spcBef>
                          <a:spcPts val="600"/>
                        </a:spcBef>
                        <a:spcAft>
                          <a:spcPts val="600"/>
                        </a:spcAft>
                      </a:pPr>
                      <a:endParaRPr lang="fr-BE" sz="400" dirty="0" smtClean="0">
                        <a:latin typeface="+mj-lt"/>
                      </a:endParaRPr>
                    </a:p>
                    <a:p>
                      <a:pPr algn="ctr">
                        <a:spcBef>
                          <a:spcPts val="600"/>
                        </a:spcBef>
                        <a:spcAft>
                          <a:spcPts val="600"/>
                        </a:spcAft>
                      </a:pPr>
                      <a:endParaRPr lang="fr-BE" sz="1800" dirty="0" smtClean="0">
                        <a:latin typeface="+mj-lt"/>
                      </a:endParaRPr>
                    </a:p>
                    <a:p>
                      <a:pPr algn="ctr">
                        <a:spcBef>
                          <a:spcPts val="600"/>
                        </a:spcBef>
                        <a:spcAft>
                          <a:spcPts val="600"/>
                        </a:spcAft>
                      </a:pPr>
                      <a:endParaRPr lang="fr-BE" sz="2000" b="1" dirty="0" smtClean="0">
                        <a:latin typeface="+mj-lt"/>
                      </a:endParaRPr>
                    </a:p>
                    <a:p>
                      <a:pPr algn="ctr">
                        <a:spcBef>
                          <a:spcPts val="600"/>
                        </a:spcBef>
                        <a:spcAft>
                          <a:spcPts val="600"/>
                        </a:spcAft>
                      </a:pPr>
                      <a:r>
                        <a:rPr lang="fr-BE" sz="2400" b="1" dirty="0" err="1" smtClean="0">
                          <a:latin typeface="+mj-lt"/>
                        </a:rPr>
                        <a:t>Patiënt</a:t>
                      </a:r>
                      <a:endParaRPr lang="fr-BE" sz="2400" b="1" dirty="0" smtClean="0">
                        <a:latin typeface="+mj-lt"/>
                      </a:endParaRPr>
                    </a:p>
                    <a:p>
                      <a:pPr algn="ctr">
                        <a:spcBef>
                          <a:spcPts val="600"/>
                        </a:spcBef>
                        <a:spcAft>
                          <a:spcPts val="600"/>
                        </a:spcAft>
                      </a:pPr>
                      <a:endParaRPr lang="nl-NL" sz="400" b="1" dirty="0">
                        <a:latin typeface="+mj-lt"/>
                      </a:endParaRPr>
                    </a:p>
                  </a:txBody>
                  <a:tcPr marL="68592" marR="68592">
                    <a:lnL w="6350" cap="flat" cmpd="sng" algn="ctr">
                      <a:noFill/>
                      <a:prstDash val="solid"/>
                      <a:miter lim="800000"/>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solidFill>
                      <a:schemeClr val="accent1">
                        <a:lumMod val="20000"/>
                        <a:lumOff val="80000"/>
                      </a:schemeClr>
                    </a:solidFill>
                  </a:tcPr>
                </a:tc>
                <a:tc>
                  <a:txBody>
                    <a:bodyPr/>
                    <a:lstStyle/>
                    <a:p>
                      <a:pPr algn="ctr">
                        <a:spcBef>
                          <a:spcPts val="600"/>
                        </a:spcBef>
                        <a:spcAft>
                          <a:spcPts val="600"/>
                        </a:spcAft>
                      </a:pPr>
                      <a:endParaRPr lang="nl-NL" sz="400" dirty="0" smtClean="0">
                        <a:latin typeface="+mj-lt"/>
                      </a:endParaRPr>
                    </a:p>
                    <a:p>
                      <a:pPr marL="342900" indent="-342900" algn="l">
                        <a:spcBef>
                          <a:spcPts val="600"/>
                        </a:spcBef>
                        <a:spcAft>
                          <a:spcPts val="600"/>
                        </a:spcAft>
                        <a:buFont typeface="+mj-lt"/>
                        <a:buAutoNum type="arabicPeriod"/>
                      </a:pPr>
                      <a:r>
                        <a:rPr lang="nl-NL" sz="2000" dirty="0" smtClean="0">
                          <a:latin typeface="+mj-lt"/>
                        </a:rPr>
                        <a:t>Empowerment van de patiënt</a:t>
                      </a:r>
                    </a:p>
                    <a:p>
                      <a:pPr marL="342900" indent="-342900" algn="l">
                        <a:spcBef>
                          <a:spcPts val="600"/>
                        </a:spcBef>
                        <a:spcAft>
                          <a:spcPts val="600"/>
                        </a:spcAft>
                        <a:buFont typeface="+mj-lt"/>
                        <a:buAutoNum type="arabicPeriod"/>
                      </a:pPr>
                      <a:r>
                        <a:rPr lang="nl-NL" sz="2000" dirty="0" smtClean="0">
                          <a:latin typeface="+mj-lt"/>
                        </a:rPr>
                        <a:t>Ondersteuning van de mantelzorgers</a:t>
                      </a:r>
                    </a:p>
                    <a:p>
                      <a:pPr marL="342900" indent="-342900" algn="l">
                        <a:spcBef>
                          <a:spcPts val="600"/>
                        </a:spcBef>
                        <a:spcAft>
                          <a:spcPts val="600"/>
                        </a:spcAft>
                        <a:buFont typeface="+mj-lt"/>
                        <a:buAutoNum type="arabicPeriod"/>
                      </a:pPr>
                      <a:r>
                        <a:rPr lang="nl-NL" sz="2000" dirty="0" smtClean="0">
                          <a:latin typeface="+mj-lt"/>
                        </a:rPr>
                        <a:t>Case-management</a:t>
                      </a:r>
                    </a:p>
                    <a:p>
                      <a:pPr marL="342900" indent="-342900" algn="l">
                        <a:spcBef>
                          <a:spcPts val="600"/>
                        </a:spcBef>
                        <a:spcAft>
                          <a:spcPts val="600"/>
                        </a:spcAft>
                        <a:buFont typeface="+mj-lt"/>
                        <a:buAutoNum type="arabicPeriod"/>
                      </a:pPr>
                      <a:r>
                        <a:rPr lang="nl-NL" sz="2000" dirty="0" smtClean="0">
                          <a:latin typeface="+mj-lt"/>
                        </a:rPr>
                        <a:t>Werkbehoud,</a:t>
                      </a:r>
                      <a:r>
                        <a:rPr lang="nl-NL" sz="2000" baseline="0" dirty="0" smtClean="0">
                          <a:latin typeface="+mj-lt"/>
                        </a:rPr>
                        <a:t> </a:t>
                      </a:r>
                      <a:r>
                        <a:rPr lang="nl-NL" sz="2000" dirty="0" err="1" smtClean="0">
                          <a:latin typeface="+mj-lt"/>
                        </a:rPr>
                        <a:t>socio</a:t>
                      </a:r>
                      <a:r>
                        <a:rPr lang="nl-NL" sz="2000" dirty="0" smtClean="0">
                          <a:latin typeface="+mj-lt"/>
                        </a:rPr>
                        <a:t>-professionele en </a:t>
                      </a:r>
                      <a:r>
                        <a:rPr lang="nl-NL" sz="2000" dirty="0" err="1" smtClean="0">
                          <a:latin typeface="+mj-lt"/>
                        </a:rPr>
                        <a:t>socio</a:t>
                      </a:r>
                      <a:r>
                        <a:rPr lang="nl-NL" sz="2000" dirty="0" smtClean="0">
                          <a:latin typeface="+mj-lt"/>
                        </a:rPr>
                        <a:t>-educatieve re-integratie</a:t>
                      </a:r>
                      <a:endParaRPr lang="nl-NL" sz="2000" dirty="0">
                        <a:latin typeface="+mj-lt"/>
                      </a:endParaRPr>
                    </a:p>
                  </a:txBody>
                  <a:tcPr marL="68592" marR="685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solidFill>
                      <a:schemeClr val="bg1"/>
                    </a:solidFill>
                  </a:tcPr>
                </a:tc>
                <a:tc>
                  <a:txBody>
                    <a:bodyPr/>
                    <a:lstStyle/>
                    <a:p>
                      <a:pPr marL="0" indent="0" algn="l">
                        <a:spcBef>
                          <a:spcPts val="600"/>
                        </a:spcBef>
                        <a:spcAft>
                          <a:spcPts val="600"/>
                        </a:spcAft>
                        <a:buFontTx/>
                        <a:buNone/>
                      </a:pPr>
                      <a:endParaRPr lang="fr-BE" sz="300" dirty="0" smtClean="0">
                        <a:latin typeface="+mj-lt"/>
                      </a:endParaRPr>
                    </a:p>
                    <a:p>
                      <a:pPr marL="285750" indent="-285750" algn="l">
                        <a:spcBef>
                          <a:spcPts val="600"/>
                        </a:spcBef>
                        <a:spcAft>
                          <a:spcPts val="600"/>
                        </a:spcAft>
                        <a:buFontTx/>
                        <a:buChar char="-"/>
                      </a:pPr>
                      <a:r>
                        <a:rPr lang="nl-BE" sz="2000" noProof="0" dirty="0" smtClean="0">
                          <a:latin typeface="+mj-lt"/>
                        </a:rPr>
                        <a:t>Patiënt centraal !</a:t>
                      </a:r>
                    </a:p>
                    <a:p>
                      <a:pPr marL="285750" indent="-285750" algn="l">
                        <a:spcBef>
                          <a:spcPts val="600"/>
                        </a:spcBef>
                        <a:spcAft>
                          <a:spcPts val="600"/>
                        </a:spcAft>
                        <a:buFontTx/>
                        <a:buChar char="-"/>
                      </a:pPr>
                      <a:r>
                        <a:rPr lang="nl-BE" sz="2000" noProof="0" dirty="0" smtClean="0">
                          <a:latin typeface="+mj-lt"/>
                        </a:rPr>
                        <a:t>Betrokkenheid in zorgproces van zowel</a:t>
                      </a:r>
                      <a:r>
                        <a:rPr lang="nl-BE" sz="2000" baseline="0" noProof="0" dirty="0" smtClean="0">
                          <a:latin typeface="+mj-lt"/>
                        </a:rPr>
                        <a:t> patiënt als </a:t>
                      </a:r>
                      <a:r>
                        <a:rPr lang="nl-BE" sz="2000" baseline="0" noProof="0" dirty="0" err="1" smtClean="0">
                          <a:latin typeface="+mj-lt"/>
                        </a:rPr>
                        <a:t>mantelzorger</a:t>
                      </a:r>
                      <a:r>
                        <a:rPr lang="nl-BE" sz="2000" baseline="0" noProof="0" dirty="0" smtClean="0">
                          <a:latin typeface="+mj-lt"/>
                        </a:rPr>
                        <a:t>(s)</a:t>
                      </a:r>
                      <a:endParaRPr lang="nl-BE" sz="2000" noProof="0" dirty="0" smtClean="0">
                        <a:latin typeface="+mj-lt"/>
                      </a:endParaRPr>
                    </a:p>
                    <a:p>
                      <a:pPr marL="285750" indent="-285750" algn="l">
                        <a:spcBef>
                          <a:spcPts val="600"/>
                        </a:spcBef>
                        <a:spcAft>
                          <a:spcPts val="600"/>
                        </a:spcAft>
                        <a:buFontTx/>
                        <a:buChar char="-"/>
                      </a:pPr>
                      <a:r>
                        <a:rPr lang="nl-BE" sz="2000" noProof="0" dirty="0" smtClean="0">
                          <a:latin typeface="+mj-lt"/>
                        </a:rPr>
                        <a:t>Ondersteuning aangepast aan noden en behoeften van patiënt en</a:t>
                      </a:r>
                      <a:r>
                        <a:rPr lang="nl-BE" sz="2000" baseline="0" noProof="0" dirty="0" smtClean="0">
                          <a:latin typeface="+mj-lt"/>
                        </a:rPr>
                        <a:t> </a:t>
                      </a:r>
                      <a:r>
                        <a:rPr lang="nl-BE" sz="2000" baseline="0" noProof="0" dirty="0" err="1" smtClean="0">
                          <a:latin typeface="+mj-lt"/>
                        </a:rPr>
                        <a:t>mantelzorger</a:t>
                      </a:r>
                      <a:r>
                        <a:rPr lang="nl-BE" sz="2000" baseline="0" noProof="0" dirty="0" smtClean="0">
                          <a:latin typeface="+mj-lt"/>
                        </a:rPr>
                        <a:t>(s</a:t>
                      </a:r>
                      <a:r>
                        <a:rPr lang="fr-BE" sz="2000" baseline="0" dirty="0" smtClean="0">
                          <a:latin typeface="+mj-lt"/>
                        </a:rPr>
                        <a:t>)</a:t>
                      </a:r>
                    </a:p>
                  </a:txBody>
                  <a:tcPr marL="68592" marR="68592">
                    <a:lnL w="12700" cap="flat" cmpd="sng" algn="ctr">
                      <a:solidFill>
                        <a:schemeClr val="tx1"/>
                      </a:solidFill>
                      <a:prstDash val="solid"/>
                      <a:round/>
                      <a:headEnd type="none" w="med" len="med"/>
                      <a:tailEnd type="none" w="med" len="med"/>
                    </a:lnL>
                    <a:lnR w="6350" cap="flat" cmpd="sng" algn="ctr">
                      <a:noFill/>
                      <a:prstDash val="solid"/>
                      <a:miter lim="800000"/>
                    </a:lnR>
                    <a:lnT w="12700" cap="flat" cmpd="sng" algn="ctr">
                      <a:solidFill>
                        <a:schemeClr val="tx1"/>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solidFill>
                      <a:schemeClr val="bg1"/>
                    </a:solidFill>
                  </a:tcPr>
                </a:tc>
              </a:tr>
            </a:tbl>
          </a:graphicData>
        </a:graphic>
      </p:graphicFrame>
      <p:sp>
        <p:nvSpPr>
          <p:cNvPr id="10" name="Espace réservé du numéro de diapositive 9"/>
          <p:cNvSpPr>
            <a:spLocks noGrp="1"/>
          </p:cNvSpPr>
          <p:nvPr>
            <p:ph type="sldNum" sz="quarter" idx="12"/>
          </p:nvPr>
        </p:nvSpPr>
        <p:spPr/>
        <p:txBody>
          <a:bodyPr/>
          <a:lstStyle/>
          <a:p>
            <a:fld id="{C688D0ED-193F-4936-BAD4-C4F1F620C145}" type="slidenum">
              <a:rPr lang="en-US" smtClean="0"/>
              <a:pPr/>
              <a:t>16</a:t>
            </a:fld>
            <a:endParaRPr lang="en-US" dirty="0"/>
          </a:p>
        </p:txBody>
      </p:sp>
      <p:pic>
        <p:nvPicPr>
          <p:cNvPr id="1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5141"/>
          <a:stretch/>
        </p:blipFill>
        <p:spPr bwMode="auto">
          <a:xfrm>
            <a:off x="-1" y="0"/>
            <a:ext cx="1035171" cy="1233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19503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1181545" y="6488668"/>
            <a:ext cx="7177653" cy="369332"/>
          </a:xfrm>
          <a:prstGeom prst="rect">
            <a:avLst/>
          </a:prstGeom>
          <a:solidFill>
            <a:schemeClr val="bg1"/>
          </a:solidFill>
        </p:spPr>
        <p:txBody>
          <a:bodyPr wrap="square" rtlCol="0">
            <a:spAutoFit/>
          </a:bodyPr>
          <a:lstStyle/>
          <a:p>
            <a:endParaRPr lang="nl-NL" dirty="0"/>
          </a:p>
        </p:txBody>
      </p:sp>
      <p:sp>
        <p:nvSpPr>
          <p:cNvPr id="2" name="Titel 1"/>
          <p:cNvSpPr>
            <a:spLocks noGrp="1"/>
          </p:cNvSpPr>
          <p:nvPr>
            <p:ph type="title"/>
          </p:nvPr>
        </p:nvSpPr>
        <p:spPr>
          <a:xfrm>
            <a:off x="2311879" y="0"/>
            <a:ext cx="5331125" cy="1320800"/>
          </a:xfrm>
        </p:spPr>
        <p:txBody>
          <a:bodyPr>
            <a:normAutofit/>
          </a:bodyPr>
          <a:lstStyle/>
          <a:p>
            <a:pPr algn="ctr"/>
            <a:r>
              <a:rPr lang="fr-BE" sz="3600" b="1" dirty="0" err="1" smtClean="0"/>
              <a:t>Gemeenschappelijk</a:t>
            </a:r>
            <a:r>
              <a:rPr lang="fr-BE" sz="3600" b="1" dirty="0" smtClean="0"/>
              <a:t> plan</a:t>
            </a:r>
            <a:endParaRPr lang="nl-NL" sz="3600" b="1" dirty="0"/>
          </a:p>
        </p:txBody>
      </p:sp>
      <p:sp>
        <p:nvSpPr>
          <p:cNvPr id="3" name="Tijdelijke aanduiding voor inhoud 2"/>
          <p:cNvSpPr>
            <a:spLocks noGrp="1"/>
          </p:cNvSpPr>
          <p:nvPr>
            <p:ph idx="1"/>
          </p:nvPr>
        </p:nvSpPr>
        <p:spPr>
          <a:xfrm>
            <a:off x="1024048" y="1204890"/>
            <a:ext cx="7699684" cy="3491606"/>
          </a:xfrm>
        </p:spPr>
        <p:txBody>
          <a:bodyPr>
            <a:normAutofit/>
          </a:bodyPr>
          <a:lstStyle/>
          <a:p>
            <a:pPr>
              <a:spcAft>
                <a:spcPts val="2400"/>
              </a:spcAft>
              <a:buFont typeface="Wingdings" panose="05000000000000000000" pitchFamily="2" charset="2"/>
              <a:buChar char="Ø"/>
            </a:pPr>
            <a:r>
              <a:rPr lang="fr-BE" sz="2400" b="1" dirty="0" smtClean="0"/>
              <a:t> 18 </a:t>
            </a:r>
            <a:r>
              <a:rPr lang="fr-BE" sz="2400" b="1" dirty="0" err="1" smtClean="0"/>
              <a:t>componenten</a:t>
            </a:r>
            <a:r>
              <a:rPr lang="fr-BE" sz="2400" b="1" dirty="0" smtClean="0"/>
              <a:t> van </a:t>
            </a:r>
            <a:r>
              <a:rPr lang="fr-BE" sz="2400" b="1" dirty="0" err="1" smtClean="0"/>
              <a:t>geïntegreerde</a:t>
            </a:r>
            <a:r>
              <a:rPr lang="fr-BE" sz="2400" b="1" dirty="0" smtClean="0"/>
              <a:t> </a:t>
            </a:r>
            <a:r>
              <a:rPr lang="fr-BE" sz="2400" b="1" dirty="0" err="1" smtClean="0"/>
              <a:t>zorg</a:t>
            </a:r>
            <a:endParaRPr lang="fr-BE" sz="2400" dirty="0" smtClean="0"/>
          </a:p>
        </p:txBody>
      </p:sp>
      <p:graphicFrame>
        <p:nvGraphicFramePr>
          <p:cNvPr id="6" name="Tabel 5"/>
          <p:cNvGraphicFramePr>
            <a:graphicFrameLocks noGrp="1"/>
          </p:cNvGraphicFramePr>
          <p:nvPr>
            <p:extLst>
              <p:ext uri="{D42A27DB-BD31-4B8C-83A1-F6EECF244321}">
                <p14:modId xmlns:p14="http://schemas.microsoft.com/office/powerpoint/2010/main" val="1030270135"/>
              </p:ext>
            </p:extLst>
          </p:nvPr>
        </p:nvGraphicFramePr>
        <p:xfrm>
          <a:off x="1292142" y="1751526"/>
          <a:ext cx="7128000" cy="4827960"/>
        </p:xfrm>
        <a:graphic>
          <a:graphicData uri="http://schemas.openxmlformats.org/drawingml/2006/table">
            <a:tbl>
              <a:tblPr firstRow="1" bandRow="1">
                <a:tableStyleId>{69012ECD-51FC-41F1-AA8D-1B2483CD663E}</a:tableStyleId>
              </a:tblPr>
              <a:tblGrid>
                <a:gridCol w="1440000"/>
                <a:gridCol w="3276000"/>
                <a:gridCol w="2412000"/>
              </a:tblGrid>
              <a:tr h="576000">
                <a:tc>
                  <a:txBody>
                    <a:bodyPr/>
                    <a:lstStyle/>
                    <a:p>
                      <a:pPr marL="0" algn="ctr" defTabSz="457200" rtl="0" eaLnBrk="1" latinLnBrk="0" hangingPunct="1">
                        <a:spcAft>
                          <a:spcPts val="600"/>
                        </a:spcAft>
                      </a:pPr>
                      <a:r>
                        <a:rPr lang="fr-BE" sz="2000" kern="1200" dirty="0" err="1" smtClean="0"/>
                        <a:t>Actieniveau</a:t>
                      </a:r>
                      <a:endParaRPr lang="fr-BE" sz="2000" kern="1200" dirty="0" smtClean="0"/>
                    </a:p>
                  </a:txBody>
                  <a:tcPr marL="68592" marR="68592" anchor="ctr">
                    <a:lnL w="6350" cap="flat" cmpd="sng" algn="ctr">
                      <a:noFill/>
                      <a:prstDash val="solid"/>
                      <a:miter lim="800000"/>
                    </a:lnL>
                    <a:lnR w="12700" cap="flat" cmpd="sng" algn="ctr">
                      <a:solidFill>
                        <a:schemeClr val="tx1"/>
                      </a:solidFill>
                      <a:prstDash val="solid"/>
                      <a:round/>
                      <a:headEnd type="none" w="med" len="med"/>
                      <a:tailEnd type="none" w="med" len="med"/>
                    </a:lnR>
                    <a:lnT w="6350" cap="flat" cmpd="sng" algn="ctr">
                      <a:noFill/>
                      <a:prstDash val="solid"/>
                      <a:miter lim="800000"/>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457200" rtl="0" eaLnBrk="1" latinLnBrk="0" hangingPunct="1"/>
                      <a:r>
                        <a:rPr lang="fr-BE" sz="2000" kern="1200" dirty="0" err="1" smtClean="0"/>
                        <a:t>Componenten</a:t>
                      </a:r>
                      <a:endParaRPr lang="nl-NL" sz="2000" b="1" kern="1200" dirty="0">
                        <a:solidFill>
                          <a:schemeClr val="lt1"/>
                        </a:solidFill>
                        <a:latin typeface="+mn-lt"/>
                        <a:ea typeface="+mn-ea"/>
                        <a:cs typeface="+mn-cs"/>
                      </a:endParaRPr>
                    </a:p>
                  </a:txBody>
                  <a:tcPr marL="68592" marR="685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miter lim="800000"/>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457200" rtl="0" eaLnBrk="1" latinLnBrk="0" hangingPunct="1"/>
                      <a:r>
                        <a:rPr lang="fr-BE" sz="2000" kern="1200" dirty="0" err="1" smtClean="0"/>
                        <a:t>Kernboodschappen</a:t>
                      </a:r>
                      <a:endParaRPr lang="nl-NL" sz="2000" b="1" kern="1200" dirty="0">
                        <a:solidFill>
                          <a:schemeClr val="lt1"/>
                        </a:solidFill>
                        <a:latin typeface="+mn-lt"/>
                        <a:ea typeface="+mn-ea"/>
                        <a:cs typeface="+mn-cs"/>
                      </a:endParaRPr>
                    </a:p>
                  </a:txBody>
                  <a:tcPr marL="68592" marR="68592" anchor="ctr">
                    <a:lnL w="12700" cap="flat" cmpd="sng" algn="ctr">
                      <a:solidFill>
                        <a:schemeClr val="tx1"/>
                      </a:solidFill>
                      <a:prstDash val="solid"/>
                      <a:round/>
                      <a:headEnd type="none" w="med" len="med"/>
                      <a:tailEnd type="none" w="med" len="med"/>
                    </a:lnL>
                    <a:lnR w="6350" cap="flat" cmpd="sng" algn="ctr">
                      <a:noFill/>
                      <a:prstDash val="solid"/>
                      <a:miter lim="800000"/>
                    </a:lnR>
                    <a:lnT w="6350" cap="flat" cmpd="sng" algn="ctr">
                      <a:noFill/>
                      <a:prstDash val="solid"/>
                      <a:miter lim="800000"/>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212000">
                <a:tc>
                  <a:txBody>
                    <a:bodyPr/>
                    <a:lstStyle/>
                    <a:p>
                      <a:pPr algn="ctr">
                        <a:spcBef>
                          <a:spcPts val="600"/>
                        </a:spcBef>
                        <a:spcAft>
                          <a:spcPts val="600"/>
                        </a:spcAft>
                      </a:pPr>
                      <a:endParaRPr lang="fr-BE" sz="300" dirty="0" smtClean="0">
                        <a:latin typeface="+mj-lt"/>
                      </a:endParaRPr>
                    </a:p>
                    <a:p>
                      <a:pPr marL="0" indent="0" algn="ctr">
                        <a:spcBef>
                          <a:spcPts val="600"/>
                        </a:spcBef>
                        <a:spcAft>
                          <a:spcPts val="600"/>
                        </a:spcAft>
                        <a:buFontTx/>
                        <a:buNone/>
                      </a:pPr>
                      <a:endParaRPr lang="fr-BE" sz="1600" dirty="0" smtClean="0">
                        <a:latin typeface="+mj-lt"/>
                      </a:endParaRPr>
                    </a:p>
                    <a:p>
                      <a:pPr marL="0" indent="0" algn="ctr">
                        <a:spcBef>
                          <a:spcPts val="600"/>
                        </a:spcBef>
                        <a:spcAft>
                          <a:spcPts val="600"/>
                        </a:spcAft>
                        <a:buFontTx/>
                        <a:buNone/>
                      </a:pPr>
                      <a:endParaRPr lang="fr-BE" sz="1600" dirty="0" smtClean="0">
                        <a:latin typeface="+mj-lt"/>
                      </a:endParaRPr>
                    </a:p>
                    <a:p>
                      <a:pPr marL="0" indent="0" algn="ctr">
                        <a:spcBef>
                          <a:spcPts val="600"/>
                        </a:spcBef>
                        <a:spcAft>
                          <a:spcPts val="600"/>
                        </a:spcAft>
                        <a:buFontTx/>
                        <a:buNone/>
                      </a:pPr>
                      <a:endParaRPr lang="fr-BE" sz="2800" b="1" dirty="0" smtClean="0">
                        <a:latin typeface="+mj-lt"/>
                      </a:endParaRPr>
                    </a:p>
                    <a:p>
                      <a:pPr marL="0" indent="0" algn="ctr">
                        <a:spcBef>
                          <a:spcPts val="600"/>
                        </a:spcBef>
                        <a:spcAft>
                          <a:spcPts val="600"/>
                        </a:spcAft>
                        <a:buFontTx/>
                        <a:buNone/>
                      </a:pPr>
                      <a:r>
                        <a:rPr lang="fr-BE" sz="2400" b="1" dirty="0" err="1" smtClean="0">
                          <a:latin typeface="+mj-lt"/>
                        </a:rPr>
                        <a:t>Actoren</a:t>
                      </a:r>
                      <a:endParaRPr lang="fr-BE" sz="2400" b="1" dirty="0" smtClean="0">
                        <a:latin typeface="+mj-lt"/>
                      </a:endParaRPr>
                    </a:p>
                    <a:p>
                      <a:pPr marL="0" indent="0" algn="ctr">
                        <a:spcBef>
                          <a:spcPts val="600"/>
                        </a:spcBef>
                        <a:spcAft>
                          <a:spcPts val="600"/>
                        </a:spcAft>
                        <a:buFontTx/>
                        <a:buNone/>
                      </a:pPr>
                      <a:r>
                        <a:rPr lang="fr-BE" sz="1600" dirty="0" smtClean="0">
                          <a:latin typeface="+mj-lt"/>
                        </a:rPr>
                        <a:t> </a:t>
                      </a:r>
                    </a:p>
                    <a:p>
                      <a:pPr algn="ctr">
                        <a:spcBef>
                          <a:spcPts val="600"/>
                        </a:spcBef>
                        <a:spcAft>
                          <a:spcPts val="600"/>
                        </a:spcAft>
                      </a:pPr>
                      <a:endParaRPr lang="nl-NL" sz="300" b="1" dirty="0">
                        <a:latin typeface="+mj-lt"/>
                      </a:endParaRPr>
                    </a:p>
                  </a:txBody>
                  <a:tcPr marL="68592" marR="68592">
                    <a:lnL w="6350" cap="flat" cmpd="sng" algn="ctr">
                      <a:noFill/>
                      <a:prstDash val="solid"/>
                      <a:miter lim="800000"/>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solidFill>
                      <a:schemeClr val="accent1">
                        <a:lumMod val="20000"/>
                        <a:lumOff val="80000"/>
                      </a:schemeClr>
                    </a:solidFill>
                  </a:tcPr>
                </a:tc>
                <a:tc>
                  <a:txBody>
                    <a:bodyPr/>
                    <a:lstStyle/>
                    <a:p>
                      <a:pPr algn="ctr">
                        <a:spcBef>
                          <a:spcPts val="600"/>
                        </a:spcBef>
                        <a:spcAft>
                          <a:spcPts val="600"/>
                        </a:spcAft>
                      </a:pPr>
                      <a:endParaRPr lang="nl-NL" sz="100" dirty="0" smtClean="0">
                        <a:latin typeface="+mj-lt"/>
                      </a:endParaRPr>
                    </a:p>
                    <a:p>
                      <a:pPr marL="173038" indent="-173038" algn="l">
                        <a:spcBef>
                          <a:spcPts val="600"/>
                        </a:spcBef>
                        <a:spcAft>
                          <a:spcPts val="600"/>
                        </a:spcAft>
                      </a:pPr>
                      <a:r>
                        <a:rPr lang="nl-NL" sz="2000" dirty="0" smtClean="0">
                          <a:latin typeface="+mj-lt"/>
                        </a:rPr>
                        <a:t>5. Preventie</a:t>
                      </a:r>
                    </a:p>
                    <a:p>
                      <a:pPr marL="173038" indent="-173038" algn="l">
                        <a:spcBef>
                          <a:spcPts val="600"/>
                        </a:spcBef>
                        <a:spcAft>
                          <a:spcPts val="600"/>
                        </a:spcAft>
                      </a:pPr>
                      <a:r>
                        <a:rPr lang="nl-NL" sz="2000" dirty="0" smtClean="0">
                          <a:latin typeface="+mj-lt"/>
                        </a:rPr>
                        <a:t>6. </a:t>
                      </a:r>
                      <a:r>
                        <a:rPr lang="nl-NL" sz="2000" baseline="0" dirty="0" smtClean="0">
                          <a:latin typeface="+mj-lt"/>
                        </a:rPr>
                        <a:t>O</a:t>
                      </a:r>
                      <a:r>
                        <a:rPr lang="nl-NL" sz="2000" dirty="0" smtClean="0">
                          <a:latin typeface="+mj-lt"/>
                        </a:rPr>
                        <a:t>verleg en coördinatie</a:t>
                      </a:r>
                    </a:p>
                    <a:p>
                      <a:pPr marL="173038" indent="-173038" algn="l">
                        <a:spcBef>
                          <a:spcPts val="600"/>
                        </a:spcBef>
                        <a:spcAft>
                          <a:spcPts val="600"/>
                        </a:spcAft>
                      </a:pPr>
                      <a:r>
                        <a:rPr lang="fr-BE" sz="2000" dirty="0" smtClean="0">
                          <a:latin typeface="+mj-lt"/>
                        </a:rPr>
                        <a:t>7. </a:t>
                      </a:r>
                      <a:r>
                        <a:rPr lang="nl-NL" sz="2000" kern="1200" baseline="0" dirty="0" smtClean="0">
                          <a:solidFill>
                            <a:schemeClr val="tx1"/>
                          </a:solidFill>
                          <a:latin typeface="+mj-lt"/>
                          <a:ea typeface="+mn-ea"/>
                          <a:cs typeface="+mn-cs"/>
                        </a:rPr>
                        <a:t>E</a:t>
                      </a:r>
                      <a:r>
                        <a:rPr lang="nl-NL" sz="2000" kern="1200" dirty="0" smtClean="0">
                          <a:solidFill>
                            <a:schemeClr val="tx1"/>
                          </a:solidFill>
                          <a:latin typeface="+mj-lt"/>
                          <a:ea typeface="+mn-ea"/>
                          <a:cs typeface="+mn-cs"/>
                        </a:rPr>
                        <a:t>xtra-/intra-</a:t>
                      </a:r>
                      <a:r>
                        <a:rPr lang="nl-NL" sz="2000" kern="1200" baseline="0" dirty="0" smtClean="0">
                          <a:solidFill>
                            <a:schemeClr val="tx1"/>
                          </a:solidFill>
                          <a:latin typeface="+mj-lt"/>
                          <a:ea typeface="+mn-ea"/>
                          <a:cs typeface="+mn-cs"/>
                        </a:rPr>
                        <a:t> </a:t>
                      </a:r>
                      <a:r>
                        <a:rPr lang="nl-NL" sz="2000" kern="1200" dirty="0" smtClean="0">
                          <a:solidFill>
                            <a:schemeClr val="tx1"/>
                          </a:solidFill>
                          <a:latin typeface="+mj-lt"/>
                          <a:ea typeface="+mn-ea"/>
                          <a:cs typeface="+mn-cs"/>
                        </a:rPr>
                        <a:t>en </a:t>
                      </a:r>
                      <a:r>
                        <a:rPr lang="nl-NL" sz="2000" kern="1200" dirty="0" err="1" smtClean="0">
                          <a:solidFill>
                            <a:schemeClr val="tx1"/>
                          </a:solidFill>
                          <a:latin typeface="+mj-lt"/>
                          <a:ea typeface="+mn-ea"/>
                          <a:cs typeface="+mn-cs"/>
                        </a:rPr>
                        <a:t>trans-murale</a:t>
                      </a:r>
                      <a:r>
                        <a:rPr lang="nl-NL" sz="2000" kern="1200" dirty="0" smtClean="0">
                          <a:solidFill>
                            <a:schemeClr val="tx1"/>
                          </a:solidFill>
                          <a:latin typeface="+mj-lt"/>
                          <a:ea typeface="+mn-ea"/>
                          <a:cs typeface="+mn-cs"/>
                        </a:rPr>
                        <a:t> </a:t>
                      </a:r>
                      <a:r>
                        <a:rPr lang="nl-NL" sz="2000" kern="1200" dirty="0" err="1" smtClean="0">
                          <a:solidFill>
                            <a:schemeClr val="tx1"/>
                          </a:solidFill>
                          <a:latin typeface="+mj-lt"/>
                          <a:ea typeface="+mn-ea"/>
                          <a:cs typeface="+mn-cs"/>
                        </a:rPr>
                        <a:t>zorgcontinuïtei</a:t>
                      </a:r>
                      <a:r>
                        <a:rPr lang="fr-BE" sz="2000" kern="1200" dirty="0" smtClean="0">
                          <a:solidFill>
                            <a:schemeClr val="tx1"/>
                          </a:solidFill>
                          <a:latin typeface="+mj-lt"/>
                          <a:ea typeface="+mn-ea"/>
                          <a:cs typeface="+mn-cs"/>
                        </a:rPr>
                        <a:t>t</a:t>
                      </a:r>
                    </a:p>
                    <a:p>
                      <a:pPr marL="173038" indent="-173038" algn="l">
                        <a:spcBef>
                          <a:spcPts val="600"/>
                        </a:spcBef>
                        <a:spcAft>
                          <a:spcPts val="600"/>
                        </a:spcAft>
                      </a:pPr>
                      <a:r>
                        <a:rPr lang="fr-BE" sz="2000" kern="1200" dirty="0" smtClean="0">
                          <a:solidFill>
                            <a:schemeClr val="tx1"/>
                          </a:solidFill>
                          <a:latin typeface="+mj-lt"/>
                          <a:ea typeface="+mn-ea"/>
                          <a:cs typeface="+mn-cs"/>
                        </a:rPr>
                        <a:t>8.</a:t>
                      </a:r>
                      <a:r>
                        <a:rPr lang="fr-BE" sz="2000" kern="1200" baseline="0" dirty="0" smtClean="0">
                          <a:solidFill>
                            <a:schemeClr val="tx1"/>
                          </a:solidFill>
                          <a:latin typeface="+mj-lt"/>
                          <a:ea typeface="+mn-ea"/>
                          <a:cs typeface="+mn-cs"/>
                        </a:rPr>
                        <a:t> </a:t>
                      </a:r>
                      <a:r>
                        <a:rPr lang="nl-NL" sz="2000" dirty="0" smtClean="0">
                          <a:latin typeface="+mj-lt"/>
                        </a:rPr>
                        <a:t>Valorisatie ervaring van patiënten- en </a:t>
                      </a:r>
                      <a:r>
                        <a:rPr lang="nl-NL" sz="2000" dirty="0" err="1" smtClean="0">
                          <a:latin typeface="+mj-lt"/>
                        </a:rPr>
                        <a:t>familie-organisaties</a:t>
                      </a:r>
                      <a:r>
                        <a:rPr lang="nl-NL" sz="2000" dirty="0" smtClean="0">
                          <a:latin typeface="+mj-lt"/>
                        </a:rPr>
                        <a:t>,</a:t>
                      </a:r>
                      <a:r>
                        <a:rPr lang="nl-NL" sz="2000" baseline="0" dirty="0" smtClean="0">
                          <a:latin typeface="+mj-lt"/>
                        </a:rPr>
                        <a:t> </a:t>
                      </a:r>
                      <a:r>
                        <a:rPr lang="nl-NL" sz="2000" dirty="0" smtClean="0">
                          <a:latin typeface="+mj-lt"/>
                        </a:rPr>
                        <a:t>ziekenfondsen</a:t>
                      </a:r>
                    </a:p>
                    <a:p>
                      <a:pPr marL="173038" indent="-173038" algn="l">
                        <a:spcBef>
                          <a:spcPts val="600"/>
                        </a:spcBef>
                        <a:spcAft>
                          <a:spcPts val="600"/>
                        </a:spcAft>
                      </a:pPr>
                      <a:r>
                        <a:rPr lang="nl-NL" sz="2000" dirty="0" smtClean="0">
                          <a:latin typeface="+mj-lt"/>
                        </a:rPr>
                        <a:t>9.</a:t>
                      </a:r>
                      <a:r>
                        <a:rPr lang="nl-NL" sz="2000" baseline="0" dirty="0" smtClean="0">
                          <a:latin typeface="+mj-lt"/>
                        </a:rPr>
                        <a:t> G</a:t>
                      </a:r>
                      <a:r>
                        <a:rPr lang="nl-NL" sz="2000" dirty="0" smtClean="0">
                          <a:latin typeface="+mj-lt"/>
                        </a:rPr>
                        <a:t>eïntegreerd patiëntdossier </a:t>
                      </a:r>
                    </a:p>
                    <a:p>
                      <a:pPr marL="173038" indent="-173038" algn="l">
                        <a:spcBef>
                          <a:spcPts val="600"/>
                        </a:spcBef>
                        <a:spcAft>
                          <a:spcPts val="600"/>
                        </a:spcAft>
                      </a:pPr>
                      <a:r>
                        <a:rPr lang="nl-NL" sz="2000" dirty="0" smtClean="0">
                          <a:latin typeface="+mj-lt"/>
                        </a:rPr>
                        <a:t>10.</a:t>
                      </a:r>
                      <a:r>
                        <a:rPr lang="nl-NL" sz="2000" baseline="0" dirty="0" smtClean="0">
                          <a:latin typeface="+mj-lt"/>
                        </a:rPr>
                        <a:t> M</a:t>
                      </a:r>
                      <a:r>
                        <a:rPr lang="nl-NL" sz="2000" dirty="0" smtClean="0">
                          <a:latin typeface="+mj-lt"/>
                        </a:rPr>
                        <a:t>ultidisciplinaire </a:t>
                      </a:r>
                      <a:r>
                        <a:rPr lang="nl-NL" sz="2000" dirty="0" err="1" smtClean="0">
                          <a:latin typeface="+mj-lt"/>
                        </a:rPr>
                        <a:t>guidelines</a:t>
                      </a:r>
                      <a:endParaRPr lang="nl-NL" sz="2000" dirty="0" smtClean="0">
                        <a:latin typeface="+mj-lt"/>
                      </a:endParaRPr>
                    </a:p>
                    <a:p>
                      <a:pPr algn="l">
                        <a:spcBef>
                          <a:spcPts val="600"/>
                        </a:spcBef>
                        <a:spcAft>
                          <a:spcPts val="600"/>
                        </a:spcAft>
                      </a:pPr>
                      <a:endParaRPr lang="nl-NL" sz="200" dirty="0" smtClean="0">
                        <a:latin typeface="+mj-lt"/>
                      </a:endParaRPr>
                    </a:p>
                  </a:txBody>
                  <a:tcPr marL="68592" marR="685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solidFill>
                      <a:schemeClr val="bg1"/>
                    </a:solidFill>
                  </a:tcPr>
                </a:tc>
                <a:tc>
                  <a:txBody>
                    <a:bodyPr/>
                    <a:lstStyle/>
                    <a:p>
                      <a:pPr marL="0" indent="0" algn="l">
                        <a:spcBef>
                          <a:spcPts val="600"/>
                        </a:spcBef>
                        <a:spcAft>
                          <a:spcPts val="600"/>
                        </a:spcAft>
                        <a:buFontTx/>
                        <a:buNone/>
                      </a:pPr>
                      <a:endParaRPr lang="fr-BE" sz="200" dirty="0" smtClean="0">
                        <a:latin typeface="+mj-lt"/>
                      </a:endParaRPr>
                    </a:p>
                    <a:p>
                      <a:pPr marL="285750" indent="-285750" algn="l">
                        <a:spcBef>
                          <a:spcPts val="600"/>
                        </a:spcBef>
                        <a:spcAft>
                          <a:spcPts val="600"/>
                        </a:spcAft>
                        <a:buFontTx/>
                        <a:buChar char="-"/>
                      </a:pPr>
                      <a:r>
                        <a:rPr lang="fr-BE" sz="2000" dirty="0" smtClean="0">
                          <a:latin typeface="+mj-lt"/>
                        </a:rPr>
                        <a:t>M</a:t>
                      </a:r>
                      <a:r>
                        <a:rPr lang="fr-BE" sz="2000" baseline="0" dirty="0" smtClean="0">
                          <a:latin typeface="+mj-lt"/>
                        </a:rPr>
                        <a:t>ultidisciplinaire </a:t>
                      </a:r>
                      <a:r>
                        <a:rPr lang="fr-BE" sz="2000" baseline="0" dirty="0" err="1" smtClean="0">
                          <a:latin typeface="+mj-lt"/>
                        </a:rPr>
                        <a:t>samenwerking</a:t>
                      </a:r>
                      <a:endParaRPr lang="fr-BE" sz="2000" baseline="0" dirty="0" smtClean="0">
                        <a:latin typeface="+mj-lt"/>
                      </a:endParaRPr>
                    </a:p>
                    <a:p>
                      <a:pPr marL="285750" indent="-285750" algn="l">
                        <a:spcBef>
                          <a:spcPts val="600"/>
                        </a:spcBef>
                        <a:spcAft>
                          <a:spcPts val="600"/>
                        </a:spcAft>
                        <a:buFontTx/>
                        <a:buChar char="-"/>
                      </a:pPr>
                      <a:r>
                        <a:rPr lang="fr-BE" sz="2000" baseline="0" dirty="0" err="1" smtClean="0">
                          <a:latin typeface="+mj-lt"/>
                        </a:rPr>
                        <a:t>Doorbreken</a:t>
                      </a:r>
                      <a:r>
                        <a:rPr lang="fr-BE" sz="2000" baseline="0" dirty="0" smtClean="0">
                          <a:latin typeface="+mj-lt"/>
                        </a:rPr>
                        <a:t> van ‘</a:t>
                      </a:r>
                      <a:r>
                        <a:rPr lang="fr-BE" sz="2000" baseline="0" dirty="0" err="1" smtClean="0">
                          <a:latin typeface="+mj-lt"/>
                        </a:rPr>
                        <a:t>silo’s</a:t>
                      </a:r>
                      <a:r>
                        <a:rPr lang="fr-BE" sz="2000" baseline="0" dirty="0" smtClean="0">
                          <a:latin typeface="+mj-lt"/>
                        </a:rPr>
                        <a:t>’ en </a:t>
                      </a:r>
                      <a:r>
                        <a:rPr lang="fr-BE" sz="2000" baseline="0" dirty="0" err="1" smtClean="0">
                          <a:latin typeface="+mj-lt"/>
                        </a:rPr>
                        <a:t>fragmentatie</a:t>
                      </a:r>
                      <a:endParaRPr lang="fr-BE" sz="2000" dirty="0" smtClean="0">
                        <a:latin typeface="+mj-lt"/>
                      </a:endParaRPr>
                    </a:p>
                    <a:p>
                      <a:pPr marL="285750" indent="-285750" algn="l">
                        <a:spcBef>
                          <a:spcPts val="600"/>
                        </a:spcBef>
                        <a:spcAft>
                          <a:spcPts val="600"/>
                        </a:spcAft>
                        <a:buFontTx/>
                        <a:buChar char="-"/>
                      </a:pPr>
                      <a:r>
                        <a:rPr lang="fr-BE" sz="2000" dirty="0" err="1" smtClean="0">
                          <a:latin typeface="+mj-lt"/>
                        </a:rPr>
                        <a:t>Naadloze</a:t>
                      </a:r>
                      <a:r>
                        <a:rPr lang="fr-BE" sz="2000" baseline="0" dirty="0" smtClean="0">
                          <a:latin typeface="+mj-lt"/>
                        </a:rPr>
                        <a:t> </a:t>
                      </a:r>
                      <a:r>
                        <a:rPr lang="fr-BE" sz="2000" baseline="0" dirty="0" err="1" smtClean="0">
                          <a:latin typeface="+mj-lt"/>
                        </a:rPr>
                        <a:t>zorg</a:t>
                      </a:r>
                      <a:endParaRPr lang="fr-BE" sz="2000" baseline="0" dirty="0" smtClean="0">
                        <a:latin typeface="+mj-lt"/>
                      </a:endParaRPr>
                    </a:p>
                    <a:p>
                      <a:pPr marL="285750" indent="-285750" algn="l">
                        <a:spcBef>
                          <a:spcPts val="600"/>
                        </a:spcBef>
                        <a:spcAft>
                          <a:spcPts val="600"/>
                        </a:spcAft>
                        <a:buFontTx/>
                        <a:buChar char="-"/>
                      </a:pPr>
                      <a:r>
                        <a:rPr lang="fr-BE" sz="2000" baseline="0" dirty="0" err="1" smtClean="0">
                          <a:latin typeface="+mj-lt"/>
                        </a:rPr>
                        <a:t>Efficiënte</a:t>
                      </a:r>
                      <a:r>
                        <a:rPr lang="fr-BE" sz="2000" baseline="0" dirty="0" smtClean="0">
                          <a:latin typeface="+mj-lt"/>
                        </a:rPr>
                        <a:t> </a:t>
                      </a:r>
                      <a:r>
                        <a:rPr lang="fr-BE" sz="2000" baseline="0" dirty="0" err="1" smtClean="0">
                          <a:latin typeface="+mj-lt"/>
                        </a:rPr>
                        <a:t>vormen</a:t>
                      </a:r>
                      <a:r>
                        <a:rPr lang="fr-BE" sz="2000" baseline="0" dirty="0" smtClean="0">
                          <a:latin typeface="+mj-lt"/>
                        </a:rPr>
                        <a:t> van </a:t>
                      </a:r>
                      <a:r>
                        <a:rPr lang="fr-BE" sz="2000" baseline="0" dirty="0" err="1" smtClean="0">
                          <a:latin typeface="+mj-lt"/>
                        </a:rPr>
                        <a:t>samenwerking</a:t>
                      </a:r>
                      <a:r>
                        <a:rPr lang="fr-BE" sz="2000" baseline="0" dirty="0" smtClean="0">
                          <a:latin typeface="+mj-lt"/>
                        </a:rPr>
                        <a:t> en </a:t>
                      </a:r>
                      <a:r>
                        <a:rPr lang="fr-BE" sz="2000" baseline="0" dirty="0" err="1" smtClean="0">
                          <a:latin typeface="+mj-lt"/>
                        </a:rPr>
                        <a:t>overleg</a:t>
                      </a:r>
                      <a:r>
                        <a:rPr lang="fr-BE" sz="2000" baseline="0" dirty="0" smtClean="0">
                          <a:latin typeface="+mj-lt"/>
                        </a:rPr>
                        <a:t> </a:t>
                      </a:r>
                    </a:p>
                    <a:p>
                      <a:pPr marL="285750" indent="-285750" algn="l">
                        <a:spcBef>
                          <a:spcPts val="600"/>
                        </a:spcBef>
                        <a:spcAft>
                          <a:spcPts val="600"/>
                        </a:spcAft>
                        <a:buFontTx/>
                        <a:buChar char="-"/>
                      </a:pPr>
                      <a:r>
                        <a:rPr lang="fr-BE" sz="2000" baseline="0" dirty="0" err="1" smtClean="0">
                          <a:latin typeface="+mj-lt"/>
                        </a:rPr>
                        <a:t>Informatie</a:t>
                      </a:r>
                      <a:r>
                        <a:rPr lang="fr-BE" sz="2000" baseline="0" dirty="0" smtClean="0">
                          <a:latin typeface="+mj-lt"/>
                        </a:rPr>
                        <a:t> </a:t>
                      </a:r>
                      <a:r>
                        <a:rPr lang="fr-BE" sz="2000" baseline="0" dirty="0" err="1" smtClean="0">
                          <a:latin typeface="+mj-lt"/>
                        </a:rPr>
                        <a:t>delen</a:t>
                      </a:r>
                      <a:r>
                        <a:rPr lang="fr-BE" sz="2000" baseline="0" dirty="0" smtClean="0">
                          <a:latin typeface="+mj-lt"/>
                        </a:rPr>
                        <a:t> en </a:t>
                      </a:r>
                      <a:r>
                        <a:rPr lang="fr-BE" sz="2000" baseline="0" dirty="0" err="1" smtClean="0">
                          <a:latin typeface="+mj-lt"/>
                        </a:rPr>
                        <a:t>uitwisselen</a:t>
                      </a:r>
                      <a:endParaRPr lang="fr-BE" sz="200" baseline="0" dirty="0" smtClean="0">
                        <a:latin typeface="+mj-lt"/>
                      </a:endParaRPr>
                    </a:p>
                  </a:txBody>
                  <a:tcPr marL="68592" marR="68592">
                    <a:lnL w="12700" cap="flat" cmpd="sng" algn="ctr">
                      <a:solidFill>
                        <a:schemeClr val="tx1"/>
                      </a:solidFill>
                      <a:prstDash val="solid"/>
                      <a:round/>
                      <a:headEnd type="none" w="med" len="med"/>
                      <a:tailEnd type="none" w="med" len="med"/>
                    </a:lnL>
                    <a:lnR w="6350" cap="flat" cmpd="sng" algn="ctr">
                      <a:noFill/>
                      <a:prstDash val="solid"/>
                      <a:miter lim="800000"/>
                    </a:lnR>
                    <a:lnT w="12700" cap="flat" cmpd="sng" algn="ctr">
                      <a:solidFill>
                        <a:schemeClr val="tx1"/>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solidFill>
                      <a:schemeClr val="bg1"/>
                    </a:solidFill>
                  </a:tcPr>
                </a:tc>
              </a:tr>
            </a:tbl>
          </a:graphicData>
        </a:graphic>
      </p:graphicFrame>
      <p:sp>
        <p:nvSpPr>
          <p:cNvPr id="9" name="Espace réservé du numéro de diapositive 8"/>
          <p:cNvSpPr>
            <a:spLocks noGrp="1"/>
          </p:cNvSpPr>
          <p:nvPr>
            <p:ph type="sldNum" sz="quarter" idx="12"/>
          </p:nvPr>
        </p:nvSpPr>
        <p:spPr/>
        <p:txBody>
          <a:bodyPr/>
          <a:lstStyle/>
          <a:p>
            <a:fld id="{C688D0ED-193F-4936-BAD4-C4F1F620C145}" type="slidenum">
              <a:rPr lang="en-US" smtClean="0"/>
              <a:pPr/>
              <a:t>17</a:t>
            </a:fld>
            <a:endParaRPr lang="en-US" dirty="0"/>
          </a:p>
        </p:txBody>
      </p:sp>
      <p:pic>
        <p:nvPicPr>
          <p:cNvPr id="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5141"/>
          <a:stretch/>
        </p:blipFill>
        <p:spPr bwMode="auto">
          <a:xfrm>
            <a:off x="-1" y="0"/>
            <a:ext cx="1035171" cy="1233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58405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1217611" y="6211669"/>
            <a:ext cx="7104162" cy="646331"/>
          </a:xfrm>
          <a:prstGeom prst="rect">
            <a:avLst/>
          </a:prstGeom>
          <a:solidFill>
            <a:schemeClr val="bg1"/>
          </a:solidFill>
        </p:spPr>
        <p:txBody>
          <a:bodyPr wrap="square" rtlCol="0">
            <a:spAutoFit/>
          </a:bodyPr>
          <a:lstStyle/>
          <a:p>
            <a:endParaRPr lang="nl-NL" dirty="0" smtClean="0"/>
          </a:p>
          <a:p>
            <a:endParaRPr lang="nl-NL" dirty="0"/>
          </a:p>
        </p:txBody>
      </p:sp>
      <p:sp>
        <p:nvSpPr>
          <p:cNvPr id="2" name="Titel 1"/>
          <p:cNvSpPr>
            <a:spLocks noGrp="1"/>
          </p:cNvSpPr>
          <p:nvPr>
            <p:ph type="title"/>
          </p:nvPr>
        </p:nvSpPr>
        <p:spPr>
          <a:xfrm>
            <a:off x="2053088" y="0"/>
            <a:ext cx="5244859" cy="1320800"/>
          </a:xfrm>
        </p:spPr>
        <p:txBody>
          <a:bodyPr>
            <a:normAutofit/>
          </a:bodyPr>
          <a:lstStyle/>
          <a:p>
            <a:pPr algn="ctr"/>
            <a:r>
              <a:rPr lang="fr-BE" sz="3600" b="1" dirty="0" err="1" smtClean="0"/>
              <a:t>Gemeenschappelijk</a:t>
            </a:r>
            <a:r>
              <a:rPr lang="fr-BE" sz="3600" b="1" dirty="0" smtClean="0"/>
              <a:t> plan</a:t>
            </a:r>
            <a:endParaRPr lang="nl-NL" sz="3600" b="1" dirty="0"/>
          </a:p>
        </p:txBody>
      </p:sp>
      <p:sp>
        <p:nvSpPr>
          <p:cNvPr id="3" name="Tijdelijke aanduiding voor inhoud 2"/>
          <p:cNvSpPr>
            <a:spLocks noGrp="1"/>
          </p:cNvSpPr>
          <p:nvPr>
            <p:ph idx="1"/>
          </p:nvPr>
        </p:nvSpPr>
        <p:spPr>
          <a:xfrm>
            <a:off x="1024048" y="1518249"/>
            <a:ext cx="7699684" cy="3710574"/>
          </a:xfrm>
        </p:spPr>
        <p:txBody>
          <a:bodyPr>
            <a:normAutofit/>
          </a:bodyPr>
          <a:lstStyle/>
          <a:p>
            <a:pPr>
              <a:spcAft>
                <a:spcPts val="2400"/>
              </a:spcAft>
              <a:buFont typeface="Wingdings" panose="05000000000000000000" pitchFamily="2" charset="2"/>
              <a:buChar char="Ø"/>
            </a:pPr>
            <a:r>
              <a:rPr lang="fr-BE" sz="2400" b="1" dirty="0" smtClean="0"/>
              <a:t> 18 </a:t>
            </a:r>
            <a:r>
              <a:rPr lang="fr-BE" sz="2400" b="1" dirty="0" err="1" smtClean="0"/>
              <a:t>componenten</a:t>
            </a:r>
            <a:r>
              <a:rPr lang="fr-BE" sz="2400" b="1" dirty="0" smtClean="0"/>
              <a:t> van </a:t>
            </a:r>
            <a:r>
              <a:rPr lang="fr-BE" sz="2400" b="1" dirty="0" err="1" smtClean="0"/>
              <a:t>geïntegreerde</a:t>
            </a:r>
            <a:r>
              <a:rPr lang="fr-BE" sz="2400" b="1" dirty="0" smtClean="0"/>
              <a:t> </a:t>
            </a:r>
            <a:r>
              <a:rPr lang="fr-BE" sz="2400" b="1" dirty="0" err="1" smtClean="0"/>
              <a:t>zorg</a:t>
            </a:r>
            <a:endParaRPr lang="fr-BE" sz="2400" dirty="0" smtClean="0"/>
          </a:p>
        </p:txBody>
      </p:sp>
      <p:graphicFrame>
        <p:nvGraphicFramePr>
          <p:cNvPr id="6" name="Tabel 5"/>
          <p:cNvGraphicFramePr>
            <a:graphicFrameLocks noGrp="1"/>
          </p:cNvGraphicFramePr>
          <p:nvPr>
            <p:extLst>
              <p:ext uri="{D42A27DB-BD31-4B8C-83A1-F6EECF244321}">
                <p14:modId xmlns:p14="http://schemas.microsoft.com/office/powerpoint/2010/main" val="3343452355"/>
              </p:ext>
            </p:extLst>
          </p:nvPr>
        </p:nvGraphicFramePr>
        <p:xfrm>
          <a:off x="1277982" y="2208991"/>
          <a:ext cx="6929010" cy="4172690"/>
        </p:xfrm>
        <a:graphic>
          <a:graphicData uri="http://schemas.openxmlformats.org/drawingml/2006/table">
            <a:tbl>
              <a:tblPr firstRow="1" bandRow="1">
                <a:tableStyleId>{69012ECD-51FC-41F1-AA8D-1B2483CD663E}</a:tableStyleId>
              </a:tblPr>
              <a:tblGrid>
                <a:gridCol w="1604363"/>
                <a:gridCol w="2952000"/>
                <a:gridCol w="2372647"/>
              </a:tblGrid>
              <a:tr h="484610">
                <a:tc>
                  <a:txBody>
                    <a:bodyPr/>
                    <a:lstStyle/>
                    <a:p>
                      <a:pPr marL="0" algn="ctr" defTabSz="914400" rtl="0" eaLnBrk="1" latinLnBrk="0" hangingPunct="1">
                        <a:spcAft>
                          <a:spcPts val="600"/>
                        </a:spcAft>
                      </a:pPr>
                      <a:r>
                        <a:rPr lang="fr-BE" sz="2000" b="1" kern="1200" dirty="0" err="1" smtClean="0">
                          <a:solidFill>
                            <a:schemeClr val="bg1"/>
                          </a:solidFill>
                          <a:latin typeface="+mn-lt"/>
                          <a:ea typeface="+mn-ea"/>
                          <a:cs typeface="+mn-cs"/>
                        </a:rPr>
                        <a:t>Actieniveau</a:t>
                      </a:r>
                      <a:endParaRPr lang="nl-NL" sz="2000" b="1" kern="1200" dirty="0" smtClean="0">
                        <a:solidFill>
                          <a:schemeClr val="bg1"/>
                        </a:solidFill>
                        <a:latin typeface="+mn-lt"/>
                        <a:ea typeface="+mn-ea"/>
                        <a:cs typeface="+mn-cs"/>
                      </a:endParaRPr>
                    </a:p>
                  </a:txBody>
                  <a:tcPr marL="68592" marR="68592" anchor="ctr">
                    <a:lnL w="6350" cap="flat" cmpd="sng" algn="ctr">
                      <a:noFill/>
                      <a:prstDash val="solid"/>
                      <a:miter lim="800000"/>
                    </a:lnL>
                    <a:lnR w="12700" cap="flat" cmpd="sng" algn="ctr">
                      <a:solidFill>
                        <a:schemeClr val="tx1"/>
                      </a:solidFill>
                      <a:prstDash val="solid"/>
                      <a:round/>
                      <a:headEnd type="none" w="med" len="med"/>
                      <a:tailEnd type="none" w="med" len="med"/>
                    </a:lnR>
                    <a:lnT w="6350" cap="flat" cmpd="sng" algn="ctr">
                      <a:noFill/>
                      <a:prstDash val="solid"/>
                      <a:miter lim="800000"/>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BE" sz="2000" dirty="0" err="1" smtClean="0"/>
                        <a:t>Componenten</a:t>
                      </a:r>
                      <a:endParaRPr lang="nl-NL" sz="2000" dirty="0"/>
                    </a:p>
                  </a:txBody>
                  <a:tcPr marL="68592" marR="685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miter lim="800000"/>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BE" sz="2000" dirty="0" err="1" smtClean="0"/>
                        <a:t>Kernboodschappen</a:t>
                      </a:r>
                      <a:endParaRPr lang="nl-NL" sz="2000" dirty="0"/>
                    </a:p>
                  </a:txBody>
                  <a:tcPr marL="68592" marR="68592" anchor="ctr">
                    <a:lnL w="12700" cap="flat" cmpd="sng" algn="ctr">
                      <a:solidFill>
                        <a:schemeClr val="tx1"/>
                      </a:solidFill>
                      <a:prstDash val="solid"/>
                      <a:round/>
                      <a:headEnd type="none" w="med" len="med"/>
                      <a:tailEnd type="none" w="med" len="med"/>
                    </a:lnL>
                    <a:lnR w="6350" cap="flat" cmpd="sng" algn="ctr">
                      <a:noFill/>
                      <a:prstDash val="solid"/>
                      <a:miter lim="800000"/>
                    </a:lnR>
                    <a:lnT w="6350" cap="flat" cmpd="sng" algn="ctr">
                      <a:noFill/>
                      <a:prstDash val="solid"/>
                      <a:miter lim="800000"/>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620935">
                <a:tc>
                  <a:txBody>
                    <a:bodyPr/>
                    <a:lstStyle/>
                    <a:p>
                      <a:pPr algn="ctr">
                        <a:spcBef>
                          <a:spcPts val="600"/>
                        </a:spcBef>
                        <a:spcAft>
                          <a:spcPts val="600"/>
                        </a:spcAft>
                      </a:pPr>
                      <a:endParaRPr lang="fr-BE" sz="400" dirty="0" smtClean="0">
                        <a:latin typeface="+mj-lt"/>
                      </a:endParaRPr>
                    </a:p>
                    <a:p>
                      <a:pPr marL="0" indent="0" algn="ctr">
                        <a:spcBef>
                          <a:spcPts val="600"/>
                        </a:spcBef>
                        <a:spcAft>
                          <a:spcPts val="600"/>
                        </a:spcAft>
                        <a:buFontTx/>
                        <a:buNone/>
                      </a:pPr>
                      <a:endParaRPr lang="fr-BE" sz="1800" dirty="0" smtClean="0">
                        <a:latin typeface="+mj-lt"/>
                      </a:endParaRPr>
                    </a:p>
                    <a:p>
                      <a:pPr marL="0" indent="0" algn="ctr">
                        <a:spcBef>
                          <a:spcPts val="600"/>
                        </a:spcBef>
                        <a:spcAft>
                          <a:spcPts val="600"/>
                        </a:spcAft>
                        <a:buFontTx/>
                        <a:buNone/>
                      </a:pPr>
                      <a:endParaRPr lang="fr-BE" sz="2400" b="1" dirty="0" smtClean="0">
                        <a:latin typeface="+mj-lt"/>
                      </a:endParaRPr>
                    </a:p>
                    <a:p>
                      <a:pPr marL="0" indent="0" algn="ctr">
                        <a:spcBef>
                          <a:spcPts val="600"/>
                        </a:spcBef>
                        <a:spcAft>
                          <a:spcPts val="600"/>
                        </a:spcAft>
                        <a:buFontTx/>
                        <a:buNone/>
                      </a:pPr>
                      <a:r>
                        <a:rPr lang="fr-BE" sz="2400" b="1" dirty="0" err="1" smtClean="0">
                          <a:latin typeface="+mj-lt"/>
                        </a:rPr>
                        <a:t>Systeem</a:t>
                      </a:r>
                      <a:endParaRPr lang="fr-BE" sz="2400" b="1" dirty="0" smtClean="0">
                        <a:latin typeface="+mj-lt"/>
                      </a:endParaRPr>
                    </a:p>
                    <a:p>
                      <a:pPr algn="ctr">
                        <a:spcBef>
                          <a:spcPts val="600"/>
                        </a:spcBef>
                        <a:spcAft>
                          <a:spcPts val="600"/>
                        </a:spcAft>
                      </a:pPr>
                      <a:endParaRPr lang="nl-NL" sz="400" b="1" dirty="0">
                        <a:latin typeface="+mj-lt"/>
                      </a:endParaRPr>
                    </a:p>
                  </a:txBody>
                  <a:tcPr marL="68592" marR="68592">
                    <a:lnL w="6350" cap="flat" cmpd="sng" algn="ctr">
                      <a:noFill/>
                      <a:prstDash val="solid"/>
                      <a:miter lim="800000"/>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solidFill>
                      <a:schemeClr val="accent1">
                        <a:lumMod val="20000"/>
                        <a:lumOff val="80000"/>
                      </a:schemeClr>
                    </a:solidFill>
                  </a:tcPr>
                </a:tc>
                <a:tc>
                  <a:txBody>
                    <a:bodyPr/>
                    <a:lstStyle/>
                    <a:p>
                      <a:pPr algn="ctr">
                        <a:spcBef>
                          <a:spcPts val="600"/>
                        </a:spcBef>
                        <a:spcAft>
                          <a:spcPts val="600"/>
                        </a:spcAft>
                      </a:pPr>
                      <a:endParaRPr lang="nl-NL" sz="400" dirty="0" smtClean="0">
                        <a:latin typeface="+mj-lt"/>
                      </a:endParaRPr>
                    </a:p>
                    <a:p>
                      <a:pPr marL="276225" indent="-276225" algn="l">
                        <a:spcBef>
                          <a:spcPts val="600"/>
                        </a:spcBef>
                        <a:spcAft>
                          <a:spcPts val="600"/>
                        </a:spcAft>
                        <a:buFont typeface="+mj-lt"/>
                        <a:buNone/>
                      </a:pPr>
                      <a:r>
                        <a:rPr lang="nl-NL" sz="2000" dirty="0" smtClean="0">
                          <a:latin typeface="+mj-lt"/>
                        </a:rPr>
                        <a:t>11. Ontwikkeling kwaliteitscultuur</a:t>
                      </a:r>
                    </a:p>
                    <a:p>
                      <a:pPr marL="276225" indent="-276225" algn="l">
                        <a:spcBef>
                          <a:spcPts val="600"/>
                        </a:spcBef>
                        <a:spcAft>
                          <a:spcPts val="600"/>
                        </a:spcAft>
                        <a:buFont typeface="+mj-lt"/>
                        <a:buNone/>
                      </a:pPr>
                      <a:r>
                        <a:rPr lang="nl-NL" sz="2000" dirty="0" smtClean="0">
                          <a:latin typeface="+mj-lt"/>
                        </a:rPr>
                        <a:t>12.</a:t>
                      </a:r>
                      <a:r>
                        <a:rPr lang="nl-NL" sz="2000" baseline="0" dirty="0" smtClean="0">
                          <a:latin typeface="+mj-lt"/>
                        </a:rPr>
                        <a:t> A</a:t>
                      </a:r>
                      <a:r>
                        <a:rPr lang="nl-NL" sz="2000" dirty="0" smtClean="0">
                          <a:latin typeface="+mj-lt"/>
                        </a:rPr>
                        <a:t>anpassing financieringssystemen</a:t>
                      </a:r>
                    </a:p>
                    <a:p>
                      <a:pPr marL="276225" indent="-276225" algn="l">
                        <a:spcBef>
                          <a:spcPts val="600"/>
                        </a:spcBef>
                        <a:spcAft>
                          <a:spcPts val="600"/>
                        </a:spcAft>
                        <a:buFont typeface="+mj-lt"/>
                        <a:buNone/>
                      </a:pPr>
                      <a:r>
                        <a:rPr lang="nl-NL" sz="2000" dirty="0" smtClean="0">
                          <a:latin typeface="+mj-lt"/>
                        </a:rPr>
                        <a:t>13.</a:t>
                      </a:r>
                      <a:r>
                        <a:rPr lang="nl-NL" sz="2000" baseline="0" dirty="0" smtClean="0">
                          <a:latin typeface="+mj-lt"/>
                        </a:rPr>
                        <a:t> S</a:t>
                      </a:r>
                      <a:r>
                        <a:rPr lang="nl-NL" sz="2000" dirty="0" smtClean="0">
                          <a:latin typeface="+mj-lt"/>
                        </a:rPr>
                        <a:t>tratificatie van de risico’s binnen de bevolking en cartografie van de omgeving</a:t>
                      </a:r>
                    </a:p>
                    <a:p>
                      <a:pPr marL="276225" indent="-276225" algn="l">
                        <a:spcBef>
                          <a:spcPts val="600"/>
                        </a:spcBef>
                        <a:spcAft>
                          <a:spcPts val="600"/>
                        </a:spcAft>
                        <a:buFont typeface="+mj-lt"/>
                        <a:buNone/>
                      </a:pPr>
                      <a:r>
                        <a:rPr lang="nl-NL" sz="2000" dirty="0" smtClean="0">
                          <a:latin typeface="+mj-lt"/>
                        </a:rPr>
                        <a:t>14.</a:t>
                      </a:r>
                      <a:r>
                        <a:rPr lang="nl-NL" sz="2000" baseline="0" dirty="0" smtClean="0">
                          <a:latin typeface="+mj-lt"/>
                        </a:rPr>
                        <a:t> C</a:t>
                      </a:r>
                      <a:r>
                        <a:rPr lang="nl-NL" sz="2000" dirty="0" smtClean="0">
                          <a:latin typeface="+mj-lt"/>
                        </a:rPr>
                        <a:t>hange management</a:t>
                      </a:r>
                    </a:p>
                  </a:txBody>
                  <a:tcPr marL="68592" marR="685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solidFill>
                      <a:schemeClr val="bg1"/>
                    </a:solidFill>
                  </a:tcPr>
                </a:tc>
                <a:tc>
                  <a:txBody>
                    <a:bodyPr/>
                    <a:lstStyle/>
                    <a:p>
                      <a:pPr marL="0" indent="0" algn="l">
                        <a:spcBef>
                          <a:spcPts val="600"/>
                        </a:spcBef>
                        <a:spcAft>
                          <a:spcPts val="600"/>
                        </a:spcAft>
                        <a:buFontTx/>
                        <a:buNone/>
                      </a:pPr>
                      <a:endParaRPr lang="fr-BE" sz="300" dirty="0" smtClean="0">
                        <a:latin typeface="+mj-lt"/>
                      </a:endParaRPr>
                    </a:p>
                    <a:p>
                      <a:pPr marL="285750" indent="-285750" algn="l">
                        <a:spcBef>
                          <a:spcPts val="600"/>
                        </a:spcBef>
                        <a:spcAft>
                          <a:spcPts val="600"/>
                        </a:spcAft>
                        <a:buFontTx/>
                        <a:buChar char="-"/>
                      </a:pPr>
                      <a:r>
                        <a:rPr lang="nl-BE" sz="2000" noProof="0" dirty="0" smtClean="0">
                          <a:latin typeface="+mj-lt"/>
                        </a:rPr>
                        <a:t>Zelfevaluatie</a:t>
                      </a:r>
                    </a:p>
                    <a:p>
                      <a:pPr marL="285750" indent="-285750" algn="l">
                        <a:spcBef>
                          <a:spcPts val="600"/>
                        </a:spcBef>
                        <a:spcAft>
                          <a:spcPts val="600"/>
                        </a:spcAft>
                        <a:buFontTx/>
                        <a:buChar char="-"/>
                      </a:pPr>
                      <a:r>
                        <a:rPr lang="nl-BE" sz="2000" noProof="0" dirty="0" err="1" smtClean="0">
                          <a:latin typeface="+mj-lt"/>
                        </a:rPr>
                        <a:t>Gealigneerde</a:t>
                      </a:r>
                      <a:r>
                        <a:rPr lang="nl-BE" sz="2000" baseline="0" noProof="0" dirty="0" smtClean="0">
                          <a:latin typeface="+mj-lt"/>
                        </a:rPr>
                        <a:t> </a:t>
                      </a:r>
                      <a:r>
                        <a:rPr lang="nl-BE" sz="2000" baseline="0" noProof="0" dirty="0" err="1" smtClean="0">
                          <a:latin typeface="+mj-lt"/>
                        </a:rPr>
                        <a:t>financierings-technieken</a:t>
                      </a:r>
                      <a:r>
                        <a:rPr lang="nl-BE" sz="2000" baseline="0" noProof="0" dirty="0" smtClean="0">
                          <a:latin typeface="+mj-lt"/>
                        </a:rPr>
                        <a:t> en </a:t>
                      </a:r>
                      <a:r>
                        <a:rPr lang="nl-BE" sz="2000" baseline="0" noProof="0" dirty="0" err="1" smtClean="0">
                          <a:latin typeface="+mj-lt"/>
                        </a:rPr>
                        <a:t>incentives</a:t>
                      </a:r>
                      <a:endParaRPr lang="nl-BE" sz="2000" baseline="0" noProof="0" dirty="0" smtClean="0">
                        <a:latin typeface="+mj-lt"/>
                      </a:endParaRPr>
                    </a:p>
                    <a:p>
                      <a:pPr marL="285750" indent="-285750" algn="l">
                        <a:spcBef>
                          <a:spcPts val="600"/>
                        </a:spcBef>
                        <a:spcAft>
                          <a:spcPts val="600"/>
                        </a:spcAft>
                        <a:buFontTx/>
                        <a:buChar char="-"/>
                      </a:pPr>
                      <a:r>
                        <a:rPr lang="nl-BE" sz="2000" noProof="0" dirty="0" smtClean="0">
                          <a:latin typeface="+mj-lt"/>
                        </a:rPr>
                        <a:t>Populatiegerichte aanpak</a:t>
                      </a:r>
                    </a:p>
                    <a:p>
                      <a:pPr marL="285750" indent="-285750" algn="l">
                        <a:spcBef>
                          <a:spcPts val="600"/>
                        </a:spcBef>
                        <a:spcAft>
                          <a:spcPts val="600"/>
                        </a:spcAft>
                        <a:buFontTx/>
                        <a:buChar char="-"/>
                      </a:pPr>
                      <a:r>
                        <a:rPr lang="nl-BE" sz="2000" noProof="0" dirty="0" err="1" smtClean="0">
                          <a:latin typeface="+mj-lt"/>
                        </a:rPr>
                        <a:t>Co-creatie</a:t>
                      </a:r>
                      <a:r>
                        <a:rPr lang="nl-BE" sz="2000" noProof="0" dirty="0" smtClean="0">
                          <a:latin typeface="+mj-lt"/>
                        </a:rPr>
                        <a:t> (samen realiseren)</a:t>
                      </a:r>
                      <a:endParaRPr lang="nl-BE" sz="2000" baseline="0" noProof="0" dirty="0" smtClean="0">
                        <a:latin typeface="+mj-lt"/>
                      </a:endParaRPr>
                    </a:p>
                    <a:p>
                      <a:pPr marL="0" indent="0" algn="l">
                        <a:spcBef>
                          <a:spcPts val="600"/>
                        </a:spcBef>
                        <a:spcAft>
                          <a:spcPts val="600"/>
                        </a:spcAft>
                        <a:buFontTx/>
                        <a:buNone/>
                      </a:pPr>
                      <a:endParaRPr lang="fr-BE" sz="300" baseline="0" dirty="0" smtClean="0">
                        <a:latin typeface="+mj-lt"/>
                      </a:endParaRPr>
                    </a:p>
                  </a:txBody>
                  <a:tcPr marL="68592" marR="68592">
                    <a:lnL w="12700" cap="flat" cmpd="sng" algn="ctr">
                      <a:solidFill>
                        <a:schemeClr val="tx1"/>
                      </a:solidFill>
                      <a:prstDash val="solid"/>
                      <a:round/>
                      <a:headEnd type="none" w="med" len="med"/>
                      <a:tailEnd type="none" w="med" len="med"/>
                    </a:lnL>
                    <a:lnR w="6350" cap="flat" cmpd="sng" algn="ctr">
                      <a:noFill/>
                      <a:prstDash val="solid"/>
                      <a:miter lim="800000"/>
                    </a:lnR>
                    <a:lnT w="12700" cap="flat" cmpd="sng" algn="ctr">
                      <a:solidFill>
                        <a:schemeClr val="tx1"/>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solidFill>
                      <a:schemeClr val="bg1"/>
                    </a:solidFill>
                  </a:tcPr>
                </a:tc>
              </a:tr>
            </a:tbl>
          </a:graphicData>
        </a:graphic>
      </p:graphicFrame>
      <p:sp>
        <p:nvSpPr>
          <p:cNvPr id="10" name="Espace réservé du numéro de diapositive 9"/>
          <p:cNvSpPr>
            <a:spLocks noGrp="1"/>
          </p:cNvSpPr>
          <p:nvPr>
            <p:ph type="sldNum" sz="quarter" idx="12"/>
          </p:nvPr>
        </p:nvSpPr>
        <p:spPr/>
        <p:txBody>
          <a:bodyPr/>
          <a:lstStyle/>
          <a:p>
            <a:fld id="{C688D0ED-193F-4936-BAD4-C4F1F620C145}" type="slidenum">
              <a:rPr lang="en-US" smtClean="0"/>
              <a:pPr/>
              <a:t>18</a:t>
            </a:fld>
            <a:endParaRPr lang="en-US" dirty="0"/>
          </a:p>
        </p:txBody>
      </p:sp>
      <p:pic>
        <p:nvPicPr>
          <p:cNvPr id="1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5141"/>
          <a:stretch/>
        </p:blipFill>
        <p:spPr bwMode="auto">
          <a:xfrm>
            <a:off x="-1" y="0"/>
            <a:ext cx="1035171" cy="1233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59140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1468284" y="6211669"/>
            <a:ext cx="6668045" cy="646331"/>
          </a:xfrm>
          <a:prstGeom prst="rect">
            <a:avLst/>
          </a:prstGeom>
          <a:solidFill>
            <a:schemeClr val="bg1"/>
          </a:solidFill>
        </p:spPr>
        <p:txBody>
          <a:bodyPr wrap="square" rtlCol="0">
            <a:spAutoFit/>
          </a:bodyPr>
          <a:lstStyle/>
          <a:p>
            <a:endParaRPr lang="nl-NL" dirty="0" smtClean="0"/>
          </a:p>
          <a:p>
            <a:endParaRPr lang="nl-NL" dirty="0"/>
          </a:p>
        </p:txBody>
      </p:sp>
      <p:sp>
        <p:nvSpPr>
          <p:cNvPr id="2" name="Titel 1"/>
          <p:cNvSpPr>
            <a:spLocks noGrp="1"/>
          </p:cNvSpPr>
          <p:nvPr>
            <p:ph type="title"/>
          </p:nvPr>
        </p:nvSpPr>
        <p:spPr>
          <a:xfrm>
            <a:off x="1949571" y="0"/>
            <a:ext cx="5417388" cy="1320800"/>
          </a:xfrm>
        </p:spPr>
        <p:txBody>
          <a:bodyPr>
            <a:normAutofit/>
          </a:bodyPr>
          <a:lstStyle/>
          <a:p>
            <a:pPr algn="ctr"/>
            <a:r>
              <a:rPr lang="fr-BE" sz="3600" b="1" dirty="0" err="1" smtClean="0"/>
              <a:t>Gemeenschappelijk</a:t>
            </a:r>
            <a:r>
              <a:rPr lang="fr-BE" sz="3600" b="1" dirty="0" smtClean="0"/>
              <a:t> plan</a:t>
            </a:r>
            <a:endParaRPr lang="nl-NL" sz="3600" b="1" dirty="0"/>
          </a:p>
        </p:txBody>
      </p:sp>
      <p:sp>
        <p:nvSpPr>
          <p:cNvPr id="3" name="Tijdelijke aanduiding voor inhoud 2"/>
          <p:cNvSpPr>
            <a:spLocks noGrp="1"/>
          </p:cNvSpPr>
          <p:nvPr>
            <p:ph idx="1"/>
          </p:nvPr>
        </p:nvSpPr>
        <p:spPr>
          <a:xfrm>
            <a:off x="1330262" y="1570008"/>
            <a:ext cx="7699684" cy="3362600"/>
          </a:xfrm>
        </p:spPr>
        <p:txBody>
          <a:bodyPr>
            <a:normAutofit/>
          </a:bodyPr>
          <a:lstStyle/>
          <a:p>
            <a:pPr>
              <a:spcAft>
                <a:spcPts val="2400"/>
              </a:spcAft>
              <a:buFont typeface="Wingdings" panose="05000000000000000000" pitchFamily="2" charset="2"/>
              <a:buChar char="Ø"/>
            </a:pPr>
            <a:r>
              <a:rPr lang="fr-BE" sz="2400" b="1" dirty="0" smtClean="0"/>
              <a:t> 18 </a:t>
            </a:r>
            <a:r>
              <a:rPr lang="fr-BE" sz="2400" b="1" dirty="0" err="1" smtClean="0"/>
              <a:t>componenten</a:t>
            </a:r>
            <a:r>
              <a:rPr lang="fr-BE" sz="2400" b="1" dirty="0" smtClean="0"/>
              <a:t> van </a:t>
            </a:r>
            <a:r>
              <a:rPr lang="fr-BE" sz="2400" b="1" dirty="0" err="1" smtClean="0"/>
              <a:t>geïntegreerde</a:t>
            </a:r>
            <a:r>
              <a:rPr lang="fr-BE" sz="2400" b="1" dirty="0" smtClean="0"/>
              <a:t> </a:t>
            </a:r>
            <a:r>
              <a:rPr lang="fr-BE" sz="2400" b="1" dirty="0" err="1" smtClean="0"/>
              <a:t>zorg</a:t>
            </a:r>
            <a:endParaRPr lang="fr-BE" sz="2400" dirty="0" smtClean="0"/>
          </a:p>
        </p:txBody>
      </p:sp>
      <p:graphicFrame>
        <p:nvGraphicFramePr>
          <p:cNvPr id="5" name="Tabel 4"/>
          <p:cNvGraphicFramePr>
            <a:graphicFrameLocks noGrp="1"/>
          </p:cNvGraphicFramePr>
          <p:nvPr>
            <p:extLst>
              <p:ext uri="{D42A27DB-BD31-4B8C-83A1-F6EECF244321}">
                <p14:modId xmlns:p14="http://schemas.microsoft.com/office/powerpoint/2010/main" val="3359511034"/>
              </p:ext>
            </p:extLst>
          </p:nvPr>
        </p:nvGraphicFramePr>
        <p:xfrm>
          <a:off x="1122706" y="2258425"/>
          <a:ext cx="7488000" cy="4131575"/>
        </p:xfrm>
        <a:graphic>
          <a:graphicData uri="http://schemas.openxmlformats.org/drawingml/2006/table">
            <a:tbl>
              <a:tblPr firstRow="1" bandRow="1">
                <a:tableStyleId>{69012ECD-51FC-41F1-AA8D-1B2483CD663E}</a:tableStyleId>
              </a:tblPr>
              <a:tblGrid>
                <a:gridCol w="1404000"/>
                <a:gridCol w="3600000"/>
                <a:gridCol w="2484000"/>
              </a:tblGrid>
              <a:tr h="855575">
                <a:tc>
                  <a:txBody>
                    <a:bodyPr/>
                    <a:lstStyle/>
                    <a:p>
                      <a:pPr algn="ctr">
                        <a:spcAft>
                          <a:spcPts val="600"/>
                        </a:spcAft>
                      </a:pPr>
                      <a:r>
                        <a:rPr lang="fr-BE" sz="2000" dirty="0" err="1" smtClean="0"/>
                        <a:t>Actieniveau</a:t>
                      </a:r>
                      <a:endParaRPr lang="nl-NL" sz="2000" dirty="0" smtClean="0"/>
                    </a:p>
                  </a:txBody>
                  <a:tcPr marL="68592" marR="68592" anchor="ctr">
                    <a:lnL w="6350" cap="flat" cmpd="sng" algn="ctr">
                      <a:noFill/>
                      <a:prstDash val="solid"/>
                      <a:miter lim="800000"/>
                    </a:lnL>
                    <a:lnR w="12700" cap="flat" cmpd="sng" algn="ctr">
                      <a:solidFill>
                        <a:schemeClr val="tx1"/>
                      </a:solidFill>
                      <a:prstDash val="solid"/>
                      <a:round/>
                      <a:headEnd type="none" w="med" len="med"/>
                      <a:tailEnd type="none" w="med" len="med"/>
                    </a:lnR>
                    <a:lnT w="6350" cap="flat" cmpd="sng" algn="ctr">
                      <a:noFill/>
                      <a:prstDash val="solid"/>
                      <a:miter lim="800000"/>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BE" sz="2000" dirty="0" err="1" smtClean="0"/>
                        <a:t>Componenten</a:t>
                      </a:r>
                      <a:endParaRPr lang="nl-NL" sz="2000" dirty="0"/>
                    </a:p>
                  </a:txBody>
                  <a:tcPr marL="68592" marR="685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miter lim="800000"/>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BE" sz="2000" dirty="0" err="1" smtClean="0"/>
                        <a:t>Kernboodschappen</a:t>
                      </a:r>
                      <a:endParaRPr lang="nl-NL" sz="2000" dirty="0"/>
                    </a:p>
                  </a:txBody>
                  <a:tcPr marL="68592" marR="68592" anchor="ctr">
                    <a:lnL w="12700" cap="flat" cmpd="sng" algn="ctr">
                      <a:solidFill>
                        <a:schemeClr val="tx1"/>
                      </a:solidFill>
                      <a:prstDash val="solid"/>
                      <a:round/>
                      <a:headEnd type="none" w="med" len="med"/>
                      <a:tailEnd type="none" w="med" len="med"/>
                    </a:lnL>
                    <a:lnR w="6350" cap="flat" cmpd="sng" algn="ctr">
                      <a:noFill/>
                      <a:prstDash val="solid"/>
                      <a:miter lim="800000"/>
                    </a:lnR>
                    <a:lnT w="6350" cap="flat" cmpd="sng" algn="ctr">
                      <a:noFill/>
                      <a:prstDash val="solid"/>
                      <a:miter lim="800000"/>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276000">
                <a:tc>
                  <a:txBody>
                    <a:bodyPr/>
                    <a:lstStyle/>
                    <a:p>
                      <a:pPr algn="ctr">
                        <a:spcBef>
                          <a:spcPts val="600"/>
                        </a:spcBef>
                        <a:spcAft>
                          <a:spcPts val="600"/>
                        </a:spcAft>
                      </a:pPr>
                      <a:endParaRPr lang="fr-BE" sz="300" dirty="0" smtClean="0">
                        <a:latin typeface="+mj-lt"/>
                      </a:endParaRPr>
                    </a:p>
                    <a:p>
                      <a:pPr marL="0" indent="0" algn="ctr">
                        <a:spcBef>
                          <a:spcPts val="600"/>
                        </a:spcBef>
                        <a:spcAft>
                          <a:spcPts val="600"/>
                        </a:spcAft>
                        <a:buFontTx/>
                        <a:buNone/>
                      </a:pPr>
                      <a:endParaRPr lang="fr-BE" sz="1600" dirty="0" smtClean="0">
                        <a:latin typeface="+mj-lt"/>
                      </a:endParaRPr>
                    </a:p>
                    <a:p>
                      <a:pPr marL="0" indent="0" algn="ctr">
                        <a:spcBef>
                          <a:spcPts val="600"/>
                        </a:spcBef>
                        <a:spcAft>
                          <a:spcPts val="600"/>
                        </a:spcAft>
                        <a:buFontTx/>
                        <a:buNone/>
                      </a:pPr>
                      <a:endParaRPr lang="fr-BE" sz="2000" b="1" dirty="0" smtClean="0">
                        <a:latin typeface="+mj-lt"/>
                      </a:endParaRPr>
                    </a:p>
                    <a:p>
                      <a:pPr marL="0" indent="0" algn="ctr">
                        <a:spcBef>
                          <a:spcPts val="600"/>
                        </a:spcBef>
                        <a:spcAft>
                          <a:spcPts val="600"/>
                        </a:spcAft>
                        <a:buFontTx/>
                        <a:buNone/>
                      </a:pPr>
                      <a:r>
                        <a:rPr lang="fr-BE" sz="2400" b="1" dirty="0" err="1" smtClean="0">
                          <a:latin typeface="+mj-lt"/>
                        </a:rPr>
                        <a:t>Beleid</a:t>
                      </a:r>
                      <a:r>
                        <a:rPr lang="fr-BE" sz="2400" b="1" baseline="0" dirty="0" smtClean="0">
                          <a:latin typeface="+mj-lt"/>
                        </a:rPr>
                        <a:t> </a:t>
                      </a:r>
                    </a:p>
                    <a:p>
                      <a:pPr algn="ctr">
                        <a:spcBef>
                          <a:spcPts val="600"/>
                        </a:spcBef>
                        <a:spcAft>
                          <a:spcPts val="600"/>
                        </a:spcAft>
                      </a:pPr>
                      <a:endParaRPr lang="nl-NL" sz="300" b="1" dirty="0">
                        <a:latin typeface="+mj-lt"/>
                      </a:endParaRPr>
                    </a:p>
                  </a:txBody>
                  <a:tcPr marL="68592" marR="68592">
                    <a:lnL w="6350" cap="flat" cmpd="sng" algn="ctr">
                      <a:noFill/>
                      <a:prstDash val="solid"/>
                      <a:miter lim="800000"/>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solidFill>
                      <a:schemeClr val="accent2">
                        <a:lumMod val="20000"/>
                        <a:lumOff val="80000"/>
                      </a:schemeClr>
                    </a:solidFill>
                  </a:tcPr>
                </a:tc>
                <a:tc>
                  <a:txBody>
                    <a:bodyPr/>
                    <a:lstStyle/>
                    <a:p>
                      <a:pPr algn="ctr">
                        <a:spcBef>
                          <a:spcPts val="600"/>
                        </a:spcBef>
                        <a:spcAft>
                          <a:spcPts val="600"/>
                        </a:spcAft>
                      </a:pPr>
                      <a:endParaRPr lang="nl-NL" sz="300" dirty="0" smtClean="0">
                        <a:latin typeface="+mj-lt"/>
                      </a:endParaRPr>
                    </a:p>
                    <a:p>
                      <a:pPr marL="276225" indent="-276225" algn="l">
                        <a:spcBef>
                          <a:spcPts val="600"/>
                        </a:spcBef>
                        <a:spcAft>
                          <a:spcPts val="600"/>
                        </a:spcAft>
                        <a:buFont typeface="+mj-lt"/>
                        <a:buNone/>
                      </a:pPr>
                      <a:r>
                        <a:rPr lang="nl-NL" sz="2000" dirty="0" smtClean="0">
                          <a:latin typeface="+mj-lt"/>
                        </a:rPr>
                        <a:t>15. Opleiding in empowerment en multidisciplinaire samenwerking</a:t>
                      </a:r>
                    </a:p>
                    <a:p>
                      <a:pPr marL="276225" indent="-276225" algn="l">
                        <a:spcBef>
                          <a:spcPts val="600"/>
                        </a:spcBef>
                        <a:spcAft>
                          <a:spcPts val="600"/>
                        </a:spcAft>
                        <a:buFont typeface="+mj-lt"/>
                        <a:buNone/>
                      </a:pPr>
                      <a:r>
                        <a:rPr lang="nl-NL" sz="2000" dirty="0" smtClean="0">
                          <a:latin typeface="+mj-lt"/>
                        </a:rPr>
                        <a:t>16.</a:t>
                      </a:r>
                      <a:r>
                        <a:rPr lang="nl-NL" sz="2000" baseline="0" dirty="0" smtClean="0">
                          <a:latin typeface="+mj-lt"/>
                        </a:rPr>
                        <a:t> C</a:t>
                      </a:r>
                      <a:r>
                        <a:rPr lang="nl-NL" sz="2000" dirty="0" smtClean="0">
                          <a:latin typeface="+mj-lt"/>
                        </a:rPr>
                        <a:t>ontinue vorming in het domein van geïntegreerde zorg</a:t>
                      </a:r>
                    </a:p>
                    <a:p>
                      <a:pPr marL="276225" indent="-276225" algn="l">
                        <a:spcBef>
                          <a:spcPts val="600"/>
                        </a:spcBef>
                        <a:spcAft>
                          <a:spcPts val="600"/>
                        </a:spcAft>
                        <a:buFont typeface="+mj-lt"/>
                        <a:buNone/>
                      </a:pPr>
                      <a:r>
                        <a:rPr lang="fr-BE" sz="2000" dirty="0" smtClean="0">
                          <a:latin typeface="+mj-lt"/>
                        </a:rPr>
                        <a:t>17.</a:t>
                      </a:r>
                      <a:r>
                        <a:rPr lang="fr-BE" sz="2000" baseline="0" dirty="0" smtClean="0">
                          <a:latin typeface="+mj-lt"/>
                        </a:rPr>
                        <a:t> </a:t>
                      </a:r>
                      <a:r>
                        <a:rPr lang="fr-BE" sz="2000" baseline="0" dirty="0" err="1" smtClean="0">
                          <a:latin typeface="+mj-lt"/>
                        </a:rPr>
                        <a:t>Evaluatie</a:t>
                      </a:r>
                      <a:r>
                        <a:rPr lang="fr-BE" sz="2000" baseline="0" dirty="0" smtClean="0">
                          <a:latin typeface="+mj-lt"/>
                        </a:rPr>
                        <a:t> van de </a:t>
                      </a:r>
                      <a:r>
                        <a:rPr lang="fr-BE" sz="2000" baseline="0" dirty="0" err="1" smtClean="0">
                          <a:latin typeface="+mj-lt"/>
                        </a:rPr>
                        <a:t>performantie</a:t>
                      </a:r>
                      <a:r>
                        <a:rPr lang="fr-BE" sz="2000" baseline="0" dirty="0" smtClean="0">
                          <a:latin typeface="+mj-lt"/>
                        </a:rPr>
                        <a:t> van </a:t>
                      </a:r>
                      <a:r>
                        <a:rPr lang="fr-BE" sz="2000" baseline="0" dirty="0" err="1" smtClean="0">
                          <a:latin typeface="+mj-lt"/>
                        </a:rPr>
                        <a:t>het</a:t>
                      </a:r>
                      <a:r>
                        <a:rPr lang="fr-BE" sz="2000" baseline="0" dirty="0" smtClean="0">
                          <a:latin typeface="+mj-lt"/>
                        </a:rPr>
                        <a:t> </a:t>
                      </a:r>
                      <a:r>
                        <a:rPr lang="fr-BE" sz="2000" baseline="0" dirty="0" err="1" smtClean="0">
                          <a:latin typeface="+mj-lt"/>
                        </a:rPr>
                        <a:t>systeem</a:t>
                      </a:r>
                      <a:endParaRPr lang="fr-BE" sz="2000" baseline="0" dirty="0" smtClean="0">
                        <a:latin typeface="+mj-lt"/>
                      </a:endParaRPr>
                    </a:p>
                    <a:p>
                      <a:pPr marL="276225" indent="-276225" algn="l">
                        <a:spcBef>
                          <a:spcPts val="600"/>
                        </a:spcBef>
                        <a:spcAft>
                          <a:spcPts val="600"/>
                        </a:spcAft>
                        <a:buFont typeface="+mj-lt"/>
                        <a:buNone/>
                      </a:pPr>
                      <a:r>
                        <a:rPr lang="fr-BE" sz="2000" baseline="0" dirty="0" smtClean="0">
                          <a:latin typeface="+mj-lt"/>
                        </a:rPr>
                        <a:t>18. </a:t>
                      </a:r>
                      <a:r>
                        <a:rPr lang="fr-BE" sz="2000" baseline="0" dirty="0" err="1" smtClean="0">
                          <a:latin typeface="+mj-lt"/>
                        </a:rPr>
                        <a:t>Beroepsattractiviteit</a:t>
                      </a:r>
                      <a:r>
                        <a:rPr lang="fr-BE" sz="2000" baseline="0" dirty="0" smtClean="0">
                          <a:latin typeface="+mj-lt"/>
                        </a:rPr>
                        <a:t> </a:t>
                      </a:r>
                      <a:endParaRPr lang="nl-NL" sz="2000" dirty="0" smtClean="0">
                        <a:latin typeface="+mj-lt"/>
                      </a:endParaRPr>
                    </a:p>
                  </a:txBody>
                  <a:tcPr marL="68592" marR="685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solidFill>
                      <a:schemeClr val="bg1"/>
                    </a:solidFill>
                  </a:tcPr>
                </a:tc>
                <a:tc>
                  <a:txBody>
                    <a:bodyPr/>
                    <a:lstStyle/>
                    <a:p>
                      <a:pPr marL="0" indent="0" algn="l">
                        <a:spcBef>
                          <a:spcPts val="600"/>
                        </a:spcBef>
                        <a:spcAft>
                          <a:spcPts val="600"/>
                        </a:spcAft>
                        <a:buFontTx/>
                        <a:buNone/>
                      </a:pPr>
                      <a:endParaRPr lang="fr-BE" sz="200" dirty="0" smtClean="0">
                        <a:latin typeface="+mj-lt"/>
                      </a:endParaRPr>
                    </a:p>
                    <a:p>
                      <a:pPr marL="285750" indent="-285750" algn="l">
                        <a:spcBef>
                          <a:spcPts val="600"/>
                        </a:spcBef>
                        <a:spcAft>
                          <a:spcPts val="600"/>
                        </a:spcAft>
                        <a:buFontTx/>
                        <a:buChar char="-"/>
                      </a:pPr>
                      <a:r>
                        <a:rPr lang="fr-BE" sz="2000" dirty="0" err="1" smtClean="0">
                          <a:latin typeface="+mj-lt"/>
                        </a:rPr>
                        <a:t>Versterken</a:t>
                      </a:r>
                      <a:r>
                        <a:rPr lang="fr-BE" sz="2000" dirty="0" smtClean="0">
                          <a:latin typeface="+mj-lt"/>
                        </a:rPr>
                        <a:t> </a:t>
                      </a:r>
                      <a:r>
                        <a:rPr lang="fr-BE" sz="2000" baseline="0" dirty="0" err="1" smtClean="0">
                          <a:latin typeface="+mj-lt"/>
                        </a:rPr>
                        <a:t>competenties</a:t>
                      </a:r>
                      <a:endParaRPr lang="fr-BE" sz="2000" baseline="0" dirty="0" smtClean="0">
                        <a:latin typeface="+mj-lt"/>
                      </a:endParaRPr>
                    </a:p>
                    <a:p>
                      <a:pPr marL="285750" indent="-285750" algn="l">
                        <a:spcBef>
                          <a:spcPts val="600"/>
                        </a:spcBef>
                        <a:spcAft>
                          <a:spcPts val="600"/>
                        </a:spcAft>
                        <a:buFontTx/>
                        <a:buChar char="-"/>
                      </a:pPr>
                      <a:r>
                        <a:rPr lang="fr-BE" sz="2000" dirty="0" err="1" smtClean="0">
                          <a:latin typeface="+mj-lt"/>
                        </a:rPr>
                        <a:t>Jobtevredenheid</a:t>
                      </a:r>
                      <a:r>
                        <a:rPr lang="fr-BE" sz="2000" dirty="0" smtClean="0">
                          <a:latin typeface="+mj-lt"/>
                        </a:rPr>
                        <a:t> </a:t>
                      </a:r>
                    </a:p>
                    <a:p>
                      <a:pPr marL="285750" indent="-285750" algn="l">
                        <a:spcBef>
                          <a:spcPts val="600"/>
                        </a:spcBef>
                        <a:spcAft>
                          <a:spcPts val="600"/>
                        </a:spcAft>
                        <a:buFontTx/>
                        <a:buChar char="-"/>
                      </a:pPr>
                      <a:r>
                        <a:rPr lang="nl-NL" sz="2000" baseline="0" noProof="0" dirty="0" err="1" smtClean="0">
                          <a:latin typeface="+mj-lt"/>
                        </a:rPr>
                        <a:t>Synergiën</a:t>
                      </a:r>
                      <a:r>
                        <a:rPr lang="nl-NL" sz="2000" baseline="0" noProof="0" dirty="0" smtClean="0">
                          <a:latin typeface="+mj-lt"/>
                        </a:rPr>
                        <a:t> met andere </a:t>
                      </a:r>
                      <a:r>
                        <a:rPr lang="nl-NL" sz="2000" baseline="0" noProof="0" dirty="0" err="1" smtClean="0">
                          <a:latin typeface="+mj-lt"/>
                        </a:rPr>
                        <a:t>beleids-sectoren</a:t>
                      </a:r>
                      <a:r>
                        <a:rPr lang="nl-NL" sz="2000" baseline="0" noProof="0" dirty="0" smtClean="0">
                          <a:latin typeface="+mj-lt"/>
                        </a:rPr>
                        <a:t>/domeinen</a:t>
                      </a:r>
                    </a:p>
                    <a:p>
                      <a:pPr marL="285750" indent="-285750" algn="l">
                        <a:spcBef>
                          <a:spcPts val="600"/>
                        </a:spcBef>
                        <a:spcAft>
                          <a:spcPts val="600"/>
                        </a:spcAft>
                        <a:buFontTx/>
                        <a:buChar char="-"/>
                      </a:pPr>
                      <a:r>
                        <a:rPr lang="fr-BE" sz="2000" baseline="0" noProof="0" dirty="0" err="1" smtClean="0">
                          <a:latin typeface="+mj-lt"/>
                        </a:rPr>
                        <a:t>Transparantie</a:t>
                      </a:r>
                      <a:r>
                        <a:rPr lang="fr-BE" sz="2000" baseline="0" noProof="0" dirty="0" smtClean="0">
                          <a:latin typeface="+mj-lt"/>
                        </a:rPr>
                        <a:t> en </a:t>
                      </a:r>
                      <a:r>
                        <a:rPr lang="fr-BE" sz="2000" baseline="0" noProof="0" dirty="0" err="1" smtClean="0">
                          <a:latin typeface="+mj-lt"/>
                        </a:rPr>
                        <a:t>rapportering</a:t>
                      </a:r>
                      <a:endParaRPr lang="nl-NL" sz="1800" noProof="0" dirty="0" smtClean="0">
                        <a:latin typeface="+mj-lt"/>
                      </a:endParaRPr>
                    </a:p>
                  </a:txBody>
                  <a:tcPr marL="68592" marR="68592">
                    <a:lnL w="12700" cap="flat" cmpd="sng" algn="ctr">
                      <a:solidFill>
                        <a:schemeClr val="tx1"/>
                      </a:solidFill>
                      <a:prstDash val="solid"/>
                      <a:round/>
                      <a:headEnd type="none" w="med" len="med"/>
                      <a:tailEnd type="none" w="med" len="med"/>
                    </a:lnL>
                    <a:lnR w="6350" cap="flat" cmpd="sng" algn="ctr">
                      <a:noFill/>
                      <a:prstDash val="solid"/>
                      <a:miter lim="800000"/>
                    </a:lnR>
                    <a:lnT w="12700" cap="flat" cmpd="sng" algn="ctr">
                      <a:solidFill>
                        <a:schemeClr val="tx1"/>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solidFill>
                      <a:schemeClr val="bg1"/>
                    </a:solidFill>
                  </a:tcPr>
                </a:tc>
              </a:tr>
            </a:tbl>
          </a:graphicData>
        </a:graphic>
      </p:graphicFrame>
      <p:sp>
        <p:nvSpPr>
          <p:cNvPr id="9" name="Espace réservé du numéro de diapositive 8"/>
          <p:cNvSpPr>
            <a:spLocks noGrp="1"/>
          </p:cNvSpPr>
          <p:nvPr>
            <p:ph type="sldNum" sz="quarter" idx="12"/>
          </p:nvPr>
        </p:nvSpPr>
        <p:spPr/>
        <p:txBody>
          <a:bodyPr/>
          <a:lstStyle/>
          <a:p>
            <a:fld id="{C688D0ED-193F-4936-BAD4-C4F1F620C145}" type="slidenum">
              <a:rPr lang="en-US" smtClean="0"/>
              <a:pPr/>
              <a:t>19</a:t>
            </a:fld>
            <a:endParaRPr lang="en-US" dirty="0"/>
          </a:p>
        </p:txBody>
      </p:sp>
      <p:pic>
        <p:nvPicPr>
          <p:cNvPr id="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5141"/>
          <a:stretch/>
        </p:blipFill>
        <p:spPr bwMode="auto">
          <a:xfrm>
            <a:off x="-1" y="0"/>
            <a:ext cx="1035171" cy="1233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09477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fr-BE" sz="7700" b="1" dirty="0" err="1"/>
              <a:t>Inhoud</a:t>
            </a:r>
            <a:endParaRPr lang="nl-NL" sz="7700" b="1" dirty="0"/>
          </a:p>
        </p:txBody>
      </p:sp>
      <p:sp>
        <p:nvSpPr>
          <p:cNvPr id="3" name="Tijdelijke aanduiding voor inhoud 2"/>
          <p:cNvSpPr>
            <a:spLocks noGrp="1"/>
          </p:cNvSpPr>
          <p:nvPr>
            <p:ph idx="1"/>
          </p:nvPr>
        </p:nvSpPr>
        <p:spPr>
          <a:xfrm>
            <a:off x="1261633" y="1568160"/>
            <a:ext cx="6448621" cy="4549304"/>
          </a:xfrm>
        </p:spPr>
        <p:txBody>
          <a:bodyPr>
            <a:normAutofit/>
          </a:bodyPr>
          <a:lstStyle/>
          <a:p>
            <a:pPr marL="0" indent="0">
              <a:buNone/>
            </a:pPr>
            <a:endParaRPr lang="fr-BE" dirty="0" smtClean="0"/>
          </a:p>
          <a:p>
            <a:pPr lvl="1">
              <a:spcAft>
                <a:spcPts val="2400"/>
              </a:spcAft>
              <a:buFont typeface="+mj-lt"/>
              <a:buAutoNum type="arabicPeriod"/>
            </a:pPr>
            <a:r>
              <a:rPr lang="fr-BE" b="1" dirty="0" smtClean="0">
                <a:solidFill>
                  <a:schemeClr val="tx1"/>
                </a:solidFill>
                <a:latin typeface="+mj-lt"/>
              </a:rPr>
              <a:t> </a:t>
            </a:r>
            <a:r>
              <a:rPr lang="fr-BE" b="1" dirty="0" err="1" smtClean="0">
                <a:solidFill>
                  <a:schemeClr val="tx1"/>
                </a:solidFill>
                <a:latin typeface="+mj-lt"/>
              </a:rPr>
              <a:t>Achtergrond</a:t>
            </a:r>
            <a:r>
              <a:rPr lang="fr-BE" b="1" dirty="0" smtClean="0">
                <a:solidFill>
                  <a:schemeClr val="tx1"/>
                </a:solidFill>
                <a:latin typeface="+mj-lt"/>
              </a:rPr>
              <a:t> en </a:t>
            </a:r>
            <a:r>
              <a:rPr lang="fr-BE" b="1" dirty="0" err="1" smtClean="0">
                <a:solidFill>
                  <a:schemeClr val="tx1"/>
                </a:solidFill>
                <a:latin typeface="+mj-lt"/>
              </a:rPr>
              <a:t>historiek</a:t>
            </a:r>
            <a:endParaRPr lang="fr-BE" b="1" dirty="0">
              <a:solidFill>
                <a:schemeClr val="tx1"/>
              </a:solidFill>
              <a:latin typeface="+mj-lt"/>
            </a:endParaRPr>
          </a:p>
          <a:p>
            <a:pPr lvl="1">
              <a:spcAft>
                <a:spcPts val="2400"/>
              </a:spcAft>
              <a:buFont typeface="+mj-lt"/>
              <a:buAutoNum type="arabicPeriod"/>
            </a:pPr>
            <a:r>
              <a:rPr lang="fr-BE" b="1" dirty="0" smtClean="0">
                <a:solidFill>
                  <a:schemeClr val="tx1"/>
                </a:solidFill>
                <a:latin typeface="+mj-lt"/>
              </a:rPr>
              <a:t> </a:t>
            </a:r>
            <a:r>
              <a:rPr lang="fr-BE" b="1" dirty="0" err="1" smtClean="0">
                <a:solidFill>
                  <a:schemeClr val="tx1"/>
                </a:solidFill>
                <a:latin typeface="+mj-lt"/>
              </a:rPr>
              <a:t>Gemeenschappelijk</a:t>
            </a:r>
            <a:r>
              <a:rPr lang="fr-BE" b="1" dirty="0" smtClean="0">
                <a:solidFill>
                  <a:schemeClr val="tx1"/>
                </a:solidFill>
                <a:latin typeface="+mj-lt"/>
              </a:rPr>
              <a:t> plan </a:t>
            </a:r>
            <a:r>
              <a:rPr lang="fr-BE" b="1" dirty="0" err="1" smtClean="0">
                <a:solidFill>
                  <a:schemeClr val="tx1"/>
                </a:solidFill>
                <a:latin typeface="+mj-lt"/>
              </a:rPr>
              <a:t>voor</a:t>
            </a:r>
            <a:r>
              <a:rPr lang="fr-BE" b="1" dirty="0" smtClean="0">
                <a:solidFill>
                  <a:schemeClr val="tx1"/>
                </a:solidFill>
                <a:latin typeface="+mj-lt"/>
              </a:rPr>
              <a:t> </a:t>
            </a:r>
            <a:r>
              <a:rPr lang="fr-BE" b="1" dirty="0" err="1" smtClean="0">
                <a:solidFill>
                  <a:schemeClr val="tx1"/>
                </a:solidFill>
                <a:latin typeface="+mj-lt"/>
              </a:rPr>
              <a:t>chronisch</a:t>
            </a:r>
            <a:r>
              <a:rPr lang="fr-BE" b="1" dirty="0" smtClean="0">
                <a:solidFill>
                  <a:schemeClr val="tx1"/>
                </a:solidFill>
                <a:latin typeface="+mj-lt"/>
              </a:rPr>
              <a:t> </a:t>
            </a:r>
            <a:r>
              <a:rPr lang="fr-BE" b="1" dirty="0" err="1" smtClean="0">
                <a:solidFill>
                  <a:schemeClr val="tx1"/>
                </a:solidFill>
                <a:latin typeface="+mj-lt"/>
              </a:rPr>
              <a:t>zieken</a:t>
            </a:r>
            <a:r>
              <a:rPr lang="fr-BE" b="1" dirty="0" smtClean="0">
                <a:solidFill>
                  <a:schemeClr val="tx1"/>
                </a:solidFill>
                <a:latin typeface="+mj-lt"/>
              </a:rPr>
              <a:t>: « </a:t>
            </a:r>
            <a:r>
              <a:rPr lang="fr-BE" b="1" dirty="0" err="1" smtClean="0">
                <a:solidFill>
                  <a:schemeClr val="tx1"/>
                </a:solidFill>
                <a:latin typeface="+mj-lt"/>
              </a:rPr>
              <a:t>Geïntegreerde</a:t>
            </a:r>
            <a:r>
              <a:rPr lang="fr-BE" b="1" dirty="0" smtClean="0">
                <a:solidFill>
                  <a:schemeClr val="tx1"/>
                </a:solidFill>
                <a:latin typeface="+mj-lt"/>
              </a:rPr>
              <a:t> </a:t>
            </a:r>
            <a:r>
              <a:rPr lang="fr-BE" b="1" dirty="0" err="1" smtClean="0">
                <a:solidFill>
                  <a:schemeClr val="tx1"/>
                </a:solidFill>
                <a:latin typeface="+mj-lt"/>
              </a:rPr>
              <a:t>zorg</a:t>
            </a:r>
            <a:r>
              <a:rPr lang="fr-BE" b="1" dirty="0" smtClean="0">
                <a:solidFill>
                  <a:schemeClr val="tx1"/>
                </a:solidFill>
                <a:latin typeface="+mj-lt"/>
              </a:rPr>
              <a:t> </a:t>
            </a:r>
            <a:r>
              <a:rPr lang="fr-BE" b="1" dirty="0" err="1" smtClean="0">
                <a:solidFill>
                  <a:schemeClr val="tx1"/>
                </a:solidFill>
                <a:latin typeface="+mj-lt"/>
              </a:rPr>
              <a:t>voor</a:t>
            </a:r>
            <a:r>
              <a:rPr lang="fr-BE" b="1" dirty="0" smtClean="0">
                <a:solidFill>
                  <a:schemeClr val="tx1"/>
                </a:solidFill>
                <a:latin typeface="+mj-lt"/>
              </a:rPr>
              <a:t> </a:t>
            </a:r>
            <a:r>
              <a:rPr lang="fr-BE" b="1" dirty="0" err="1" smtClean="0">
                <a:solidFill>
                  <a:schemeClr val="tx1"/>
                </a:solidFill>
                <a:latin typeface="+mj-lt"/>
              </a:rPr>
              <a:t>een</a:t>
            </a:r>
            <a:r>
              <a:rPr lang="fr-BE" b="1" dirty="0" smtClean="0">
                <a:solidFill>
                  <a:schemeClr val="tx1"/>
                </a:solidFill>
                <a:latin typeface="+mj-lt"/>
              </a:rPr>
              <a:t> </a:t>
            </a:r>
            <a:r>
              <a:rPr lang="fr-BE" b="1" dirty="0" err="1" smtClean="0">
                <a:solidFill>
                  <a:schemeClr val="tx1"/>
                </a:solidFill>
                <a:latin typeface="+mj-lt"/>
              </a:rPr>
              <a:t>betere</a:t>
            </a:r>
            <a:r>
              <a:rPr lang="fr-BE" b="1" dirty="0" smtClean="0">
                <a:solidFill>
                  <a:schemeClr val="tx1"/>
                </a:solidFill>
                <a:latin typeface="+mj-lt"/>
              </a:rPr>
              <a:t> </a:t>
            </a:r>
            <a:r>
              <a:rPr lang="fr-BE" b="1" dirty="0" err="1" smtClean="0">
                <a:solidFill>
                  <a:schemeClr val="tx1"/>
                </a:solidFill>
                <a:latin typeface="+mj-lt"/>
              </a:rPr>
              <a:t>gezondheid</a:t>
            </a:r>
            <a:r>
              <a:rPr lang="fr-BE" b="1" dirty="0" smtClean="0">
                <a:solidFill>
                  <a:schemeClr val="tx1"/>
                </a:solidFill>
                <a:latin typeface="+mj-lt"/>
              </a:rPr>
              <a:t> »</a:t>
            </a:r>
            <a:endParaRPr lang="fr-BE" sz="800" dirty="0" smtClean="0">
              <a:latin typeface="+mj-lt"/>
            </a:endParaRPr>
          </a:p>
          <a:p>
            <a:pPr lvl="1">
              <a:spcAft>
                <a:spcPts val="2400"/>
              </a:spcAft>
              <a:buFont typeface="+mj-lt"/>
              <a:buAutoNum type="arabicPeriod"/>
            </a:pPr>
            <a:r>
              <a:rPr lang="fr-BE" b="1" dirty="0" smtClean="0">
                <a:solidFill>
                  <a:schemeClr val="tx1"/>
                </a:solidFill>
                <a:latin typeface="+mj-lt"/>
              </a:rPr>
              <a:t> </a:t>
            </a:r>
            <a:r>
              <a:rPr lang="fr-BE" b="1" dirty="0" err="1" smtClean="0">
                <a:solidFill>
                  <a:schemeClr val="tx1"/>
                </a:solidFill>
                <a:latin typeface="+mj-lt"/>
              </a:rPr>
              <a:t>Gids</a:t>
            </a:r>
            <a:r>
              <a:rPr lang="fr-BE" b="1" dirty="0" smtClean="0">
                <a:solidFill>
                  <a:schemeClr val="tx1"/>
                </a:solidFill>
                <a:latin typeface="+mj-lt"/>
              </a:rPr>
              <a:t> </a:t>
            </a:r>
            <a:r>
              <a:rPr lang="fr-BE" b="1" dirty="0" err="1" smtClean="0">
                <a:solidFill>
                  <a:schemeClr val="tx1"/>
                </a:solidFill>
                <a:latin typeface="+mj-lt"/>
              </a:rPr>
              <a:t>voor</a:t>
            </a:r>
            <a:r>
              <a:rPr lang="fr-BE" b="1" dirty="0" smtClean="0">
                <a:solidFill>
                  <a:schemeClr val="tx1"/>
                </a:solidFill>
                <a:latin typeface="+mj-lt"/>
              </a:rPr>
              <a:t> </a:t>
            </a:r>
            <a:r>
              <a:rPr lang="fr-BE" b="1" dirty="0" err="1" smtClean="0">
                <a:solidFill>
                  <a:schemeClr val="tx1"/>
                </a:solidFill>
                <a:latin typeface="+mj-lt"/>
              </a:rPr>
              <a:t>pilootprojecten</a:t>
            </a:r>
            <a:endParaRPr lang="fr-BE" b="1" dirty="0" smtClean="0">
              <a:solidFill>
                <a:schemeClr val="tx1"/>
              </a:solidFill>
              <a:latin typeface="+mj-lt"/>
            </a:endParaRPr>
          </a:p>
        </p:txBody>
      </p:sp>
      <p:sp>
        <p:nvSpPr>
          <p:cNvPr id="6" name="Espace réservé du numéro de diapositive 5"/>
          <p:cNvSpPr>
            <a:spLocks noGrp="1"/>
          </p:cNvSpPr>
          <p:nvPr>
            <p:ph type="sldNum" sz="quarter" idx="12"/>
          </p:nvPr>
        </p:nvSpPr>
        <p:spPr/>
        <p:txBody>
          <a:bodyPr/>
          <a:lstStyle/>
          <a:p>
            <a:fld id="{C688D0ED-193F-4936-BAD4-C4F1F620C145}" type="slidenum">
              <a:rPr lang="en-US" smtClean="0"/>
              <a:pPr/>
              <a:t>2</a:t>
            </a:fld>
            <a:endParaRPr lang="en-US" dirty="0"/>
          </a:p>
        </p:txBody>
      </p:sp>
    </p:spTree>
    <p:extLst>
      <p:ext uri="{BB962C8B-B14F-4D97-AF65-F5344CB8AC3E}">
        <p14:creationId xmlns:p14="http://schemas.microsoft.com/office/powerpoint/2010/main" val="19274483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07698" y="5417389"/>
            <a:ext cx="6814868" cy="14406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Afbeelding 4"/>
          <p:cNvPicPr>
            <a:picLocks noChangeAspect="1"/>
          </p:cNvPicPr>
          <p:nvPr/>
        </p:nvPicPr>
        <p:blipFill>
          <a:blip r:embed="rId3">
            <a:clrChange>
              <a:clrFrom>
                <a:srgbClr val="FFFFFF"/>
              </a:clrFrom>
              <a:clrTo>
                <a:srgbClr val="FFFFFF">
                  <a:alpha val="0"/>
                </a:srgbClr>
              </a:clrTo>
            </a:clrChange>
          </a:blip>
          <a:stretch>
            <a:fillRect/>
          </a:stretch>
        </p:blipFill>
        <p:spPr>
          <a:xfrm>
            <a:off x="379561" y="115430"/>
            <a:ext cx="8402129" cy="6742571"/>
          </a:xfrm>
          <a:prstGeom prst="rect">
            <a:avLst/>
          </a:prstGeom>
        </p:spPr>
      </p:pic>
      <p:sp>
        <p:nvSpPr>
          <p:cNvPr id="2" name="Afgeronde rechthoek 1"/>
          <p:cNvSpPr/>
          <p:nvPr/>
        </p:nvSpPr>
        <p:spPr>
          <a:xfrm>
            <a:off x="2536166" y="734785"/>
            <a:ext cx="6038491" cy="734786"/>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Espace réservé du numéro de diapositive 7"/>
          <p:cNvSpPr>
            <a:spLocks noGrp="1"/>
          </p:cNvSpPr>
          <p:nvPr>
            <p:ph type="sldNum" sz="quarter" idx="12"/>
          </p:nvPr>
        </p:nvSpPr>
        <p:spPr/>
        <p:txBody>
          <a:bodyPr/>
          <a:lstStyle/>
          <a:p>
            <a:fld id="{C688D0ED-193F-4936-BAD4-C4F1F620C145}" type="slidenum">
              <a:rPr lang="en-US" smtClean="0"/>
              <a:pPr/>
              <a:t>20</a:t>
            </a:fld>
            <a:endParaRPr lang="en-US" dirty="0"/>
          </a:p>
        </p:txBody>
      </p:sp>
      <p:pic>
        <p:nvPicPr>
          <p:cNvPr id="9"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5141"/>
          <a:stretch/>
        </p:blipFill>
        <p:spPr bwMode="auto">
          <a:xfrm>
            <a:off x="0" y="5624869"/>
            <a:ext cx="1035171" cy="1233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76697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kstvak 10"/>
          <p:cNvSpPr txBox="1"/>
          <p:nvPr/>
        </p:nvSpPr>
        <p:spPr>
          <a:xfrm>
            <a:off x="1315942" y="5934670"/>
            <a:ext cx="6801226" cy="923330"/>
          </a:xfrm>
          <a:prstGeom prst="rect">
            <a:avLst/>
          </a:prstGeom>
          <a:solidFill>
            <a:schemeClr val="bg1"/>
          </a:solidFill>
        </p:spPr>
        <p:txBody>
          <a:bodyPr wrap="square" rtlCol="0">
            <a:spAutoFit/>
          </a:bodyPr>
          <a:lstStyle/>
          <a:p>
            <a:endParaRPr lang="nl-NL" dirty="0" smtClean="0"/>
          </a:p>
          <a:p>
            <a:endParaRPr lang="nl-NL" dirty="0" smtClean="0"/>
          </a:p>
          <a:p>
            <a:endParaRPr lang="nl-NL" dirty="0"/>
          </a:p>
        </p:txBody>
      </p:sp>
      <p:sp>
        <p:nvSpPr>
          <p:cNvPr id="2" name="Titel 1"/>
          <p:cNvSpPr>
            <a:spLocks noGrp="1"/>
          </p:cNvSpPr>
          <p:nvPr>
            <p:ph type="title"/>
          </p:nvPr>
        </p:nvSpPr>
        <p:spPr>
          <a:xfrm>
            <a:off x="1966821" y="0"/>
            <a:ext cx="6098587" cy="1320800"/>
          </a:xfrm>
        </p:spPr>
        <p:txBody>
          <a:bodyPr>
            <a:normAutofit/>
          </a:bodyPr>
          <a:lstStyle/>
          <a:p>
            <a:pPr algn="ctr"/>
            <a:r>
              <a:rPr lang="fr-BE" sz="4000" b="1" dirty="0" err="1" smtClean="0"/>
              <a:t>Gemeenschappelijk</a:t>
            </a:r>
            <a:r>
              <a:rPr lang="fr-BE" sz="4000" b="1" dirty="0" smtClean="0"/>
              <a:t> plan</a:t>
            </a:r>
            <a:endParaRPr lang="nl-NL" sz="4000" b="1" dirty="0"/>
          </a:p>
        </p:txBody>
      </p:sp>
      <p:sp>
        <p:nvSpPr>
          <p:cNvPr id="3" name="Tijdelijke aanduiding voor inhoud 2"/>
          <p:cNvSpPr>
            <a:spLocks noGrp="1"/>
          </p:cNvSpPr>
          <p:nvPr>
            <p:ph idx="1"/>
          </p:nvPr>
        </p:nvSpPr>
        <p:spPr>
          <a:xfrm>
            <a:off x="1217264" y="1668078"/>
            <a:ext cx="6665975" cy="5193275"/>
          </a:xfrm>
          <a:noFill/>
        </p:spPr>
        <p:txBody>
          <a:bodyPr>
            <a:normAutofit/>
          </a:bodyPr>
          <a:lstStyle/>
          <a:p>
            <a:pPr>
              <a:spcAft>
                <a:spcPts val="2400"/>
              </a:spcAft>
              <a:buFont typeface="Wingdings" panose="05000000000000000000" pitchFamily="2" charset="2"/>
              <a:buChar char="Ø"/>
            </a:pPr>
            <a:r>
              <a:rPr lang="fr-BE" sz="3200" b="1" dirty="0" smtClean="0"/>
              <a:t>  </a:t>
            </a:r>
            <a:r>
              <a:rPr lang="fr-BE" b="1" dirty="0" smtClean="0"/>
              <a:t>4 </a:t>
            </a:r>
            <a:r>
              <a:rPr lang="fr-BE" b="1" dirty="0" err="1" smtClean="0"/>
              <a:t>actielijnen</a:t>
            </a:r>
            <a:endParaRPr lang="fr-BE" b="1" dirty="0"/>
          </a:p>
          <a:p>
            <a:pPr marL="0" indent="0">
              <a:buNone/>
            </a:pPr>
            <a:endParaRPr lang="fr-BE" dirty="0" smtClean="0"/>
          </a:p>
          <a:p>
            <a:pPr marL="0" indent="0">
              <a:buNone/>
            </a:pPr>
            <a:endParaRPr lang="nl-NL" altLang="nl-BE" sz="1100" i="1" dirty="0" smtClean="0">
              <a:solidFill>
                <a:srgbClr val="4F81BD">
                  <a:lumMod val="75000"/>
                </a:srgbClr>
              </a:solidFill>
              <a:latin typeface="AGaramond" pitchFamily="18" charset="0"/>
            </a:endParaRPr>
          </a:p>
          <a:p>
            <a:endParaRPr lang="nl-NL" dirty="0"/>
          </a:p>
        </p:txBody>
      </p:sp>
      <p:graphicFrame>
        <p:nvGraphicFramePr>
          <p:cNvPr id="10" name="Tabel 9"/>
          <p:cNvGraphicFramePr>
            <a:graphicFrameLocks noGrp="1"/>
          </p:cNvGraphicFramePr>
          <p:nvPr>
            <p:extLst>
              <p:ext uri="{D42A27DB-BD31-4B8C-83A1-F6EECF244321}">
                <p14:modId xmlns:p14="http://schemas.microsoft.com/office/powerpoint/2010/main" val="261771979"/>
              </p:ext>
            </p:extLst>
          </p:nvPr>
        </p:nvGraphicFramePr>
        <p:xfrm>
          <a:off x="1367700" y="2523816"/>
          <a:ext cx="6801227" cy="3521464"/>
        </p:xfrm>
        <a:graphic>
          <a:graphicData uri="http://schemas.openxmlformats.org/drawingml/2006/table">
            <a:tbl>
              <a:tblPr firstRow="1" bandRow="1">
                <a:tableStyleId>{69CF1AB2-1976-4502-BF36-3FF5EA218861}</a:tableStyleId>
              </a:tblPr>
              <a:tblGrid>
                <a:gridCol w="1581962"/>
                <a:gridCol w="5219265"/>
              </a:tblGrid>
              <a:tr h="880366">
                <a:tc>
                  <a:txBody>
                    <a:bodyPr/>
                    <a:lstStyle/>
                    <a:p>
                      <a:pPr algn="ctr"/>
                      <a:r>
                        <a:rPr lang="fr-BE" sz="2400" dirty="0" err="1" smtClean="0">
                          <a:latin typeface="+mj-lt"/>
                        </a:rPr>
                        <a:t>Actielijn</a:t>
                      </a:r>
                      <a:r>
                        <a:rPr lang="fr-BE" sz="2400" baseline="0" dirty="0" smtClean="0">
                          <a:latin typeface="+mj-lt"/>
                        </a:rPr>
                        <a:t> 1</a:t>
                      </a:r>
                      <a:endParaRPr lang="nl-NL" sz="2400" dirty="0">
                        <a:latin typeface="+mj-lt"/>
                      </a:endParaRPr>
                    </a:p>
                  </a:txBody>
                  <a:tcPr marL="68592" marR="68592" anchor="ctr"/>
                </a:tc>
                <a:tc>
                  <a:txBody>
                    <a:bodyPr/>
                    <a:lstStyle/>
                    <a:p>
                      <a:pPr algn="ctr"/>
                      <a:r>
                        <a:rPr lang="fr-BE" sz="2400" b="0" dirty="0" err="1" smtClean="0">
                          <a:latin typeface="+mj-lt"/>
                        </a:rPr>
                        <a:t>Pilootprojecten</a:t>
                      </a:r>
                      <a:r>
                        <a:rPr lang="fr-BE" sz="2400" b="0" dirty="0" smtClean="0">
                          <a:latin typeface="+mj-lt"/>
                        </a:rPr>
                        <a:t> </a:t>
                      </a:r>
                      <a:r>
                        <a:rPr lang="fr-BE" sz="2400" b="0" dirty="0" err="1" smtClean="0">
                          <a:latin typeface="+mj-lt"/>
                        </a:rPr>
                        <a:t>geïntegreerde</a:t>
                      </a:r>
                      <a:r>
                        <a:rPr lang="fr-BE" sz="2400" b="0" dirty="0" smtClean="0">
                          <a:latin typeface="+mj-lt"/>
                        </a:rPr>
                        <a:t> </a:t>
                      </a:r>
                      <a:r>
                        <a:rPr lang="fr-BE" sz="2400" b="0" dirty="0" err="1" smtClean="0">
                          <a:latin typeface="+mj-lt"/>
                        </a:rPr>
                        <a:t>zorg</a:t>
                      </a:r>
                      <a:endParaRPr lang="nl-NL" sz="2400" b="0" dirty="0">
                        <a:latin typeface="+mj-lt"/>
                      </a:endParaRPr>
                    </a:p>
                  </a:txBody>
                  <a:tcPr marL="68592" marR="68592" anchor="ctr"/>
                </a:tc>
              </a:tr>
              <a:tr h="880366">
                <a:tc>
                  <a:txBody>
                    <a:bodyPr/>
                    <a:lstStyle/>
                    <a:p>
                      <a:pPr algn="ctr"/>
                      <a:r>
                        <a:rPr lang="fr-BE" sz="2400" b="1" dirty="0" err="1" smtClean="0">
                          <a:latin typeface="+mj-lt"/>
                        </a:rPr>
                        <a:t>Actielijn</a:t>
                      </a:r>
                      <a:r>
                        <a:rPr lang="fr-BE" sz="2400" b="1" dirty="0" smtClean="0">
                          <a:latin typeface="+mj-lt"/>
                        </a:rPr>
                        <a:t> 2</a:t>
                      </a:r>
                      <a:endParaRPr lang="nl-NL" sz="2400" b="1" dirty="0">
                        <a:latin typeface="+mj-lt"/>
                      </a:endParaRPr>
                    </a:p>
                  </a:txBody>
                  <a:tcPr marL="68592" marR="68592" anchor="ctr">
                    <a:solidFill>
                      <a:schemeClr val="accent4">
                        <a:lumMod val="60000"/>
                        <a:lumOff val="40000"/>
                      </a:schemeClr>
                    </a:solidFill>
                  </a:tcPr>
                </a:tc>
                <a:tc>
                  <a:txBody>
                    <a:bodyPr/>
                    <a:lstStyle/>
                    <a:p>
                      <a:pPr algn="ctr"/>
                      <a:r>
                        <a:rPr lang="fr-BE" sz="2400" b="0" dirty="0" err="1" smtClean="0">
                          <a:latin typeface="+mj-lt"/>
                        </a:rPr>
                        <a:t>Methodologische</a:t>
                      </a:r>
                      <a:r>
                        <a:rPr lang="fr-BE" sz="2400" b="0" dirty="0" smtClean="0">
                          <a:latin typeface="+mj-lt"/>
                        </a:rPr>
                        <a:t>, </a:t>
                      </a:r>
                      <a:r>
                        <a:rPr lang="fr-BE" sz="2400" b="0" dirty="0" err="1" smtClean="0">
                          <a:latin typeface="+mj-lt"/>
                        </a:rPr>
                        <a:t>wetenschappelijke</a:t>
                      </a:r>
                      <a:r>
                        <a:rPr lang="fr-BE" sz="2400" b="0" dirty="0" smtClean="0">
                          <a:latin typeface="+mj-lt"/>
                        </a:rPr>
                        <a:t> en </a:t>
                      </a:r>
                      <a:r>
                        <a:rPr lang="fr-BE" sz="2400" b="0" dirty="0" err="1" smtClean="0">
                          <a:latin typeface="+mj-lt"/>
                        </a:rPr>
                        <a:t>technische</a:t>
                      </a:r>
                      <a:r>
                        <a:rPr lang="fr-BE" sz="2400" b="0" dirty="0" smtClean="0">
                          <a:latin typeface="+mj-lt"/>
                        </a:rPr>
                        <a:t> </a:t>
                      </a:r>
                      <a:r>
                        <a:rPr lang="fr-BE" sz="2400" b="0" dirty="0" err="1" smtClean="0">
                          <a:latin typeface="+mj-lt"/>
                        </a:rPr>
                        <a:t>ondersteuning</a:t>
                      </a:r>
                      <a:endParaRPr lang="nl-NL" sz="2400" b="0" dirty="0">
                        <a:latin typeface="+mj-lt"/>
                      </a:endParaRPr>
                    </a:p>
                  </a:txBody>
                  <a:tcPr marL="68592" marR="68592" anchor="ctr">
                    <a:solidFill>
                      <a:schemeClr val="accent4">
                        <a:lumMod val="60000"/>
                        <a:lumOff val="40000"/>
                      </a:schemeClr>
                    </a:solidFill>
                  </a:tcPr>
                </a:tc>
              </a:tr>
              <a:tr h="880366">
                <a:tc>
                  <a:txBody>
                    <a:bodyPr/>
                    <a:lstStyle/>
                    <a:p>
                      <a:pPr marL="0" algn="ctr" defTabSz="914400" rtl="0" eaLnBrk="1" latinLnBrk="0" hangingPunct="1"/>
                      <a:r>
                        <a:rPr lang="fr-BE" sz="2400" b="1" kern="1200" dirty="0" err="1" smtClean="0">
                          <a:solidFill>
                            <a:schemeClr val="dk1"/>
                          </a:solidFill>
                          <a:latin typeface="+mj-lt"/>
                          <a:ea typeface="+mn-ea"/>
                          <a:cs typeface="+mn-cs"/>
                        </a:rPr>
                        <a:t>Actielijn</a:t>
                      </a:r>
                      <a:r>
                        <a:rPr lang="fr-BE" sz="2400" b="1" kern="1200" dirty="0" smtClean="0">
                          <a:solidFill>
                            <a:schemeClr val="dk1"/>
                          </a:solidFill>
                          <a:latin typeface="+mj-lt"/>
                          <a:ea typeface="+mn-ea"/>
                          <a:cs typeface="+mn-cs"/>
                        </a:rPr>
                        <a:t> 3</a:t>
                      </a:r>
                      <a:endParaRPr lang="nl-NL" sz="2400" b="1" kern="1200" dirty="0">
                        <a:solidFill>
                          <a:schemeClr val="dk1"/>
                        </a:solidFill>
                        <a:latin typeface="+mj-lt"/>
                        <a:ea typeface="+mn-ea"/>
                        <a:cs typeface="+mn-cs"/>
                      </a:endParaRPr>
                    </a:p>
                  </a:txBody>
                  <a:tcPr marL="68592" marR="68592" anchor="ctr"/>
                </a:tc>
                <a:tc>
                  <a:txBody>
                    <a:bodyPr/>
                    <a:lstStyle/>
                    <a:p>
                      <a:pPr algn="ctr"/>
                      <a:r>
                        <a:rPr lang="fr-BE" sz="2400" b="0" dirty="0" err="1" smtClean="0">
                          <a:latin typeface="+mj-lt"/>
                        </a:rPr>
                        <a:t>Governance</a:t>
                      </a:r>
                      <a:r>
                        <a:rPr lang="fr-BE" sz="2400" b="0" dirty="0" smtClean="0">
                          <a:latin typeface="+mj-lt"/>
                        </a:rPr>
                        <a:t> van </a:t>
                      </a:r>
                      <a:r>
                        <a:rPr lang="fr-BE" sz="2400" b="0" dirty="0" err="1" smtClean="0">
                          <a:latin typeface="+mj-lt"/>
                        </a:rPr>
                        <a:t>het</a:t>
                      </a:r>
                      <a:r>
                        <a:rPr lang="fr-BE" sz="2400" b="0" dirty="0" smtClean="0">
                          <a:latin typeface="+mj-lt"/>
                        </a:rPr>
                        <a:t> plan</a:t>
                      </a:r>
                      <a:endParaRPr lang="nl-NL" sz="2400" b="0" dirty="0">
                        <a:latin typeface="+mj-lt"/>
                      </a:endParaRPr>
                    </a:p>
                  </a:txBody>
                  <a:tcPr marL="68592" marR="68592" anchor="ctr"/>
                </a:tc>
              </a:tr>
              <a:tr h="880366">
                <a:tc>
                  <a:txBody>
                    <a:bodyPr/>
                    <a:lstStyle/>
                    <a:p>
                      <a:pPr marL="0" algn="ctr" defTabSz="914400" rtl="0" eaLnBrk="1" latinLnBrk="0" hangingPunct="1"/>
                      <a:r>
                        <a:rPr lang="fr-BE" sz="2400" b="1" kern="1200" dirty="0" err="1" smtClean="0">
                          <a:solidFill>
                            <a:schemeClr val="dk1"/>
                          </a:solidFill>
                          <a:latin typeface="+mj-lt"/>
                          <a:ea typeface="+mn-ea"/>
                          <a:cs typeface="+mn-cs"/>
                        </a:rPr>
                        <a:t>Actielijn</a:t>
                      </a:r>
                      <a:r>
                        <a:rPr lang="fr-BE" sz="2400" b="1" kern="1200" dirty="0" smtClean="0">
                          <a:solidFill>
                            <a:schemeClr val="dk1"/>
                          </a:solidFill>
                          <a:latin typeface="+mj-lt"/>
                          <a:ea typeface="+mn-ea"/>
                          <a:cs typeface="+mn-cs"/>
                        </a:rPr>
                        <a:t> 4</a:t>
                      </a:r>
                      <a:endParaRPr lang="nl-NL" sz="2400" b="1" kern="1200" dirty="0">
                        <a:solidFill>
                          <a:schemeClr val="dk1"/>
                        </a:solidFill>
                        <a:latin typeface="+mj-lt"/>
                        <a:ea typeface="+mn-ea"/>
                        <a:cs typeface="+mn-cs"/>
                      </a:endParaRPr>
                    </a:p>
                  </a:txBody>
                  <a:tcPr marL="68592" marR="68592" anchor="ctr"/>
                </a:tc>
                <a:tc>
                  <a:txBody>
                    <a:bodyPr/>
                    <a:lstStyle/>
                    <a:p>
                      <a:pPr algn="ctr"/>
                      <a:r>
                        <a:rPr lang="fr-BE" sz="2400" b="0" dirty="0" err="1" smtClean="0">
                          <a:latin typeface="+mj-lt"/>
                        </a:rPr>
                        <a:t>Specifieke</a:t>
                      </a:r>
                      <a:r>
                        <a:rPr lang="fr-BE" sz="2400" b="0" dirty="0" smtClean="0">
                          <a:latin typeface="+mj-lt"/>
                        </a:rPr>
                        <a:t> </a:t>
                      </a:r>
                      <a:r>
                        <a:rPr lang="fr-BE" sz="2400" b="0" dirty="0" err="1" smtClean="0">
                          <a:latin typeface="+mj-lt"/>
                        </a:rPr>
                        <a:t>initiatieven</a:t>
                      </a:r>
                      <a:r>
                        <a:rPr lang="fr-BE" sz="2400" b="0" dirty="0" smtClean="0">
                          <a:latin typeface="+mj-lt"/>
                        </a:rPr>
                        <a:t> van de </a:t>
                      </a:r>
                      <a:r>
                        <a:rPr lang="fr-BE" sz="2400" b="0" dirty="0" err="1" smtClean="0">
                          <a:latin typeface="+mj-lt"/>
                        </a:rPr>
                        <a:t>verschillende</a:t>
                      </a:r>
                      <a:r>
                        <a:rPr lang="fr-BE" sz="2400" b="0" dirty="0" smtClean="0">
                          <a:latin typeface="+mj-lt"/>
                        </a:rPr>
                        <a:t> </a:t>
                      </a:r>
                      <a:r>
                        <a:rPr lang="fr-BE" sz="2400" b="0" dirty="0" err="1" smtClean="0">
                          <a:latin typeface="+mj-lt"/>
                        </a:rPr>
                        <a:t>overheden</a:t>
                      </a:r>
                      <a:endParaRPr lang="nl-NL" sz="2400" b="0" dirty="0">
                        <a:latin typeface="+mj-lt"/>
                      </a:endParaRPr>
                    </a:p>
                  </a:txBody>
                  <a:tcPr marL="68592" marR="68592" anchor="ctr"/>
                </a:tc>
              </a:tr>
            </a:tbl>
          </a:graphicData>
        </a:graphic>
      </p:graphicFrame>
      <p:sp>
        <p:nvSpPr>
          <p:cNvPr id="12" name="Espace réservé du numéro de diapositive 11"/>
          <p:cNvSpPr>
            <a:spLocks noGrp="1"/>
          </p:cNvSpPr>
          <p:nvPr>
            <p:ph type="sldNum" sz="quarter" idx="12"/>
          </p:nvPr>
        </p:nvSpPr>
        <p:spPr/>
        <p:txBody>
          <a:bodyPr/>
          <a:lstStyle/>
          <a:p>
            <a:fld id="{C688D0ED-193F-4936-BAD4-C4F1F620C145}" type="slidenum">
              <a:rPr lang="en-US" smtClean="0"/>
              <a:pPr/>
              <a:t>21</a:t>
            </a:fld>
            <a:endParaRPr lang="en-US" dirty="0"/>
          </a:p>
        </p:txBody>
      </p:sp>
      <p:pic>
        <p:nvPicPr>
          <p:cNvPr id="1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5141"/>
          <a:stretch/>
        </p:blipFill>
        <p:spPr bwMode="auto">
          <a:xfrm>
            <a:off x="-1" y="0"/>
            <a:ext cx="1035171" cy="1233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51337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3"/>
          <a:stretch>
            <a:fillRect/>
          </a:stretch>
        </p:blipFill>
        <p:spPr>
          <a:xfrm>
            <a:off x="983412" y="0"/>
            <a:ext cx="7487728" cy="6858000"/>
          </a:xfrm>
          <a:prstGeom prst="rect">
            <a:avLst/>
          </a:prstGeom>
        </p:spPr>
      </p:pic>
      <p:sp>
        <p:nvSpPr>
          <p:cNvPr id="3" name="ZoneTexte 2"/>
          <p:cNvSpPr txBox="1"/>
          <p:nvPr/>
        </p:nvSpPr>
        <p:spPr>
          <a:xfrm>
            <a:off x="293297" y="258792"/>
            <a:ext cx="1672253" cy="523220"/>
          </a:xfrm>
          <a:prstGeom prst="rect">
            <a:avLst/>
          </a:prstGeom>
          <a:noFill/>
        </p:spPr>
        <p:txBody>
          <a:bodyPr wrap="none" rtlCol="0">
            <a:spAutoFit/>
          </a:bodyPr>
          <a:lstStyle/>
          <a:p>
            <a:r>
              <a:rPr lang="fr-BE" sz="2800" b="1" dirty="0" err="1" smtClean="0">
                <a:solidFill>
                  <a:schemeClr val="bg2">
                    <a:lumMod val="50000"/>
                  </a:schemeClr>
                </a:solidFill>
              </a:rPr>
              <a:t>Actielijn</a:t>
            </a:r>
            <a:r>
              <a:rPr lang="fr-BE" sz="2800" b="1" dirty="0" smtClean="0">
                <a:solidFill>
                  <a:schemeClr val="bg2">
                    <a:lumMod val="50000"/>
                  </a:schemeClr>
                </a:solidFill>
              </a:rPr>
              <a:t> 2</a:t>
            </a:r>
            <a:endParaRPr lang="fr-FR" sz="2800" b="1" dirty="0" smtClean="0">
              <a:solidFill>
                <a:schemeClr val="bg2">
                  <a:lumMod val="50000"/>
                </a:schemeClr>
              </a:solidFill>
            </a:endParaRPr>
          </a:p>
        </p:txBody>
      </p:sp>
      <p:sp>
        <p:nvSpPr>
          <p:cNvPr id="8" name="Espace réservé du numéro de diapositive 7"/>
          <p:cNvSpPr>
            <a:spLocks noGrp="1"/>
          </p:cNvSpPr>
          <p:nvPr>
            <p:ph type="sldNum" sz="quarter" idx="12"/>
          </p:nvPr>
        </p:nvSpPr>
        <p:spPr/>
        <p:txBody>
          <a:bodyPr/>
          <a:lstStyle/>
          <a:p>
            <a:fld id="{829A25DD-4C35-45D5-9E37-C8594A4397B4}" type="slidenum">
              <a:rPr lang="nl-NL" smtClean="0"/>
              <a:pPr/>
              <a:t>22</a:t>
            </a:fld>
            <a:endParaRPr lang="nl-NL"/>
          </a:p>
        </p:txBody>
      </p:sp>
      <p:pic>
        <p:nvPicPr>
          <p:cNvPr id="9"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5141"/>
          <a:stretch/>
        </p:blipFill>
        <p:spPr bwMode="auto">
          <a:xfrm>
            <a:off x="0" y="5624869"/>
            <a:ext cx="1035171" cy="1233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35467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kstvak 10"/>
          <p:cNvSpPr txBox="1"/>
          <p:nvPr/>
        </p:nvSpPr>
        <p:spPr>
          <a:xfrm>
            <a:off x="1333195" y="6200558"/>
            <a:ext cx="6801226" cy="646331"/>
          </a:xfrm>
          <a:prstGeom prst="rect">
            <a:avLst/>
          </a:prstGeom>
          <a:solidFill>
            <a:schemeClr val="bg1"/>
          </a:solidFill>
        </p:spPr>
        <p:txBody>
          <a:bodyPr wrap="square" rtlCol="0">
            <a:spAutoFit/>
          </a:bodyPr>
          <a:lstStyle/>
          <a:p>
            <a:endParaRPr lang="nl-NL" dirty="0" smtClean="0"/>
          </a:p>
          <a:p>
            <a:endParaRPr lang="nl-NL" dirty="0"/>
          </a:p>
        </p:txBody>
      </p:sp>
      <p:sp>
        <p:nvSpPr>
          <p:cNvPr id="2" name="Titel 1"/>
          <p:cNvSpPr>
            <a:spLocks noGrp="1"/>
          </p:cNvSpPr>
          <p:nvPr>
            <p:ph type="title"/>
          </p:nvPr>
        </p:nvSpPr>
        <p:spPr>
          <a:xfrm>
            <a:off x="2173856" y="0"/>
            <a:ext cx="5296619" cy="1242204"/>
          </a:xfrm>
        </p:spPr>
        <p:txBody>
          <a:bodyPr>
            <a:normAutofit/>
          </a:bodyPr>
          <a:lstStyle/>
          <a:p>
            <a:pPr algn="ctr"/>
            <a:r>
              <a:rPr lang="fr-BE" sz="3600" b="1" dirty="0" err="1" smtClean="0"/>
              <a:t>Gemeenschappelijk</a:t>
            </a:r>
            <a:r>
              <a:rPr lang="fr-BE" sz="3600" b="1" dirty="0" smtClean="0"/>
              <a:t> plan</a:t>
            </a:r>
            <a:endParaRPr lang="nl-NL" sz="3600" b="1" dirty="0"/>
          </a:p>
        </p:txBody>
      </p:sp>
      <p:sp>
        <p:nvSpPr>
          <p:cNvPr id="3" name="Tijdelijke aanduiding voor inhoud 2"/>
          <p:cNvSpPr>
            <a:spLocks noGrp="1"/>
          </p:cNvSpPr>
          <p:nvPr>
            <p:ph idx="1"/>
          </p:nvPr>
        </p:nvSpPr>
        <p:spPr>
          <a:xfrm>
            <a:off x="1217264" y="1668078"/>
            <a:ext cx="6665975" cy="5193275"/>
          </a:xfrm>
          <a:noFill/>
        </p:spPr>
        <p:txBody>
          <a:bodyPr>
            <a:normAutofit/>
          </a:bodyPr>
          <a:lstStyle/>
          <a:p>
            <a:pPr>
              <a:spcAft>
                <a:spcPts val="2400"/>
              </a:spcAft>
              <a:buFont typeface="Wingdings" panose="05000000000000000000" pitchFamily="2" charset="2"/>
              <a:buChar char="Ø"/>
            </a:pPr>
            <a:r>
              <a:rPr lang="fr-BE" sz="3200" b="1" dirty="0" smtClean="0"/>
              <a:t>  </a:t>
            </a:r>
            <a:r>
              <a:rPr lang="fr-BE" b="1" dirty="0" smtClean="0"/>
              <a:t>4 </a:t>
            </a:r>
            <a:r>
              <a:rPr lang="fr-BE" b="1" dirty="0" err="1" smtClean="0"/>
              <a:t>actielijnen</a:t>
            </a:r>
            <a:endParaRPr lang="fr-BE" b="1" dirty="0"/>
          </a:p>
          <a:p>
            <a:pPr marL="0" indent="0">
              <a:buNone/>
            </a:pPr>
            <a:endParaRPr lang="fr-BE" dirty="0" smtClean="0"/>
          </a:p>
          <a:p>
            <a:pPr marL="0" indent="0">
              <a:buNone/>
            </a:pPr>
            <a:endParaRPr lang="nl-NL" altLang="nl-BE" sz="1100" i="1" dirty="0" smtClean="0">
              <a:solidFill>
                <a:srgbClr val="4F81BD">
                  <a:lumMod val="75000"/>
                </a:srgbClr>
              </a:solidFill>
              <a:latin typeface="AGaramond" pitchFamily="18" charset="0"/>
            </a:endParaRPr>
          </a:p>
          <a:p>
            <a:endParaRPr lang="nl-NL" dirty="0"/>
          </a:p>
        </p:txBody>
      </p:sp>
      <p:graphicFrame>
        <p:nvGraphicFramePr>
          <p:cNvPr id="10" name="Tabel 9"/>
          <p:cNvGraphicFramePr>
            <a:graphicFrameLocks noGrp="1"/>
          </p:cNvGraphicFramePr>
          <p:nvPr>
            <p:extLst>
              <p:ext uri="{D42A27DB-BD31-4B8C-83A1-F6EECF244321}">
                <p14:modId xmlns:p14="http://schemas.microsoft.com/office/powerpoint/2010/main" val="2875843262"/>
              </p:ext>
            </p:extLst>
          </p:nvPr>
        </p:nvGraphicFramePr>
        <p:xfrm>
          <a:off x="1333194" y="2679092"/>
          <a:ext cx="6801227" cy="3521464"/>
        </p:xfrm>
        <a:graphic>
          <a:graphicData uri="http://schemas.openxmlformats.org/drawingml/2006/table">
            <a:tbl>
              <a:tblPr firstRow="1" bandRow="1">
                <a:tableStyleId>{69CF1AB2-1976-4502-BF36-3FF5EA218861}</a:tableStyleId>
              </a:tblPr>
              <a:tblGrid>
                <a:gridCol w="1581962"/>
                <a:gridCol w="5219265"/>
              </a:tblGrid>
              <a:tr h="880366">
                <a:tc>
                  <a:txBody>
                    <a:bodyPr/>
                    <a:lstStyle/>
                    <a:p>
                      <a:pPr algn="ctr"/>
                      <a:r>
                        <a:rPr lang="fr-BE" sz="2400" b="1" dirty="0" err="1" smtClean="0">
                          <a:latin typeface="+mj-lt"/>
                        </a:rPr>
                        <a:t>Actielijn</a:t>
                      </a:r>
                      <a:r>
                        <a:rPr lang="fr-BE" sz="2400" b="1" baseline="0" dirty="0" smtClean="0">
                          <a:latin typeface="+mj-lt"/>
                        </a:rPr>
                        <a:t> 1</a:t>
                      </a:r>
                      <a:endParaRPr lang="nl-NL" sz="2400" b="1" dirty="0">
                        <a:latin typeface="+mj-lt"/>
                      </a:endParaRPr>
                    </a:p>
                  </a:txBody>
                  <a:tcPr marL="68592" marR="68592" anchor="ctr"/>
                </a:tc>
                <a:tc>
                  <a:txBody>
                    <a:bodyPr/>
                    <a:lstStyle/>
                    <a:p>
                      <a:pPr algn="ctr"/>
                      <a:r>
                        <a:rPr lang="fr-BE" sz="2400" b="0" dirty="0" err="1" smtClean="0">
                          <a:latin typeface="+mj-lt"/>
                        </a:rPr>
                        <a:t>Pilootprojecten</a:t>
                      </a:r>
                      <a:r>
                        <a:rPr lang="fr-BE" sz="2400" b="0" dirty="0" smtClean="0">
                          <a:latin typeface="+mj-lt"/>
                        </a:rPr>
                        <a:t> </a:t>
                      </a:r>
                      <a:r>
                        <a:rPr lang="fr-BE" sz="2400" b="0" dirty="0" err="1" smtClean="0">
                          <a:latin typeface="+mj-lt"/>
                        </a:rPr>
                        <a:t>geïntegreerde</a:t>
                      </a:r>
                      <a:r>
                        <a:rPr lang="fr-BE" sz="2400" b="0" dirty="0" smtClean="0">
                          <a:latin typeface="+mj-lt"/>
                        </a:rPr>
                        <a:t> </a:t>
                      </a:r>
                      <a:r>
                        <a:rPr lang="fr-BE" sz="2400" b="0" dirty="0" err="1" smtClean="0">
                          <a:latin typeface="+mj-lt"/>
                        </a:rPr>
                        <a:t>zorg</a:t>
                      </a:r>
                      <a:endParaRPr lang="nl-NL" sz="2400" b="0" dirty="0">
                        <a:latin typeface="+mj-lt"/>
                      </a:endParaRPr>
                    </a:p>
                  </a:txBody>
                  <a:tcPr marL="68592" marR="68592" anchor="ctr"/>
                </a:tc>
              </a:tr>
              <a:tr h="880366">
                <a:tc>
                  <a:txBody>
                    <a:bodyPr/>
                    <a:lstStyle/>
                    <a:p>
                      <a:pPr algn="ctr"/>
                      <a:r>
                        <a:rPr lang="fr-BE" sz="2400" b="1" dirty="0" err="1" smtClean="0">
                          <a:latin typeface="+mj-lt"/>
                        </a:rPr>
                        <a:t>Actielijn</a:t>
                      </a:r>
                      <a:r>
                        <a:rPr lang="fr-BE" sz="2400" b="1" dirty="0" smtClean="0">
                          <a:latin typeface="+mj-lt"/>
                        </a:rPr>
                        <a:t> 2</a:t>
                      </a:r>
                      <a:endParaRPr lang="nl-NL" sz="2400" b="1" dirty="0">
                        <a:latin typeface="+mj-lt"/>
                      </a:endParaRPr>
                    </a:p>
                  </a:txBody>
                  <a:tcPr marL="68592" marR="68592" anchor="ctr"/>
                </a:tc>
                <a:tc>
                  <a:txBody>
                    <a:bodyPr/>
                    <a:lstStyle/>
                    <a:p>
                      <a:pPr algn="ctr"/>
                      <a:r>
                        <a:rPr lang="fr-BE" sz="2400" dirty="0" err="1" smtClean="0">
                          <a:latin typeface="+mj-lt"/>
                        </a:rPr>
                        <a:t>Methodologische</a:t>
                      </a:r>
                      <a:r>
                        <a:rPr lang="fr-BE" sz="2400" dirty="0" smtClean="0">
                          <a:latin typeface="+mj-lt"/>
                        </a:rPr>
                        <a:t>, </a:t>
                      </a:r>
                      <a:r>
                        <a:rPr lang="fr-BE" sz="2400" dirty="0" err="1" smtClean="0">
                          <a:latin typeface="+mj-lt"/>
                        </a:rPr>
                        <a:t>wetenschappelijke</a:t>
                      </a:r>
                      <a:r>
                        <a:rPr lang="fr-BE" sz="2400" dirty="0" smtClean="0">
                          <a:latin typeface="+mj-lt"/>
                        </a:rPr>
                        <a:t> en </a:t>
                      </a:r>
                      <a:r>
                        <a:rPr lang="fr-BE" sz="2400" dirty="0" err="1" smtClean="0">
                          <a:latin typeface="+mj-lt"/>
                        </a:rPr>
                        <a:t>technische</a:t>
                      </a:r>
                      <a:r>
                        <a:rPr lang="fr-BE" sz="2400" dirty="0" smtClean="0">
                          <a:latin typeface="+mj-lt"/>
                        </a:rPr>
                        <a:t> </a:t>
                      </a:r>
                      <a:r>
                        <a:rPr lang="fr-BE" sz="2400" dirty="0" err="1" smtClean="0">
                          <a:latin typeface="+mj-lt"/>
                        </a:rPr>
                        <a:t>ondersteuning</a:t>
                      </a:r>
                      <a:endParaRPr lang="nl-NL" sz="2400" b="0" dirty="0">
                        <a:latin typeface="+mj-lt"/>
                      </a:endParaRPr>
                    </a:p>
                  </a:txBody>
                  <a:tcPr marL="68592" marR="68592" anchor="ctr"/>
                </a:tc>
              </a:tr>
              <a:tr h="880366">
                <a:tc>
                  <a:txBody>
                    <a:bodyPr/>
                    <a:lstStyle/>
                    <a:p>
                      <a:pPr marL="0" algn="ctr" defTabSz="914400" rtl="0" eaLnBrk="1" latinLnBrk="0" hangingPunct="1"/>
                      <a:r>
                        <a:rPr lang="fr-BE" sz="2400" b="1" kern="1200" dirty="0" err="1" smtClean="0">
                          <a:latin typeface="+mj-lt"/>
                        </a:rPr>
                        <a:t>Actielijn</a:t>
                      </a:r>
                      <a:r>
                        <a:rPr lang="fr-BE" sz="2400" b="1" kern="1200" dirty="0" smtClean="0">
                          <a:latin typeface="+mj-lt"/>
                        </a:rPr>
                        <a:t> 3</a:t>
                      </a:r>
                      <a:endParaRPr lang="nl-NL" sz="2400" b="1" kern="1200" dirty="0">
                        <a:solidFill>
                          <a:schemeClr val="dk1"/>
                        </a:solidFill>
                        <a:latin typeface="+mj-lt"/>
                        <a:ea typeface="+mn-ea"/>
                        <a:cs typeface="+mn-cs"/>
                      </a:endParaRPr>
                    </a:p>
                  </a:txBody>
                  <a:tcPr marL="68592" marR="68592" anchor="ctr">
                    <a:solidFill>
                      <a:schemeClr val="accent4">
                        <a:lumMod val="60000"/>
                        <a:lumOff val="40000"/>
                      </a:schemeClr>
                    </a:solidFill>
                  </a:tcPr>
                </a:tc>
                <a:tc>
                  <a:txBody>
                    <a:bodyPr/>
                    <a:lstStyle/>
                    <a:p>
                      <a:pPr algn="ctr"/>
                      <a:r>
                        <a:rPr lang="fr-BE" sz="2400" dirty="0" err="1" smtClean="0">
                          <a:latin typeface="+mj-lt"/>
                        </a:rPr>
                        <a:t>Governance</a:t>
                      </a:r>
                      <a:r>
                        <a:rPr lang="fr-BE" sz="2400" dirty="0" smtClean="0">
                          <a:latin typeface="+mj-lt"/>
                        </a:rPr>
                        <a:t> van </a:t>
                      </a:r>
                      <a:r>
                        <a:rPr lang="fr-BE" sz="2400" dirty="0" err="1" smtClean="0">
                          <a:latin typeface="+mj-lt"/>
                        </a:rPr>
                        <a:t>het</a:t>
                      </a:r>
                      <a:r>
                        <a:rPr lang="fr-BE" sz="2400" dirty="0" smtClean="0">
                          <a:latin typeface="+mj-lt"/>
                        </a:rPr>
                        <a:t> plan</a:t>
                      </a:r>
                      <a:endParaRPr lang="nl-NL" sz="2400" b="0" dirty="0">
                        <a:latin typeface="+mj-lt"/>
                      </a:endParaRPr>
                    </a:p>
                  </a:txBody>
                  <a:tcPr marL="68592" marR="68592" anchor="ctr">
                    <a:solidFill>
                      <a:schemeClr val="accent4">
                        <a:lumMod val="60000"/>
                        <a:lumOff val="40000"/>
                      </a:schemeClr>
                    </a:solidFill>
                  </a:tcPr>
                </a:tc>
              </a:tr>
              <a:tr h="880366">
                <a:tc>
                  <a:txBody>
                    <a:bodyPr/>
                    <a:lstStyle/>
                    <a:p>
                      <a:pPr marL="0" algn="ctr" defTabSz="914400" rtl="0" eaLnBrk="1" latinLnBrk="0" hangingPunct="1"/>
                      <a:r>
                        <a:rPr lang="fr-BE" sz="2400" b="1" kern="1200" dirty="0" err="1" smtClean="0">
                          <a:latin typeface="+mj-lt"/>
                        </a:rPr>
                        <a:t>Actielijn</a:t>
                      </a:r>
                      <a:r>
                        <a:rPr lang="fr-BE" sz="2400" b="1" kern="1200" dirty="0" smtClean="0">
                          <a:latin typeface="+mj-lt"/>
                        </a:rPr>
                        <a:t> 4</a:t>
                      </a:r>
                      <a:endParaRPr lang="nl-NL" sz="2400" b="1" kern="1200" dirty="0">
                        <a:solidFill>
                          <a:schemeClr val="dk1"/>
                        </a:solidFill>
                        <a:latin typeface="+mj-lt"/>
                        <a:ea typeface="+mn-ea"/>
                        <a:cs typeface="+mn-cs"/>
                      </a:endParaRPr>
                    </a:p>
                  </a:txBody>
                  <a:tcPr marL="68592" marR="68592" anchor="ctr"/>
                </a:tc>
                <a:tc>
                  <a:txBody>
                    <a:bodyPr/>
                    <a:lstStyle/>
                    <a:p>
                      <a:pPr algn="ctr"/>
                      <a:r>
                        <a:rPr lang="fr-BE" sz="2400" dirty="0" err="1" smtClean="0">
                          <a:latin typeface="+mj-lt"/>
                        </a:rPr>
                        <a:t>Specifieke</a:t>
                      </a:r>
                      <a:r>
                        <a:rPr lang="fr-BE" sz="2400" dirty="0" smtClean="0">
                          <a:latin typeface="+mj-lt"/>
                        </a:rPr>
                        <a:t> </a:t>
                      </a:r>
                      <a:r>
                        <a:rPr lang="fr-BE" sz="2400" dirty="0" err="1" smtClean="0">
                          <a:latin typeface="+mj-lt"/>
                        </a:rPr>
                        <a:t>initiatieven</a:t>
                      </a:r>
                      <a:r>
                        <a:rPr lang="fr-BE" sz="2400" dirty="0" smtClean="0">
                          <a:latin typeface="+mj-lt"/>
                        </a:rPr>
                        <a:t> van de </a:t>
                      </a:r>
                      <a:r>
                        <a:rPr lang="fr-BE" sz="2400" dirty="0" err="1" smtClean="0">
                          <a:latin typeface="+mj-lt"/>
                        </a:rPr>
                        <a:t>verschillende</a:t>
                      </a:r>
                      <a:r>
                        <a:rPr lang="fr-BE" sz="2400" dirty="0" smtClean="0">
                          <a:latin typeface="+mj-lt"/>
                        </a:rPr>
                        <a:t> </a:t>
                      </a:r>
                      <a:r>
                        <a:rPr lang="fr-BE" sz="2400" dirty="0" err="1" smtClean="0">
                          <a:latin typeface="+mj-lt"/>
                        </a:rPr>
                        <a:t>overheden</a:t>
                      </a:r>
                      <a:endParaRPr lang="nl-NL" sz="2400" b="0" dirty="0">
                        <a:latin typeface="+mj-lt"/>
                      </a:endParaRPr>
                    </a:p>
                  </a:txBody>
                  <a:tcPr marL="68592" marR="68592" anchor="ctr"/>
                </a:tc>
              </a:tr>
            </a:tbl>
          </a:graphicData>
        </a:graphic>
      </p:graphicFrame>
      <p:sp>
        <p:nvSpPr>
          <p:cNvPr id="12" name="Espace réservé du numéro de diapositive 11"/>
          <p:cNvSpPr>
            <a:spLocks noGrp="1"/>
          </p:cNvSpPr>
          <p:nvPr>
            <p:ph type="sldNum" sz="quarter" idx="12"/>
          </p:nvPr>
        </p:nvSpPr>
        <p:spPr/>
        <p:txBody>
          <a:bodyPr/>
          <a:lstStyle/>
          <a:p>
            <a:fld id="{C688D0ED-193F-4936-BAD4-C4F1F620C145}" type="slidenum">
              <a:rPr lang="en-US" smtClean="0"/>
              <a:pPr/>
              <a:t>23</a:t>
            </a:fld>
            <a:endParaRPr lang="en-US" dirty="0"/>
          </a:p>
        </p:txBody>
      </p:sp>
      <p:pic>
        <p:nvPicPr>
          <p:cNvPr id="1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5141"/>
          <a:stretch/>
        </p:blipFill>
        <p:spPr bwMode="auto">
          <a:xfrm>
            <a:off x="-1" y="0"/>
            <a:ext cx="1035171" cy="1233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57481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73856" y="0"/>
            <a:ext cx="5477485" cy="1320800"/>
          </a:xfrm>
        </p:spPr>
        <p:txBody>
          <a:bodyPr>
            <a:normAutofit/>
          </a:bodyPr>
          <a:lstStyle/>
          <a:p>
            <a:pPr algn="ctr"/>
            <a:r>
              <a:rPr lang="fr-BE" sz="3600" b="1" dirty="0" err="1" smtClean="0"/>
              <a:t>Gemeenschappelijk</a:t>
            </a:r>
            <a:r>
              <a:rPr lang="fr-BE" sz="3600" b="1" dirty="0" smtClean="0"/>
              <a:t> plan</a:t>
            </a:r>
            <a:endParaRPr lang="nl-NL" sz="3600" b="1" dirty="0"/>
          </a:p>
        </p:txBody>
      </p:sp>
      <p:sp>
        <p:nvSpPr>
          <p:cNvPr id="4" name="Rechthoek 3"/>
          <p:cNvSpPr/>
          <p:nvPr/>
        </p:nvSpPr>
        <p:spPr>
          <a:xfrm>
            <a:off x="1333194" y="5453150"/>
            <a:ext cx="6523697" cy="140485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 name="Tijdelijke aanduiding voor inhoud 2"/>
          <p:cNvSpPr>
            <a:spLocks noGrp="1"/>
          </p:cNvSpPr>
          <p:nvPr>
            <p:ph idx="1"/>
          </p:nvPr>
        </p:nvSpPr>
        <p:spPr>
          <a:xfrm>
            <a:off x="1262055" y="1664725"/>
            <a:ext cx="6967545" cy="5193275"/>
          </a:xfrm>
          <a:noFill/>
        </p:spPr>
        <p:txBody>
          <a:bodyPr>
            <a:normAutofit/>
          </a:bodyPr>
          <a:lstStyle/>
          <a:p>
            <a:pPr>
              <a:spcAft>
                <a:spcPts val="2400"/>
              </a:spcAft>
              <a:buFont typeface="Wingdings" panose="05000000000000000000" pitchFamily="2" charset="2"/>
              <a:buChar char="Ø"/>
            </a:pPr>
            <a:r>
              <a:rPr lang="fr-BE" b="1" dirty="0" smtClean="0"/>
              <a:t>  </a:t>
            </a:r>
            <a:r>
              <a:rPr lang="fr-BE" sz="2400" b="1" dirty="0" err="1" smtClean="0"/>
              <a:t>Actielijn</a:t>
            </a:r>
            <a:r>
              <a:rPr lang="fr-BE" sz="2400" b="1" dirty="0" smtClean="0"/>
              <a:t> 3</a:t>
            </a:r>
            <a:endParaRPr lang="fr-BE" sz="2400" b="1" dirty="0"/>
          </a:p>
          <a:p>
            <a:pPr marL="625475">
              <a:spcAft>
                <a:spcPts val="1200"/>
              </a:spcAft>
              <a:buClr>
                <a:schemeClr val="accent1">
                  <a:lumMod val="75000"/>
                </a:schemeClr>
              </a:buClr>
              <a:buFont typeface="Wingdings" panose="05000000000000000000" pitchFamily="2" charset="2"/>
              <a:buChar char="§"/>
            </a:pPr>
            <a:r>
              <a:rPr lang="fr-BE" sz="2400" b="1" dirty="0" err="1" smtClean="0">
                <a:solidFill>
                  <a:schemeClr val="tx1"/>
                </a:solidFill>
                <a:latin typeface="+mj-lt"/>
              </a:rPr>
              <a:t>Gemeenschappelijk</a:t>
            </a:r>
            <a:r>
              <a:rPr lang="fr-BE" sz="2400" b="1" dirty="0" smtClean="0">
                <a:solidFill>
                  <a:schemeClr val="tx1"/>
                </a:solidFill>
                <a:latin typeface="+mj-lt"/>
              </a:rPr>
              <a:t> plan!</a:t>
            </a:r>
          </a:p>
          <a:p>
            <a:pPr marL="625475">
              <a:spcAft>
                <a:spcPts val="1200"/>
              </a:spcAft>
              <a:buClr>
                <a:schemeClr val="accent1">
                  <a:lumMod val="75000"/>
                </a:schemeClr>
              </a:buClr>
              <a:buFont typeface="Wingdings" panose="05000000000000000000" pitchFamily="2" charset="2"/>
              <a:buChar char="§"/>
            </a:pPr>
            <a:r>
              <a:rPr lang="fr-BE" sz="2400" b="1" dirty="0" err="1" smtClean="0">
                <a:solidFill>
                  <a:schemeClr val="tx1"/>
                </a:solidFill>
                <a:latin typeface="+mj-lt"/>
              </a:rPr>
              <a:t>Aansturing</a:t>
            </a:r>
            <a:r>
              <a:rPr lang="fr-BE" sz="2400" dirty="0" smtClean="0">
                <a:solidFill>
                  <a:schemeClr val="tx1"/>
                </a:solidFill>
                <a:latin typeface="+mj-lt"/>
              </a:rPr>
              <a:t> op niveau van </a:t>
            </a:r>
            <a:r>
              <a:rPr lang="fr-BE" sz="2400" dirty="0" err="1" smtClean="0">
                <a:solidFill>
                  <a:schemeClr val="tx1"/>
                </a:solidFill>
                <a:latin typeface="+mj-lt"/>
              </a:rPr>
              <a:t>Interministeriële</a:t>
            </a:r>
            <a:r>
              <a:rPr lang="fr-BE" sz="2400" dirty="0" smtClean="0">
                <a:solidFill>
                  <a:schemeClr val="tx1"/>
                </a:solidFill>
                <a:latin typeface="+mj-lt"/>
              </a:rPr>
              <a:t> </a:t>
            </a:r>
            <a:r>
              <a:rPr lang="fr-BE" sz="2400" dirty="0" err="1" smtClean="0">
                <a:solidFill>
                  <a:schemeClr val="tx1"/>
                </a:solidFill>
                <a:latin typeface="+mj-lt"/>
              </a:rPr>
              <a:t>Conferentie</a:t>
            </a:r>
            <a:r>
              <a:rPr lang="fr-BE" sz="2400" dirty="0" smtClean="0">
                <a:solidFill>
                  <a:schemeClr val="tx1"/>
                </a:solidFill>
                <a:latin typeface="+mj-lt"/>
              </a:rPr>
              <a:t> (IMC) </a:t>
            </a:r>
            <a:r>
              <a:rPr lang="fr-BE" sz="2400" dirty="0" err="1" smtClean="0">
                <a:solidFill>
                  <a:schemeClr val="tx1"/>
                </a:solidFill>
                <a:latin typeface="+mj-lt"/>
              </a:rPr>
              <a:t>Volksgezondheid</a:t>
            </a:r>
            <a:endParaRPr lang="fr-BE" sz="2400" dirty="0" smtClean="0">
              <a:solidFill>
                <a:schemeClr val="tx1"/>
              </a:solidFill>
              <a:latin typeface="+mj-lt"/>
            </a:endParaRPr>
          </a:p>
          <a:p>
            <a:pPr marL="625475">
              <a:spcAft>
                <a:spcPts val="1200"/>
              </a:spcAft>
              <a:buClr>
                <a:schemeClr val="accent1">
                  <a:lumMod val="75000"/>
                </a:schemeClr>
              </a:buClr>
              <a:buFont typeface="Wingdings" panose="05000000000000000000" pitchFamily="2" charset="2"/>
              <a:buChar char="§"/>
            </a:pPr>
            <a:r>
              <a:rPr lang="fr-BE" sz="2400" b="1" dirty="0" err="1" smtClean="0">
                <a:solidFill>
                  <a:schemeClr val="tx1"/>
                </a:solidFill>
                <a:latin typeface="+mj-lt"/>
              </a:rPr>
              <a:t>Cöordinatie</a:t>
            </a:r>
            <a:r>
              <a:rPr lang="fr-BE" sz="2400" dirty="0" smtClean="0">
                <a:solidFill>
                  <a:schemeClr val="tx1"/>
                </a:solidFill>
                <a:latin typeface="+mj-lt"/>
              </a:rPr>
              <a:t> </a:t>
            </a:r>
            <a:r>
              <a:rPr lang="fr-BE" sz="2400" dirty="0" err="1" smtClean="0">
                <a:solidFill>
                  <a:schemeClr val="tx1"/>
                </a:solidFill>
                <a:latin typeface="+mj-lt"/>
              </a:rPr>
              <a:t>door</a:t>
            </a:r>
            <a:r>
              <a:rPr lang="fr-BE" sz="2400" dirty="0" smtClean="0">
                <a:solidFill>
                  <a:schemeClr val="tx1"/>
                </a:solidFill>
                <a:latin typeface="+mj-lt"/>
              </a:rPr>
              <a:t> Interadministratieve </a:t>
            </a:r>
            <a:r>
              <a:rPr lang="fr-BE" sz="2400" dirty="0" err="1" smtClean="0">
                <a:solidFill>
                  <a:schemeClr val="tx1"/>
                </a:solidFill>
                <a:latin typeface="+mj-lt"/>
              </a:rPr>
              <a:t>Cel</a:t>
            </a:r>
            <a:r>
              <a:rPr lang="fr-BE" sz="2400" dirty="0" smtClean="0">
                <a:solidFill>
                  <a:schemeClr val="tx1"/>
                </a:solidFill>
                <a:latin typeface="+mj-lt"/>
              </a:rPr>
              <a:t> (IAC) Geïntegreerde </a:t>
            </a:r>
            <a:r>
              <a:rPr lang="fr-BE" sz="2400" dirty="0" err="1" smtClean="0">
                <a:solidFill>
                  <a:schemeClr val="tx1"/>
                </a:solidFill>
                <a:latin typeface="+mj-lt"/>
              </a:rPr>
              <a:t>Zorg</a:t>
            </a:r>
            <a:r>
              <a:rPr lang="fr-BE" sz="2400" dirty="0" smtClean="0">
                <a:solidFill>
                  <a:schemeClr val="tx1"/>
                </a:solidFill>
                <a:latin typeface="+mj-lt"/>
              </a:rPr>
              <a:t>, in </a:t>
            </a:r>
            <a:r>
              <a:rPr lang="fr-BE" sz="2400" dirty="0" err="1" smtClean="0">
                <a:solidFill>
                  <a:schemeClr val="tx1"/>
                </a:solidFill>
                <a:latin typeface="+mj-lt"/>
              </a:rPr>
              <a:t>samenwerking</a:t>
            </a:r>
            <a:r>
              <a:rPr lang="fr-BE" sz="2400" dirty="0" smtClean="0">
                <a:solidFill>
                  <a:schemeClr val="tx1"/>
                </a:solidFill>
                <a:latin typeface="+mj-lt"/>
              </a:rPr>
              <a:t> met de </a:t>
            </a:r>
            <a:r>
              <a:rPr lang="fr-BE" sz="2400" dirty="0" err="1" smtClean="0">
                <a:solidFill>
                  <a:schemeClr val="tx1"/>
                </a:solidFill>
                <a:latin typeface="+mj-lt"/>
              </a:rPr>
              <a:t>verschillende</a:t>
            </a:r>
            <a:r>
              <a:rPr lang="fr-BE" sz="2400" dirty="0" smtClean="0">
                <a:solidFill>
                  <a:schemeClr val="tx1"/>
                </a:solidFill>
                <a:latin typeface="+mj-lt"/>
              </a:rPr>
              <a:t> </a:t>
            </a:r>
            <a:r>
              <a:rPr lang="fr-BE" sz="2400" dirty="0" err="1" smtClean="0">
                <a:solidFill>
                  <a:schemeClr val="tx1"/>
                </a:solidFill>
                <a:latin typeface="+mj-lt"/>
              </a:rPr>
              <a:t>overheden</a:t>
            </a:r>
            <a:r>
              <a:rPr lang="fr-BE" sz="2400" dirty="0" smtClean="0">
                <a:solidFill>
                  <a:schemeClr val="tx1"/>
                </a:solidFill>
                <a:latin typeface="+mj-lt"/>
              </a:rPr>
              <a:t> en </a:t>
            </a:r>
            <a:r>
              <a:rPr lang="fr-BE" sz="2400" dirty="0" err="1" smtClean="0">
                <a:solidFill>
                  <a:schemeClr val="tx1"/>
                </a:solidFill>
                <a:latin typeface="+mj-lt"/>
              </a:rPr>
              <a:t>stakeholders</a:t>
            </a:r>
            <a:endParaRPr lang="fr-BE" sz="2400" dirty="0" smtClean="0">
              <a:solidFill>
                <a:schemeClr val="tx1"/>
              </a:solidFill>
              <a:latin typeface="+mj-lt"/>
            </a:endParaRPr>
          </a:p>
          <a:p>
            <a:pPr marL="625475">
              <a:spcAft>
                <a:spcPts val="1200"/>
              </a:spcAft>
              <a:buClr>
                <a:schemeClr val="accent1">
                  <a:lumMod val="75000"/>
                </a:schemeClr>
              </a:buClr>
              <a:buFont typeface="Wingdings" panose="05000000000000000000" pitchFamily="2" charset="2"/>
              <a:buChar char="§"/>
            </a:pPr>
            <a:r>
              <a:rPr lang="fr-BE" sz="2400" b="1" dirty="0" err="1" smtClean="0">
                <a:solidFill>
                  <a:schemeClr val="tx1"/>
                </a:solidFill>
                <a:latin typeface="+mj-lt"/>
              </a:rPr>
              <a:t>Ondersteuning</a:t>
            </a:r>
            <a:r>
              <a:rPr lang="fr-BE" sz="2400" b="1" dirty="0" smtClean="0">
                <a:solidFill>
                  <a:schemeClr val="tx1"/>
                </a:solidFill>
                <a:latin typeface="+mj-lt"/>
              </a:rPr>
              <a:t> </a:t>
            </a:r>
            <a:r>
              <a:rPr lang="fr-BE" sz="2400" dirty="0" err="1" smtClean="0">
                <a:solidFill>
                  <a:schemeClr val="tx1"/>
                </a:solidFill>
                <a:latin typeface="+mj-lt"/>
              </a:rPr>
              <a:t>door</a:t>
            </a:r>
            <a:r>
              <a:rPr lang="fr-BE" sz="2400" b="1" dirty="0" smtClean="0">
                <a:solidFill>
                  <a:schemeClr val="tx1"/>
                </a:solidFill>
                <a:latin typeface="+mj-lt"/>
              </a:rPr>
              <a:t> </a:t>
            </a:r>
            <a:r>
              <a:rPr lang="fr-BE" sz="2400" dirty="0" err="1" smtClean="0">
                <a:solidFill>
                  <a:schemeClr val="tx1"/>
                </a:solidFill>
                <a:latin typeface="+mj-lt"/>
              </a:rPr>
              <a:t>begeleidingsplatform</a:t>
            </a:r>
            <a:r>
              <a:rPr lang="fr-BE" sz="2400" dirty="0" smtClean="0">
                <a:solidFill>
                  <a:schemeClr val="tx1"/>
                </a:solidFill>
                <a:latin typeface="+mj-lt"/>
              </a:rPr>
              <a:t> en coaches, </a:t>
            </a:r>
            <a:r>
              <a:rPr lang="fr-BE" sz="2400" dirty="0" err="1" smtClean="0">
                <a:solidFill>
                  <a:schemeClr val="tx1"/>
                </a:solidFill>
                <a:latin typeface="+mj-lt"/>
              </a:rPr>
              <a:t>adviesorganen</a:t>
            </a:r>
            <a:r>
              <a:rPr lang="fr-BE" sz="2400" dirty="0" smtClean="0">
                <a:solidFill>
                  <a:schemeClr val="tx1"/>
                </a:solidFill>
                <a:latin typeface="+mj-lt"/>
              </a:rPr>
              <a:t> en </a:t>
            </a:r>
            <a:r>
              <a:rPr lang="fr-BE" sz="2400" dirty="0" err="1" smtClean="0">
                <a:solidFill>
                  <a:schemeClr val="tx1"/>
                </a:solidFill>
                <a:latin typeface="+mj-lt"/>
              </a:rPr>
              <a:t>stakeholders</a:t>
            </a:r>
            <a:r>
              <a:rPr lang="fr-BE" sz="2400" dirty="0" smtClean="0">
                <a:solidFill>
                  <a:schemeClr val="tx1"/>
                </a:solidFill>
                <a:latin typeface="+mj-lt"/>
              </a:rPr>
              <a:t> </a:t>
            </a:r>
            <a:endParaRPr lang="fr-BE" sz="2400" b="1" dirty="0" smtClean="0">
              <a:solidFill>
                <a:schemeClr val="tx1"/>
              </a:solidFill>
              <a:latin typeface="+mj-lt"/>
            </a:endParaRPr>
          </a:p>
          <a:p>
            <a:pPr marL="457200" lvl="1" indent="0">
              <a:buNone/>
            </a:pPr>
            <a:r>
              <a:rPr lang="fr-BE" sz="1600" dirty="0" smtClean="0">
                <a:solidFill>
                  <a:schemeClr val="tx1"/>
                </a:solidFill>
                <a:latin typeface="+mj-lt"/>
              </a:rPr>
              <a:t> </a:t>
            </a:r>
          </a:p>
          <a:p>
            <a:pPr marL="0" indent="0">
              <a:buNone/>
            </a:pPr>
            <a:endParaRPr lang="nl-NL" altLang="nl-BE" sz="1100" i="1" dirty="0" smtClean="0">
              <a:solidFill>
                <a:srgbClr val="4F81BD">
                  <a:lumMod val="75000"/>
                </a:srgbClr>
              </a:solidFill>
              <a:latin typeface="AGaramond" pitchFamily="18" charset="0"/>
            </a:endParaRPr>
          </a:p>
          <a:p>
            <a:endParaRPr lang="nl-NL" dirty="0"/>
          </a:p>
        </p:txBody>
      </p:sp>
      <p:sp>
        <p:nvSpPr>
          <p:cNvPr id="9" name="Espace réservé du numéro de diapositive 8"/>
          <p:cNvSpPr>
            <a:spLocks noGrp="1"/>
          </p:cNvSpPr>
          <p:nvPr>
            <p:ph type="sldNum" sz="quarter" idx="12"/>
          </p:nvPr>
        </p:nvSpPr>
        <p:spPr/>
        <p:txBody>
          <a:bodyPr/>
          <a:lstStyle/>
          <a:p>
            <a:fld id="{C688D0ED-193F-4936-BAD4-C4F1F620C145}" type="slidenum">
              <a:rPr lang="en-US" smtClean="0"/>
              <a:pPr/>
              <a:t>24</a:t>
            </a:fld>
            <a:endParaRPr lang="en-US" dirty="0"/>
          </a:p>
        </p:txBody>
      </p:sp>
      <p:pic>
        <p:nvPicPr>
          <p:cNvPr id="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5141"/>
          <a:stretch/>
        </p:blipFill>
        <p:spPr bwMode="auto">
          <a:xfrm>
            <a:off x="-1" y="0"/>
            <a:ext cx="1035171" cy="1233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45254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kstvak 10"/>
          <p:cNvSpPr txBox="1"/>
          <p:nvPr/>
        </p:nvSpPr>
        <p:spPr>
          <a:xfrm>
            <a:off x="1333195" y="5934670"/>
            <a:ext cx="6801226" cy="923330"/>
          </a:xfrm>
          <a:prstGeom prst="rect">
            <a:avLst/>
          </a:prstGeom>
          <a:solidFill>
            <a:schemeClr val="bg1"/>
          </a:solidFill>
        </p:spPr>
        <p:txBody>
          <a:bodyPr wrap="square" rtlCol="0">
            <a:spAutoFit/>
          </a:bodyPr>
          <a:lstStyle/>
          <a:p>
            <a:endParaRPr lang="nl-NL" dirty="0" smtClean="0"/>
          </a:p>
          <a:p>
            <a:endParaRPr lang="nl-NL" dirty="0" smtClean="0"/>
          </a:p>
          <a:p>
            <a:endParaRPr lang="nl-NL" dirty="0"/>
          </a:p>
        </p:txBody>
      </p:sp>
      <p:sp>
        <p:nvSpPr>
          <p:cNvPr id="2" name="Titel 1"/>
          <p:cNvSpPr>
            <a:spLocks noGrp="1"/>
          </p:cNvSpPr>
          <p:nvPr>
            <p:ph type="title"/>
          </p:nvPr>
        </p:nvSpPr>
        <p:spPr>
          <a:xfrm>
            <a:off x="2260121" y="0"/>
            <a:ext cx="5313872" cy="1320800"/>
          </a:xfrm>
        </p:spPr>
        <p:txBody>
          <a:bodyPr>
            <a:normAutofit/>
          </a:bodyPr>
          <a:lstStyle/>
          <a:p>
            <a:pPr algn="ctr"/>
            <a:r>
              <a:rPr lang="fr-BE" sz="3600" b="1" dirty="0" err="1" smtClean="0"/>
              <a:t>Gemeenschappelijk</a:t>
            </a:r>
            <a:r>
              <a:rPr lang="fr-BE" sz="3600" b="1" dirty="0" smtClean="0"/>
              <a:t> plan</a:t>
            </a:r>
            <a:endParaRPr lang="nl-NL" sz="3600" b="1" dirty="0"/>
          </a:p>
        </p:txBody>
      </p:sp>
      <p:sp>
        <p:nvSpPr>
          <p:cNvPr id="3" name="Tijdelijke aanduiding voor inhoud 2"/>
          <p:cNvSpPr>
            <a:spLocks noGrp="1"/>
          </p:cNvSpPr>
          <p:nvPr>
            <p:ph idx="1"/>
          </p:nvPr>
        </p:nvSpPr>
        <p:spPr>
          <a:xfrm>
            <a:off x="1217264" y="1668078"/>
            <a:ext cx="6665975" cy="5193275"/>
          </a:xfrm>
          <a:noFill/>
        </p:spPr>
        <p:txBody>
          <a:bodyPr>
            <a:normAutofit/>
          </a:bodyPr>
          <a:lstStyle/>
          <a:p>
            <a:pPr>
              <a:spcAft>
                <a:spcPts val="2400"/>
              </a:spcAft>
              <a:buFont typeface="Wingdings" panose="05000000000000000000" pitchFamily="2" charset="2"/>
              <a:buChar char="Ø"/>
            </a:pPr>
            <a:r>
              <a:rPr lang="fr-BE" sz="3200" b="1" dirty="0" smtClean="0"/>
              <a:t>  </a:t>
            </a:r>
            <a:r>
              <a:rPr lang="fr-BE" b="1" dirty="0" smtClean="0"/>
              <a:t>4 </a:t>
            </a:r>
            <a:r>
              <a:rPr lang="fr-BE" b="1" dirty="0" err="1" smtClean="0"/>
              <a:t>actielijnen</a:t>
            </a:r>
            <a:endParaRPr lang="fr-BE" b="1" dirty="0"/>
          </a:p>
          <a:p>
            <a:pPr marL="0" indent="0">
              <a:buNone/>
            </a:pPr>
            <a:endParaRPr lang="fr-BE" dirty="0" smtClean="0"/>
          </a:p>
          <a:p>
            <a:pPr marL="0" indent="0">
              <a:buNone/>
            </a:pPr>
            <a:endParaRPr lang="nl-NL" altLang="nl-BE" sz="1100" i="1" dirty="0" smtClean="0">
              <a:solidFill>
                <a:srgbClr val="4F81BD">
                  <a:lumMod val="75000"/>
                </a:srgbClr>
              </a:solidFill>
              <a:latin typeface="AGaramond" pitchFamily="18" charset="0"/>
            </a:endParaRPr>
          </a:p>
          <a:p>
            <a:endParaRPr lang="nl-NL" dirty="0"/>
          </a:p>
        </p:txBody>
      </p:sp>
      <p:graphicFrame>
        <p:nvGraphicFramePr>
          <p:cNvPr id="10" name="Tabel 9"/>
          <p:cNvGraphicFramePr>
            <a:graphicFrameLocks noGrp="1"/>
          </p:cNvGraphicFramePr>
          <p:nvPr>
            <p:extLst>
              <p:ext uri="{D42A27DB-BD31-4B8C-83A1-F6EECF244321}">
                <p14:modId xmlns:p14="http://schemas.microsoft.com/office/powerpoint/2010/main" val="1719369360"/>
              </p:ext>
            </p:extLst>
          </p:nvPr>
        </p:nvGraphicFramePr>
        <p:xfrm>
          <a:off x="1350447" y="2472058"/>
          <a:ext cx="6801227" cy="3521464"/>
        </p:xfrm>
        <a:graphic>
          <a:graphicData uri="http://schemas.openxmlformats.org/drawingml/2006/table">
            <a:tbl>
              <a:tblPr firstRow="1" bandRow="1">
                <a:tableStyleId>{69CF1AB2-1976-4502-BF36-3FF5EA218861}</a:tableStyleId>
              </a:tblPr>
              <a:tblGrid>
                <a:gridCol w="1581962"/>
                <a:gridCol w="5219265"/>
              </a:tblGrid>
              <a:tr h="880366">
                <a:tc>
                  <a:txBody>
                    <a:bodyPr/>
                    <a:lstStyle/>
                    <a:p>
                      <a:pPr algn="ctr"/>
                      <a:r>
                        <a:rPr lang="fr-BE" sz="2400" b="1" dirty="0" err="1" smtClean="0">
                          <a:latin typeface="+mj-lt"/>
                        </a:rPr>
                        <a:t>Actielijn</a:t>
                      </a:r>
                      <a:r>
                        <a:rPr lang="fr-BE" sz="2400" b="1" baseline="0" dirty="0" smtClean="0">
                          <a:latin typeface="+mj-lt"/>
                        </a:rPr>
                        <a:t> 1</a:t>
                      </a:r>
                      <a:endParaRPr lang="nl-NL" sz="2400" b="1" dirty="0">
                        <a:latin typeface="+mj-lt"/>
                      </a:endParaRPr>
                    </a:p>
                  </a:txBody>
                  <a:tcPr marL="68592" marR="68592" anchor="ctr"/>
                </a:tc>
                <a:tc>
                  <a:txBody>
                    <a:bodyPr/>
                    <a:lstStyle/>
                    <a:p>
                      <a:pPr algn="ctr"/>
                      <a:r>
                        <a:rPr lang="fr-BE" sz="2400" b="0" dirty="0" err="1" smtClean="0">
                          <a:latin typeface="+mj-lt"/>
                        </a:rPr>
                        <a:t>Pilootprojecten</a:t>
                      </a:r>
                      <a:r>
                        <a:rPr lang="fr-BE" sz="2400" b="0" dirty="0" smtClean="0">
                          <a:latin typeface="+mj-lt"/>
                        </a:rPr>
                        <a:t> </a:t>
                      </a:r>
                      <a:r>
                        <a:rPr lang="fr-BE" sz="2400" b="0" dirty="0" err="1" smtClean="0">
                          <a:latin typeface="+mj-lt"/>
                        </a:rPr>
                        <a:t>geïntegreerde</a:t>
                      </a:r>
                      <a:r>
                        <a:rPr lang="fr-BE" sz="2400" b="0" dirty="0" smtClean="0">
                          <a:latin typeface="+mj-lt"/>
                        </a:rPr>
                        <a:t> </a:t>
                      </a:r>
                      <a:r>
                        <a:rPr lang="fr-BE" sz="2400" b="0" dirty="0" err="1" smtClean="0">
                          <a:latin typeface="+mj-lt"/>
                        </a:rPr>
                        <a:t>zorg</a:t>
                      </a:r>
                      <a:endParaRPr lang="nl-NL" sz="2400" b="0" dirty="0">
                        <a:latin typeface="+mj-lt"/>
                      </a:endParaRPr>
                    </a:p>
                  </a:txBody>
                  <a:tcPr marL="68592" marR="68592" anchor="ctr"/>
                </a:tc>
              </a:tr>
              <a:tr h="880366">
                <a:tc>
                  <a:txBody>
                    <a:bodyPr/>
                    <a:lstStyle/>
                    <a:p>
                      <a:pPr algn="ctr"/>
                      <a:r>
                        <a:rPr lang="fr-BE" sz="2400" b="1" dirty="0" err="1" smtClean="0">
                          <a:latin typeface="+mj-lt"/>
                        </a:rPr>
                        <a:t>Actielijn</a:t>
                      </a:r>
                      <a:r>
                        <a:rPr lang="fr-BE" sz="2400" b="1" dirty="0" smtClean="0">
                          <a:latin typeface="+mj-lt"/>
                        </a:rPr>
                        <a:t> 2</a:t>
                      </a:r>
                      <a:endParaRPr lang="nl-NL" sz="2400" b="1" dirty="0">
                        <a:latin typeface="+mj-lt"/>
                      </a:endParaRPr>
                    </a:p>
                  </a:txBody>
                  <a:tcPr marL="68592" marR="68592" anchor="ctr"/>
                </a:tc>
                <a:tc>
                  <a:txBody>
                    <a:bodyPr/>
                    <a:lstStyle/>
                    <a:p>
                      <a:pPr algn="ctr"/>
                      <a:r>
                        <a:rPr lang="fr-BE" sz="2400" b="0" dirty="0" err="1" smtClean="0">
                          <a:latin typeface="+mj-lt"/>
                        </a:rPr>
                        <a:t>Methodologische</a:t>
                      </a:r>
                      <a:r>
                        <a:rPr lang="fr-BE" sz="2400" b="0" dirty="0" smtClean="0">
                          <a:latin typeface="+mj-lt"/>
                        </a:rPr>
                        <a:t>, </a:t>
                      </a:r>
                      <a:r>
                        <a:rPr lang="fr-BE" sz="2400" b="0" dirty="0" err="1" smtClean="0">
                          <a:latin typeface="+mj-lt"/>
                        </a:rPr>
                        <a:t>wetenschappelijke</a:t>
                      </a:r>
                      <a:r>
                        <a:rPr lang="fr-BE" sz="2400" b="0" dirty="0" smtClean="0">
                          <a:latin typeface="+mj-lt"/>
                        </a:rPr>
                        <a:t> en </a:t>
                      </a:r>
                      <a:r>
                        <a:rPr lang="fr-BE" sz="2400" b="0" dirty="0" err="1" smtClean="0">
                          <a:latin typeface="+mj-lt"/>
                        </a:rPr>
                        <a:t>technische</a:t>
                      </a:r>
                      <a:r>
                        <a:rPr lang="fr-BE" sz="2400" b="0" dirty="0" smtClean="0">
                          <a:latin typeface="+mj-lt"/>
                        </a:rPr>
                        <a:t> </a:t>
                      </a:r>
                      <a:r>
                        <a:rPr lang="fr-BE" sz="2400" b="0" dirty="0" err="1" smtClean="0">
                          <a:latin typeface="+mj-lt"/>
                        </a:rPr>
                        <a:t>ondersteuning</a:t>
                      </a:r>
                      <a:endParaRPr lang="nl-NL" sz="2400" b="0" dirty="0">
                        <a:latin typeface="+mj-lt"/>
                      </a:endParaRPr>
                    </a:p>
                  </a:txBody>
                  <a:tcPr marL="68592" marR="68592" anchor="ctr"/>
                </a:tc>
              </a:tr>
              <a:tr h="880366">
                <a:tc>
                  <a:txBody>
                    <a:bodyPr/>
                    <a:lstStyle/>
                    <a:p>
                      <a:pPr marL="0" algn="ctr" defTabSz="914400" rtl="0" eaLnBrk="1" latinLnBrk="0" hangingPunct="1"/>
                      <a:r>
                        <a:rPr lang="fr-BE" sz="2400" b="1" kern="1200" dirty="0" err="1" smtClean="0">
                          <a:latin typeface="+mj-lt"/>
                        </a:rPr>
                        <a:t>Actielijn</a:t>
                      </a:r>
                      <a:r>
                        <a:rPr lang="fr-BE" sz="2400" b="1" kern="1200" dirty="0" smtClean="0">
                          <a:latin typeface="+mj-lt"/>
                        </a:rPr>
                        <a:t> 3</a:t>
                      </a:r>
                      <a:endParaRPr lang="nl-NL" sz="2400" b="1" kern="1200" dirty="0">
                        <a:solidFill>
                          <a:schemeClr val="dk1"/>
                        </a:solidFill>
                        <a:latin typeface="+mj-lt"/>
                        <a:ea typeface="+mn-ea"/>
                        <a:cs typeface="+mn-cs"/>
                      </a:endParaRPr>
                    </a:p>
                  </a:txBody>
                  <a:tcPr marL="68592" marR="68592" anchor="ctr"/>
                </a:tc>
                <a:tc>
                  <a:txBody>
                    <a:bodyPr/>
                    <a:lstStyle/>
                    <a:p>
                      <a:pPr algn="ctr"/>
                      <a:r>
                        <a:rPr lang="fr-BE" sz="2400" b="0" dirty="0" err="1" smtClean="0">
                          <a:latin typeface="+mj-lt"/>
                        </a:rPr>
                        <a:t>Governance</a:t>
                      </a:r>
                      <a:r>
                        <a:rPr lang="fr-BE" sz="2400" b="0" dirty="0" smtClean="0">
                          <a:latin typeface="+mj-lt"/>
                        </a:rPr>
                        <a:t> van </a:t>
                      </a:r>
                      <a:r>
                        <a:rPr lang="fr-BE" sz="2400" b="0" dirty="0" err="1" smtClean="0">
                          <a:latin typeface="+mj-lt"/>
                        </a:rPr>
                        <a:t>het</a:t>
                      </a:r>
                      <a:r>
                        <a:rPr lang="fr-BE" sz="2400" b="0" dirty="0" smtClean="0">
                          <a:latin typeface="+mj-lt"/>
                        </a:rPr>
                        <a:t> plan</a:t>
                      </a:r>
                      <a:endParaRPr lang="nl-NL" sz="2400" b="0" dirty="0">
                        <a:latin typeface="+mj-lt"/>
                      </a:endParaRPr>
                    </a:p>
                  </a:txBody>
                  <a:tcPr marL="68592" marR="68592" anchor="ctr"/>
                </a:tc>
              </a:tr>
              <a:tr h="880366">
                <a:tc>
                  <a:txBody>
                    <a:bodyPr/>
                    <a:lstStyle/>
                    <a:p>
                      <a:pPr marL="0" algn="ctr" defTabSz="914400" rtl="0" eaLnBrk="1" latinLnBrk="0" hangingPunct="1"/>
                      <a:r>
                        <a:rPr lang="fr-BE" sz="2400" b="1" kern="1200" dirty="0" err="1" smtClean="0">
                          <a:latin typeface="+mj-lt"/>
                        </a:rPr>
                        <a:t>Actielijn</a:t>
                      </a:r>
                      <a:r>
                        <a:rPr lang="fr-BE" sz="2400" b="1" kern="1200" dirty="0" smtClean="0">
                          <a:latin typeface="+mj-lt"/>
                        </a:rPr>
                        <a:t> 4</a:t>
                      </a:r>
                      <a:endParaRPr lang="nl-NL" sz="2400" b="1" kern="1200" dirty="0">
                        <a:solidFill>
                          <a:schemeClr val="dk1"/>
                        </a:solidFill>
                        <a:latin typeface="+mj-lt"/>
                        <a:ea typeface="+mn-ea"/>
                        <a:cs typeface="+mn-cs"/>
                      </a:endParaRPr>
                    </a:p>
                  </a:txBody>
                  <a:tcPr marL="68592" marR="68592" anchor="ctr">
                    <a:solidFill>
                      <a:schemeClr val="accent4">
                        <a:lumMod val="60000"/>
                        <a:lumOff val="40000"/>
                      </a:schemeClr>
                    </a:solidFill>
                  </a:tcPr>
                </a:tc>
                <a:tc>
                  <a:txBody>
                    <a:bodyPr/>
                    <a:lstStyle/>
                    <a:p>
                      <a:pPr algn="ctr"/>
                      <a:r>
                        <a:rPr lang="fr-BE" sz="2400" b="0" dirty="0" err="1" smtClean="0">
                          <a:latin typeface="+mj-lt"/>
                        </a:rPr>
                        <a:t>Specifieke</a:t>
                      </a:r>
                      <a:r>
                        <a:rPr lang="fr-BE" sz="2400" b="0" dirty="0" smtClean="0">
                          <a:latin typeface="+mj-lt"/>
                        </a:rPr>
                        <a:t> </a:t>
                      </a:r>
                      <a:r>
                        <a:rPr lang="fr-BE" sz="2400" b="0" dirty="0" err="1" smtClean="0">
                          <a:latin typeface="+mj-lt"/>
                        </a:rPr>
                        <a:t>initiatieven</a:t>
                      </a:r>
                      <a:r>
                        <a:rPr lang="fr-BE" sz="2400" b="0" dirty="0" smtClean="0">
                          <a:latin typeface="+mj-lt"/>
                        </a:rPr>
                        <a:t> van de </a:t>
                      </a:r>
                      <a:r>
                        <a:rPr lang="fr-BE" sz="2400" b="0" dirty="0" err="1" smtClean="0">
                          <a:latin typeface="+mj-lt"/>
                        </a:rPr>
                        <a:t>verschillende</a:t>
                      </a:r>
                      <a:r>
                        <a:rPr lang="fr-BE" sz="2400" b="0" dirty="0" smtClean="0">
                          <a:latin typeface="+mj-lt"/>
                        </a:rPr>
                        <a:t> </a:t>
                      </a:r>
                      <a:r>
                        <a:rPr lang="fr-BE" sz="2400" b="0" dirty="0" err="1" smtClean="0">
                          <a:latin typeface="+mj-lt"/>
                        </a:rPr>
                        <a:t>overheden</a:t>
                      </a:r>
                      <a:endParaRPr lang="nl-NL" sz="2400" b="0" dirty="0">
                        <a:latin typeface="+mj-lt"/>
                      </a:endParaRPr>
                    </a:p>
                  </a:txBody>
                  <a:tcPr marL="68592" marR="68592" anchor="ctr">
                    <a:solidFill>
                      <a:schemeClr val="accent4">
                        <a:lumMod val="60000"/>
                        <a:lumOff val="40000"/>
                      </a:schemeClr>
                    </a:solidFill>
                  </a:tcPr>
                </a:tc>
              </a:tr>
            </a:tbl>
          </a:graphicData>
        </a:graphic>
      </p:graphicFrame>
      <p:sp>
        <p:nvSpPr>
          <p:cNvPr id="12" name="Espace réservé du numéro de diapositive 11"/>
          <p:cNvSpPr>
            <a:spLocks noGrp="1"/>
          </p:cNvSpPr>
          <p:nvPr>
            <p:ph type="sldNum" sz="quarter" idx="12"/>
          </p:nvPr>
        </p:nvSpPr>
        <p:spPr/>
        <p:txBody>
          <a:bodyPr/>
          <a:lstStyle/>
          <a:p>
            <a:fld id="{C688D0ED-193F-4936-BAD4-C4F1F620C145}" type="slidenum">
              <a:rPr lang="en-US" smtClean="0"/>
              <a:pPr/>
              <a:t>25</a:t>
            </a:fld>
            <a:endParaRPr lang="en-US" dirty="0"/>
          </a:p>
        </p:txBody>
      </p:sp>
      <p:pic>
        <p:nvPicPr>
          <p:cNvPr id="1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5141"/>
          <a:stretch/>
        </p:blipFill>
        <p:spPr bwMode="auto">
          <a:xfrm>
            <a:off x="-1" y="0"/>
            <a:ext cx="1035171" cy="1233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71632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018581" y="0"/>
            <a:ext cx="5296619" cy="1320800"/>
          </a:xfrm>
        </p:spPr>
        <p:txBody>
          <a:bodyPr>
            <a:normAutofit/>
          </a:bodyPr>
          <a:lstStyle/>
          <a:p>
            <a:pPr algn="ctr"/>
            <a:r>
              <a:rPr lang="fr-BE" sz="3600" b="1" dirty="0" err="1" smtClean="0"/>
              <a:t>Gemeenschappelijk</a:t>
            </a:r>
            <a:r>
              <a:rPr lang="fr-BE" sz="3600" b="1" dirty="0" smtClean="0"/>
              <a:t> plan</a:t>
            </a:r>
            <a:endParaRPr lang="nl-NL" sz="3600" b="1" dirty="0"/>
          </a:p>
        </p:txBody>
      </p:sp>
      <p:sp>
        <p:nvSpPr>
          <p:cNvPr id="4" name="Rechthoek 3"/>
          <p:cNvSpPr/>
          <p:nvPr/>
        </p:nvSpPr>
        <p:spPr>
          <a:xfrm>
            <a:off x="1333195" y="5519652"/>
            <a:ext cx="6511226" cy="133834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 name="Tijdelijke aanduiding voor inhoud 2"/>
          <p:cNvSpPr>
            <a:spLocks noGrp="1"/>
          </p:cNvSpPr>
          <p:nvPr>
            <p:ph idx="1"/>
          </p:nvPr>
        </p:nvSpPr>
        <p:spPr>
          <a:xfrm>
            <a:off x="1217264" y="1668078"/>
            <a:ext cx="6665975" cy="5193275"/>
          </a:xfrm>
          <a:noFill/>
        </p:spPr>
        <p:txBody>
          <a:bodyPr>
            <a:normAutofit/>
          </a:bodyPr>
          <a:lstStyle/>
          <a:p>
            <a:pPr>
              <a:spcAft>
                <a:spcPts val="2400"/>
              </a:spcAft>
              <a:buFont typeface="Wingdings" panose="05000000000000000000" pitchFamily="2" charset="2"/>
              <a:buChar char="Ø"/>
            </a:pPr>
            <a:r>
              <a:rPr lang="fr-BE" b="1" dirty="0" smtClean="0"/>
              <a:t>  </a:t>
            </a:r>
            <a:r>
              <a:rPr lang="fr-BE" sz="2400" b="1" dirty="0" err="1" smtClean="0"/>
              <a:t>Actielijn</a:t>
            </a:r>
            <a:r>
              <a:rPr lang="fr-BE" sz="2400" b="1" dirty="0" smtClean="0"/>
              <a:t> 4</a:t>
            </a:r>
            <a:endParaRPr lang="fr-BE" sz="2400" b="1" dirty="0"/>
          </a:p>
          <a:p>
            <a:pPr marL="728663">
              <a:spcAft>
                <a:spcPts val="1800"/>
              </a:spcAft>
              <a:buClr>
                <a:schemeClr val="accent1">
                  <a:lumMod val="75000"/>
                </a:schemeClr>
              </a:buClr>
              <a:buFont typeface="Wingdings" panose="05000000000000000000" pitchFamily="2" charset="2"/>
              <a:buChar char="§"/>
            </a:pPr>
            <a:r>
              <a:rPr lang="fr-BE" sz="2400" dirty="0" smtClean="0">
                <a:solidFill>
                  <a:schemeClr val="tx1"/>
                </a:solidFill>
                <a:latin typeface="+mj-lt"/>
              </a:rPr>
              <a:t>Geïntegreerde </a:t>
            </a:r>
            <a:r>
              <a:rPr lang="fr-BE" sz="2400" dirty="0" err="1" smtClean="0">
                <a:solidFill>
                  <a:schemeClr val="tx1"/>
                </a:solidFill>
                <a:latin typeface="+mj-lt"/>
              </a:rPr>
              <a:t>zorg</a:t>
            </a:r>
            <a:r>
              <a:rPr lang="fr-BE" sz="2400" dirty="0" smtClean="0">
                <a:solidFill>
                  <a:schemeClr val="tx1"/>
                </a:solidFill>
                <a:latin typeface="+mj-lt"/>
              </a:rPr>
              <a:t> = ‘</a:t>
            </a:r>
            <a:r>
              <a:rPr lang="fr-BE" sz="2400" dirty="0" err="1" smtClean="0">
                <a:solidFill>
                  <a:schemeClr val="tx1"/>
                </a:solidFill>
                <a:latin typeface="+mj-lt"/>
              </a:rPr>
              <a:t>domeinoverschrijdend</a:t>
            </a:r>
            <a:r>
              <a:rPr lang="fr-BE" sz="2400" dirty="0" smtClean="0">
                <a:solidFill>
                  <a:schemeClr val="tx1"/>
                </a:solidFill>
                <a:latin typeface="+mj-lt"/>
              </a:rPr>
              <a:t>’</a:t>
            </a:r>
          </a:p>
          <a:p>
            <a:pPr marL="1712913" lvl="1">
              <a:spcAft>
                <a:spcPts val="1800"/>
              </a:spcAft>
              <a:buClr>
                <a:schemeClr val="accent1">
                  <a:lumMod val="75000"/>
                </a:schemeClr>
              </a:buClr>
              <a:buFont typeface="Wingdings" pitchFamily="2" charset="2"/>
              <a:buChar char="Ø"/>
            </a:pPr>
            <a:r>
              <a:rPr lang="fr-BE" dirty="0">
                <a:solidFill>
                  <a:schemeClr val="tx1"/>
                </a:solidFill>
                <a:latin typeface="+mj-lt"/>
                <a:sym typeface="Wingdings" panose="05000000000000000000" pitchFamily="2" charset="2"/>
              </a:rPr>
              <a:t> </a:t>
            </a:r>
            <a:r>
              <a:rPr lang="fr-BE" dirty="0" err="1" smtClean="0">
                <a:solidFill>
                  <a:schemeClr val="tx1"/>
                </a:solidFill>
                <a:latin typeface="+mj-lt"/>
              </a:rPr>
              <a:t>Tussen</a:t>
            </a:r>
            <a:r>
              <a:rPr lang="fr-BE" dirty="0" smtClean="0">
                <a:solidFill>
                  <a:schemeClr val="tx1"/>
                </a:solidFill>
                <a:latin typeface="+mj-lt"/>
              </a:rPr>
              <a:t> </a:t>
            </a:r>
            <a:r>
              <a:rPr lang="fr-BE" b="1" dirty="0" err="1" smtClean="0">
                <a:solidFill>
                  <a:schemeClr val="tx1"/>
                </a:solidFill>
                <a:latin typeface="+mj-lt"/>
              </a:rPr>
              <a:t>beleidsdomeinen</a:t>
            </a:r>
            <a:endParaRPr lang="fr-BE" dirty="0" smtClean="0">
              <a:solidFill>
                <a:schemeClr val="tx1"/>
              </a:solidFill>
              <a:latin typeface="+mj-lt"/>
            </a:endParaRPr>
          </a:p>
          <a:p>
            <a:pPr marL="1712913" lvl="1">
              <a:spcAft>
                <a:spcPts val="1800"/>
              </a:spcAft>
              <a:buClr>
                <a:schemeClr val="accent1">
                  <a:lumMod val="75000"/>
                </a:schemeClr>
              </a:buClr>
              <a:buFont typeface="Wingdings" pitchFamily="2" charset="2"/>
              <a:buChar char="Ø"/>
            </a:pPr>
            <a:r>
              <a:rPr lang="fr-BE" dirty="0" smtClean="0">
                <a:solidFill>
                  <a:schemeClr val="tx1"/>
                </a:solidFill>
                <a:latin typeface="+mj-lt"/>
              </a:rPr>
              <a:t> </a:t>
            </a:r>
            <a:r>
              <a:rPr lang="fr-BE" dirty="0" err="1" smtClean="0">
                <a:solidFill>
                  <a:schemeClr val="tx1"/>
                </a:solidFill>
                <a:latin typeface="+mj-lt"/>
              </a:rPr>
              <a:t>Tussen</a:t>
            </a:r>
            <a:r>
              <a:rPr lang="fr-BE" dirty="0" smtClean="0">
                <a:solidFill>
                  <a:schemeClr val="tx1"/>
                </a:solidFill>
                <a:latin typeface="+mj-lt"/>
              </a:rPr>
              <a:t> </a:t>
            </a:r>
            <a:r>
              <a:rPr lang="fr-BE" b="1" dirty="0" err="1" smtClean="0">
                <a:solidFill>
                  <a:schemeClr val="tx1"/>
                </a:solidFill>
                <a:latin typeface="+mj-lt"/>
              </a:rPr>
              <a:t>beleidsniveaus</a:t>
            </a:r>
            <a:endParaRPr lang="fr-BE" dirty="0" smtClean="0">
              <a:solidFill>
                <a:schemeClr val="tx1"/>
              </a:solidFill>
              <a:latin typeface="+mj-lt"/>
            </a:endParaRPr>
          </a:p>
          <a:p>
            <a:pPr marL="728663">
              <a:spcAft>
                <a:spcPts val="1800"/>
              </a:spcAft>
              <a:buClr>
                <a:schemeClr val="accent1">
                  <a:lumMod val="75000"/>
                </a:schemeClr>
              </a:buClr>
              <a:buFont typeface="Wingdings" panose="05000000000000000000" pitchFamily="2" charset="2"/>
              <a:buChar char="§"/>
            </a:pPr>
            <a:r>
              <a:rPr lang="fr-BE" sz="2400" dirty="0" err="1">
                <a:solidFill>
                  <a:schemeClr val="tx1"/>
                </a:solidFill>
                <a:latin typeface="+mj-lt"/>
              </a:rPr>
              <a:t>B</a:t>
            </a:r>
            <a:r>
              <a:rPr lang="fr-BE" sz="2400" dirty="0" err="1" smtClean="0">
                <a:solidFill>
                  <a:schemeClr val="tx1"/>
                </a:solidFill>
                <a:latin typeface="+mj-lt"/>
              </a:rPr>
              <a:t>ijkomende</a:t>
            </a:r>
            <a:r>
              <a:rPr lang="fr-BE" sz="2400" dirty="0" smtClean="0">
                <a:solidFill>
                  <a:schemeClr val="tx1"/>
                </a:solidFill>
                <a:latin typeface="+mj-lt"/>
              </a:rPr>
              <a:t> </a:t>
            </a:r>
            <a:r>
              <a:rPr lang="fr-BE" sz="2400" dirty="0" err="1" smtClean="0">
                <a:solidFill>
                  <a:schemeClr val="tx1"/>
                </a:solidFill>
                <a:latin typeface="+mj-lt"/>
              </a:rPr>
              <a:t>initiatieven</a:t>
            </a:r>
            <a:r>
              <a:rPr lang="fr-BE" sz="2400" dirty="0" smtClean="0">
                <a:solidFill>
                  <a:schemeClr val="tx1"/>
                </a:solidFill>
                <a:latin typeface="+mj-lt"/>
              </a:rPr>
              <a:t> per </a:t>
            </a:r>
            <a:r>
              <a:rPr lang="fr-BE" sz="2400" dirty="0" err="1" smtClean="0">
                <a:solidFill>
                  <a:schemeClr val="tx1"/>
                </a:solidFill>
                <a:latin typeface="+mj-lt"/>
              </a:rPr>
              <a:t>deelstaat</a:t>
            </a:r>
            <a:endParaRPr lang="fr-BE" sz="2400" dirty="0" smtClean="0">
              <a:solidFill>
                <a:schemeClr val="tx1"/>
              </a:solidFill>
              <a:latin typeface="+mj-lt"/>
            </a:endParaRPr>
          </a:p>
          <a:p>
            <a:pPr marL="728663">
              <a:spcAft>
                <a:spcPts val="1200"/>
              </a:spcAft>
              <a:buClr>
                <a:schemeClr val="accent1">
                  <a:lumMod val="75000"/>
                </a:schemeClr>
              </a:buClr>
              <a:buFont typeface="Wingdings" panose="05000000000000000000" pitchFamily="2" charset="2"/>
              <a:buChar char="§"/>
            </a:pPr>
            <a:r>
              <a:rPr lang="fr-BE" sz="2400" dirty="0" smtClean="0">
                <a:solidFill>
                  <a:schemeClr val="tx1"/>
                </a:solidFill>
                <a:latin typeface="+mj-lt"/>
              </a:rPr>
              <a:t>Maximale </a:t>
            </a:r>
            <a:r>
              <a:rPr lang="fr-BE" sz="2400" dirty="0" err="1" smtClean="0">
                <a:solidFill>
                  <a:schemeClr val="tx1"/>
                </a:solidFill>
                <a:latin typeface="+mj-lt"/>
              </a:rPr>
              <a:t>afstemming</a:t>
            </a:r>
            <a:r>
              <a:rPr lang="fr-BE" sz="2400" dirty="0" smtClean="0">
                <a:solidFill>
                  <a:schemeClr val="tx1"/>
                </a:solidFill>
                <a:latin typeface="+mj-lt"/>
              </a:rPr>
              <a:t> met </a:t>
            </a:r>
            <a:r>
              <a:rPr lang="fr-BE" sz="2400" dirty="0" err="1" smtClean="0">
                <a:solidFill>
                  <a:schemeClr val="tx1"/>
                </a:solidFill>
                <a:latin typeface="+mj-lt"/>
              </a:rPr>
              <a:t>reeds</a:t>
            </a:r>
            <a:r>
              <a:rPr lang="fr-BE" sz="2400" dirty="0" smtClean="0">
                <a:solidFill>
                  <a:schemeClr val="tx1"/>
                </a:solidFill>
                <a:latin typeface="+mj-lt"/>
              </a:rPr>
              <a:t> </a:t>
            </a:r>
            <a:r>
              <a:rPr lang="fr-BE" sz="2400" dirty="0" err="1" smtClean="0">
                <a:solidFill>
                  <a:schemeClr val="tx1"/>
                </a:solidFill>
                <a:latin typeface="+mj-lt"/>
              </a:rPr>
              <a:t>lopende</a:t>
            </a:r>
            <a:r>
              <a:rPr lang="fr-BE" sz="2400" dirty="0" smtClean="0">
                <a:solidFill>
                  <a:schemeClr val="tx1"/>
                </a:solidFill>
                <a:latin typeface="+mj-lt"/>
              </a:rPr>
              <a:t> en </a:t>
            </a:r>
            <a:r>
              <a:rPr lang="fr-BE" sz="2400" dirty="0" err="1" smtClean="0">
                <a:solidFill>
                  <a:schemeClr val="tx1"/>
                </a:solidFill>
                <a:latin typeface="+mj-lt"/>
              </a:rPr>
              <a:t>geplande</a:t>
            </a:r>
            <a:r>
              <a:rPr lang="fr-BE" sz="2400" dirty="0" smtClean="0">
                <a:solidFill>
                  <a:schemeClr val="tx1"/>
                </a:solidFill>
                <a:latin typeface="+mj-lt"/>
              </a:rPr>
              <a:t> </a:t>
            </a:r>
            <a:r>
              <a:rPr lang="fr-BE" sz="2400" dirty="0" err="1" smtClean="0">
                <a:solidFill>
                  <a:schemeClr val="tx1"/>
                </a:solidFill>
                <a:latin typeface="+mj-lt"/>
              </a:rPr>
              <a:t>beleidsinitiatieven</a:t>
            </a:r>
            <a:r>
              <a:rPr lang="fr-BE" sz="2400" dirty="0">
                <a:solidFill>
                  <a:schemeClr val="tx1"/>
                </a:solidFill>
                <a:latin typeface="+mj-lt"/>
              </a:rPr>
              <a:t> </a:t>
            </a:r>
            <a:r>
              <a:rPr lang="fr-BE" sz="2400" dirty="0" smtClean="0">
                <a:solidFill>
                  <a:schemeClr val="tx1"/>
                </a:solidFill>
                <a:latin typeface="+mj-lt"/>
              </a:rPr>
              <a:t>en </a:t>
            </a:r>
            <a:r>
              <a:rPr lang="fr-BE" sz="2400" dirty="0" err="1" smtClean="0">
                <a:solidFill>
                  <a:schemeClr val="tx1"/>
                </a:solidFill>
                <a:latin typeface="+mj-lt"/>
              </a:rPr>
              <a:t>projecten</a:t>
            </a:r>
            <a:endParaRPr lang="fr-BE" sz="2400" dirty="0" smtClean="0">
              <a:solidFill>
                <a:schemeClr val="tx1"/>
              </a:solidFill>
              <a:latin typeface="+mj-lt"/>
            </a:endParaRPr>
          </a:p>
          <a:p>
            <a:pPr marL="0" indent="0">
              <a:buNone/>
            </a:pPr>
            <a:endParaRPr lang="nl-NL" altLang="nl-BE" sz="1100" i="1" dirty="0" smtClean="0">
              <a:solidFill>
                <a:srgbClr val="4F81BD">
                  <a:lumMod val="75000"/>
                </a:srgbClr>
              </a:solidFill>
              <a:latin typeface="AGaramond" pitchFamily="18" charset="0"/>
            </a:endParaRPr>
          </a:p>
          <a:p>
            <a:endParaRPr lang="nl-NL" dirty="0"/>
          </a:p>
        </p:txBody>
      </p:sp>
      <p:sp>
        <p:nvSpPr>
          <p:cNvPr id="9" name="Espace réservé du numéro de diapositive 8"/>
          <p:cNvSpPr>
            <a:spLocks noGrp="1"/>
          </p:cNvSpPr>
          <p:nvPr>
            <p:ph type="sldNum" sz="quarter" idx="12"/>
          </p:nvPr>
        </p:nvSpPr>
        <p:spPr/>
        <p:txBody>
          <a:bodyPr/>
          <a:lstStyle/>
          <a:p>
            <a:fld id="{C688D0ED-193F-4936-BAD4-C4F1F620C145}" type="slidenum">
              <a:rPr lang="en-US" smtClean="0"/>
              <a:pPr/>
              <a:t>26</a:t>
            </a:fld>
            <a:endParaRPr lang="en-US" dirty="0"/>
          </a:p>
        </p:txBody>
      </p:sp>
      <p:pic>
        <p:nvPicPr>
          <p:cNvPr id="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5141"/>
          <a:stretch/>
        </p:blipFill>
        <p:spPr bwMode="auto">
          <a:xfrm>
            <a:off x="-1" y="0"/>
            <a:ext cx="1035171" cy="1233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32055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73192" y="5365630"/>
            <a:ext cx="6763110" cy="14923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Afbeelding 4"/>
          <p:cNvPicPr>
            <a:picLocks noChangeAspect="1"/>
          </p:cNvPicPr>
          <p:nvPr/>
        </p:nvPicPr>
        <p:blipFill>
          <a:blip r:embed="rId3">
            <a:clrChange>
              <a:clrFrom>
                <a:srgbClr val="FFFFFF"/>
              </a:clrFrom>
              <a:clrTo>
                <a:srgbClr val="FFFFFF">
                  <a:alpha val="0"/>
                </a:srgbClr>
              </a:clrTo>
            </a:clrChange>
          </a:blip>
          <a:stretch>
            <a:fillRect/>
          </a:stretch>
        </p:blipFill>
        <p:spPr>
          <a:xfrm>
            <a:off x="276045" y="115430"/>
            <a:ext cx="8557404" cy="6742571"/>
          </a:xfrm>
          <a:prstGeom prst="rect">
            <a:avLst/>
          </a:prstGeom>
        </p:spPr>
      </p:pic>
      <p:sp>
        <p:nvSpPr>
          <p:cNvPr id="2" name="Afgeronde rechthoek 1"/>
          <p:cNvSpPr/>
          <p:nvPr/>
        </p:nvSpPr>
        <p:spPr>
          <a:xfrm>
            <a:off x="413972" y="719381"/>
            <a:ext cx="2035929" cy="734786"/>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Espace réservé du numéro de diapositive 7"/>
          <p:cNvSpPr>
            <a:spLocks noGrp="1"/>
          </p:cNvSpPr>
          <p:nvPr>
            <p:ph type="sldNum" sz="quarter" idx="12"/>
          </p:nvPr>
        </p:nvSpPr>
        <p:spPr/>
        <p:txBody>
          <a:bodyPr/>
          <a:lstStyle/>
          <a:p>
            <a:fld id="{C688D0ED-193F-4936-BAD4-C4F1F620C145}" type="slidenum">
              <a:rPr lang="en-US" smtClean="0"/>
              <a:pPr/>
              <a:t>27</a:t>
            </a:fld>
            <a:endParaRPr lang="en-US" dirty="0"/>
          </a:p>
        </p:txBody>
      </p:sp>
      <p:pic>
        <p:nvPicPr>
          <p:cNvPr id="9"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5141"/>
          <a:stretch/>
        </p:blipFill>
        <p:spPr bwMode="auto">
          <a:xfrm>
            <a:off x="0" y="5624869"/>
            <a:ext cx="1035171" cy="1233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82014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kstvak 10"/>
          <p:cNvSpPr txBox="1"/>
          <p:nvPr/>
        </p:nvSpPr>
        <p:spPr>
          <a:xfrm>
            <a:off x="1333195" y="6200558"/>
            <a:ext cx="6801226" cy="646331"/>
          </a:xfrm>
          <a:prstGeom prst="rect">
            <a:avLst/>
          </a:prstGeom>
          <a:solidFill>
            <a:schemeClr val="bg1"/>
          </a:solidFill>
        </p:spPr>
        <p:txBody>
          <a:bodyPr wrap="square" rtlCol="0">
            <a:spAutoFit/>
          </a:bodyPr>
          <a:lstStyle/>
          <a:p>
            <a:endParaRPr lang="nl-NL" dirty="0" smtClean="0"/>
          </a:p>
          <a:p>
            <a:endParaRPr lang="nl-NL" dirty="0"/>
          </a:p>
        </p:txBody>
      </p:sp>
      <p:sp>
        <p:nvSpPr>
          <p:cNvPr id="2" name="Titel 1"/>
          <p:cNvSpPr>
            <a:spLocks noGrp="1"/>
          </p:cNvSpPr>
          <p:nvPr>
            <p:ph type="title"/>
          </p:nvPr>
        </p:nvSpPr>
        <p:spPr>
          <a:xfrm>
            <a:off x="1333195" y="171963"/>
            <a:ext cx="6801226" cy="1320800"/>
          </a:xfrm>
        </p:spPr>
        <p:txBody>
          <a:bodyPr>
            <a:normAutofit/>
          </a:bodyPr>
          <a:lstStyle/>
          <a:p>
            <a:pPr algn="ctr"/>
            <a:r>
              <a:rPr lang="fr-BE" sz="4000" b="1" dirty="0" err="1" smtClean="0"/>
              <a:t>Gemeenschappelijk</a:t>
            </a:r>
            <a:r>
              <a:rPr lang="fr-BE" sz="4000" b="1" dirty="0" smtClean="0"/>
              <a:t> plan</a:t>
            </a:r>
            <a:endParaRPr lang="nl-NL" sz="4000" b="1" dirty="0"/>
          </a:p>
        </p:txBody>
      </p:sp>
      <p:sp>
        <p:nvSpPr>
          <p:cNvPr id="3" name="Tijdelijke aanduiding voor inhoud 2"/>
          <p:cNvSpPr>
            <a:spLocks noGrp="1"/>
          </p:cNvSpPr>
          <p:nvPr>
            <p:ph idx="1"/>
          </p:nvPr>
        </p:nvSpPr>
        <p:spPr>
          <a:xfrm>
            <a:off x="1217264" y="1668078"/>
            <a:ext cx="6665975" cy="5193275"/>
          </a:xfrm>
          <a:noFill/>
        </p:spPr>
        <p:txBody>
          <a:bodyPr>
            <a:normAutofit/>
          </a:bodyPr>
          <a:lstStyle/>
          <a:p>
            <a:pPr>
              <a:spcAft>
                <a:spcPts val="2400"/>
              </a:spcAft>
              <a:buFont typeface="Wingdings" panose="05000000000000000000" pitchFamily="2" charset="2"/>
              <a:buChar char="Ø"/>
            </a:pPr>
            <a:r>
              <a:rPr lang="fr-BE" sz="3200" b="1" dirty="0" smtClean="0"/>
              <a:t>  </a:t>
            </a:r>
            <a:r>
              <a:rPr lang="fr-BE" b="1" dirty="0" smtClean="0"/>
              <a:t>4 </a:t>
            </a:r>
            <a:r>
              <a:rPr lang="fr-BE" b="1" dirty="0" err="1" smtClean="0"/>
              <a:t>actielijnen</a:t>
            </a:r>
            <a:endParaRPr lang="fr-BE" b="1" dirty="0"/>
          </a:p>
          <a:p>
            <a:pPr marL="0" indent="0">
              <a:buNone/>
            </a:pPr>
            <a:endParaRPr lang="fr-BE" dirty="0" smtClean="0"/>
          </a:p>
          <a:p>
            <a:pPr marL="0" indent="0">
              <a:buNone/>
            </a:pPr>
            <a:endParaRPr lang="nl-NL" altLang="nl-BE" sz="1100" i="1" dirty="0" smtClean="0">
              <a:solidFill>
                <a:srgbClr val="4F81BD">
                  <a:lumMod val="75000"/>
                </a:srgbClr>
              </a:solidFill>
              <a:latin typeface="AGaramond" pitchFamily="18" charset="0"/>
            </a:endParaRPr>
          </a:p>
          <a:p>
            <a:endParaRPr lang="nl-NL" dirty="0"/>
          </a:p>
        </p:txBody>
      </p:sp>
      <p:graphicFrame>
        <p:nvGraphicFramePr>
          <p:cNvPr id="10" name="Tabel 9"/>
          <p:cNvGraphicFramePr>
            <a:graphicFrameLocks noGrp="1"/>
          </p:cNvGraphicFramePr>
          <p:nvPr>
            <p:extLst>
              <p:ext uri="{D42A27DB-BD31-4B8C-83A1-F6EECF244321}">
                <p14:modId xmlns:p14="http://schemas.microsoft.com/office/powerpoint/2010/main" val="179617632"/>
              </p:ext>
            </p:extLst>
          </p:nvPr>
        </p:nvGraphicFramePr>
        <p:xfrm>
          <a:off x="1333194" y="2679092"/>
          <a:ext cx="6801227" cy="3521464"/>
        </p:xfrm>
        <a:graphic>
          <a:graphicData uri="http://schemas.openxmlformats.org/drawingml/2006/table">
            <a:tbl>
              <a:tblPr firstRow="1" bandRow="1">
                <a:tableStyleId>{69CF1AB2-1976-4502-BF36-3FF5EA218861}</a:tableStyleId>
              </a:tblPr>
              <a:tblGrid>
                <a:gridCol w="1581962"/>
                <a:gridCol w="5219265"/>
              </a:tblGrid>
              <a:tr h="880366">
                <a:tc>
                  <a:txBody>
                    <a:bodyPr/>
                    <a:lstStyle/>
                    <a:p>
                      <a:pPr algn="ctr"/>
                      <a:r>
                        <a:rPr lang="fr-BE" sz="2400" b="1" dirty="0" err="1" smtClean="0">
                          <a:latin typeface="+mj-lt"/>
                        </a:rPr>
                        <a:t>Actielijn</a:t>
                      </a:r>
                      <a:r>
                        <a:rPr lang="fr-BE" sz="2400" b="1" baseline="0" dirty="0" smtClean="0">
                          <a:latin typeface="+mj-lt"/>
                        </a:rPr>
                        <a:t> 1</a:t>
                      </a:r>
                      <a:endParaRPr lang="nl-NL" sz="2400" b="1" dirty="0">
                        <a:latin typeface="+mj-lt"/>
                      </a:endParaRPr>
                    </a:p>
                  </a:txBody>
                  <a:tcPr marL="68592" marR="68592" anchor="ctr">
                    <a:solidFill>
                      <a:schemeClr val="accent4">
                        <a:lumMod val="60000"/>
                        <a:lumOff val="40000"/>
                      </a:schemeClr>
                    </a:solidFill>
                  </a:tcPr>
                </a:tc>
                <a:tc>
                  <a:txBody>
                    <a:bodyPr/>
                    <a:lstStyle/>
                    <a:p>
                      <a:pPr algn="ctr"/>
                      <a:r>
                        <a:rPr lang="fr-BE" sz="2400" b="0" dirty="0" err="1" smtClean="0">
                          <a:latin typeface="+mj-lt"/>
                        </a:rPr>
                        <a:t>Pilootprojecten</a:t>
                      </a:r>
                      <a:r>
                        <a:rPr lang="fr-BE" sz="2400" b="0" dirty="0" smtClean="0">
                          <a:latin typeface="+mj-lt"/>
                        </a:rPr>
                        <a:t> </a:t>
                      </a:r>
                      <a:r>
                        <a:rPr lang="fr-BE" sz="2400" b="0" dirty="0" err="1" smtClean="0">
                          <a:latin typeface="+mj-lt"/>
                        </a:rPr>
                        <a:t>geïntegreerde</a:t>
                      </a:r>
                      <a:r>
                        <a:rPr lang="fr-BE" sz="2400" b="0" dirty="0" smtClean="0">
                          <a:latin typeface="+mj-lt"/>
                        </a:rPr>
                        <a:t> </a:t>
                      </a:r>
                      <a:r>
                        <a:rPr lang="fr-BE" sz="2400" b="0" dirty="0" err="1" smtClean="0">
                          <a:latin typeface="+mj-lt"/>
                        </a:rPr>
                        <a:t>zorg</a:t>
                      </a:r>
                      <a:endParaRPr lang="nl-NL" sz="2400" b="0" dirty="0">
                        <a:latin typeface="+mj-lt"/>
                      </a:endParaRPr>
                    </a:p>
                  </a:txBody>
                  <a:tcPr marL="68592" marR="68592" anchor="ctr">
                    <a:solidFill>
                      <a:schemeClr val="accent4">
                        <a:lumMod val="60000"/>
                        <a:lumOff val="40000"/>
                      </a:schemeClr>
                    </a:solidFill>
                  </a:tcPr>
                </a:tc>
              </a:tr>
              <a:tr h="880366">
                <a:tc>
                  <a:txBody>
                    <a:bodyPr/>
                    <a:lstStyle/>
                    <a:p>
                      <a:pPr algn="ctr"/>
                      <a:r>
                        <a:rPr lang="fr-BE" sz="2400" b="1" dirty="0" err="1" smtClean="0">
                          <a:latin typeface="+mj-lt"/>
                        </a:rPr>
                        <a:t>Actielijn</a:t>
                      </a:r>
                      <a:r>
                        <a:rPr lang="fr-BE" sz="2400" b="1" dirty="0" smtClean="0">
                          <a:latin typeface="+mj-lt"/>
                        </a:rPr>
                        <a:t> 2</a:t>
                      </a:r>
                      <a:endParaRPr lang="nl-NL" sz="2400" b="1" dirty="0">
                        <a:latin typeface="+mj-lt"/>
                      </a:endParaRPr>
                    </a:p>
                  </a:txBody>
                  <a:tcPr marL="68592" marR="68592" anchor="ctr"/>
                </a:tc>
                <a:tc>
                  <a:txBody>
                    <a:bodyPr/>
                    <a:lstStyle/>
                    <a:p>
                      <a:pPr algn="ctr"/>
                      <a:r>
                        <a:rPr lang="fr-BE" sz="2400" b="0" dirty="0" err="1" smtClean="0">
                          <a:latin typeface="+mj-lt"/>
                        </a:rPr>
                        <a:t>Methodologische</a:t>
                      </a:r>
                      <a:r>
                        <a:rPr lang="fr-BE" sz="2400" b="0" dirty="0" smtClean="0">
                          <a:latin typeface="+mj-lt"/>
                        </a:rPr>
                        <a:t>, </a:t>
                      </a:r>
                      <a:r>
                        <a:rPr lang="fr-BE" sz="2400" b="0" dirty="0" err="1" smtClean="0">
                          <a:latin typeface="+mj-lt"/>
                        </a:rPr>
                        <a:t>wetenschappelijke</a:t>
                      </a:r>
                      <a:r>
                        <a:rPr lang="fr-BE" sz="2400" b="0" dirty="0" smtClean="0">
                          <a:latin typeface="+mj-lt"/>
                        </a:rPr>
                        <a:t> en </a:t>
                      </a:r>
                      <a:r>
                        <a:rPr lang="fr-BE" sz="2400" b="0" dirty="0" err="1" smtClean="0">
                          <a:latin typeface="+mj-lt"/>
                        </a:rPr>
                        <a:t>technische</a:t>
                      </a:r>
                      <a:r>
                        <a:rPr lang="fr-BE" sz="2400" b="0" dirty="0" smtClean="0">
                          <a:latin typeface="+mj-lt"/>
                        </a:rPr>
                        <a:t> </a:t>
                      </a:r>
                      <a:r>
                        <a:rPr lang="fr-BE" sz="2400" b="0" dirty="0" err="1" smtClean="0">
                          <a:latin typeface="+mj-lt"/>
                        </a:rPr>
                        <a:t>ondersteuning</a:t>
                      </a:r>
                      <a:endParaRPr lang="nl-NL" sz="2400" b="0" dirty="0">
                        <a:latin typeface="+mj-lt"/>
                      </a:endParaRPr>
                    </a:p>
                  </a:txBody>
                  <a:tcPr marL="68592" marR="68592" anchor="ctr"/>
                </a:tc>
              </a:tr>
              <a:tr h="880366">
                <a:tc>
                  <a:txBody>
                    <a:bodyPr/>
                    <a:lstStyle/>
                    <a:p>
                      <a:pPr marL="0" algn="ctr" defTabSz="914400" rtl="0" eaLnBrk="1" latinLnBrk="0" hangingPunct="1"/>
                      <a:r>
                        <a:rPr lang="fr-BE" sz="2400" b="1" kern="1200" dirty="0" err="1" smtClean="0">
                          <a:latin typeface="+mj-lt"/>
                        </a:rPr>
                        <a:t>Actielijn</a:t>
                      </a:r>
                      <a:r>
                        <a:rPr lang="fr-BE" sz="2400" b="1" kern="1200" dirty="0" smtClean="0">
                          <a:latin typeface="+mj-lt"/>
                        </a:rPr>
                        <a:t> 3</a:t>
                      </a:r>
                      <a:endParaRPr lang="nl-NL" sz="2400" b="1" kern="1200" dirty="0">
                        <a:solidFill>
                          <a:schemeClr val="dk1"/>
                        </a:solidFill>
                        <a:latin typeface="+mj-lt"/>
                        <a:ea typeface="+mn-ea"/>
                        <a:cs typeface="+mn-cs"/>
                      </a:endParaRPr>
                    </a:p>
                  </a:txBody>
                  <a:tcPr marL="68592" marR="68592" anchor="ctr"/>
                </a:tc>
                <a:tc>
                  <a:txBody>
                    <a:bodyPr/>
                    <a:lstStyle/>
                    <a:p>
                      <a:pPr algn="ctr"/>
                      <a:r>
                        <a:rPr lang="fr-BE" sz="2400" b="0" dirty="0" err="1" smtClean="0">
                          <a:latin typeface="+mj-lt"/>
                        </a:rPr>
                        <a:t>Governance</a:t>
                      </a:r>
                      <a:r>
                        <a:rPr lang="fr-BE" sz="2400" b="0" dirty="0" smtClean="0">
                          <a:latin typeface="+mj-lt"/>
                        </a:rPr>
                        <a:t> van </a:t>
                      </a:r>
                      <a:r>
                        <a:rPr lang="fr-BE" sz="2400" b="0" dirty="0" err="1" smtClean="0">
                          <a:latin typeface="+mj-lt"/>
                        </a:rPr>
                        <a:t>het</a:t>
                      </a:r>
                      <a:r>
                        <a:rPr lang="fr-BE" sz="2400" b="0" dirty="0" smtClean="0">
                          <a:latin typeface="+mj-lt"/>
                        </a:rPr>
                        <a:t> plan</a:t>
                      </a:r>
                      <a:endParaRPr lang="nl-NL" sz="2400" b="0" dirty="0">
                        <a:latin typeface="+mj-lt"/>
                      </a:endParaRPr>
                    </a:p>
                  </a:txBody>
                  <a:tcPr marL="68592" marR="68592" anchor="ctr"/>
                </a:tc>
              </a:tr>
              <a:tr h="880366">
                <a:tc>
                  <a:txBody>
                    <a:bodyPr/>
                    <a:lstStyle/>
                    <a:p>
                      <a:pPr marL="0" algn="ctr" defTabSz="914400" rtl="0" eaLnBrk="1" latinLnBrk="0" hangingPunct="1"/>
                      <a:r>
                        <a:rPr lang="fr-BE" sz="2400" b="1" kern="1200" dirty="0" err="1" smtClean="0">
                          <a:latin typeface="+mj-lt"/>
                        </a:rPr>
                        <a:t>Actielijn</a:t>
                      </a:r>
                      <a:r>
                        <a:rPr lang="fr-BE" sz="2400" b="1" kern="1200" dirty="0" smtClean="0">
                          <a:latin typeface="+mj-lt"/>
                        </a:rPr>
                        <a:t> 4</a:t>
                      </a:r>
                      <a:endParaRPr lang="nl-NL" sz="2400" b="1" i="1" kern="1200" dirty="0">
                        <a:solidFill>
                          <a:schemeClr val="dk1"/>
                        </a:solidFill>
                        <a:latin typeface="+mj-lt"/>
                        <a:ea typeface="+mn-ea"/>
                        <a:cs typeface="+mn-cs"/>
                      </a:endParaRPr>
                    </a:p>
                  </a:txBody>
                  <a:tcPr marL="68592" marR="68592" anchor="ctr"/>
                </a:tc>
                <a:tc>
                  <a:txBody>
                    <a:bodyPr/>
                    <a:lstStyle/>
                    <a:p>
                      <a:pPr marL="0" algn="ctr" defTabSz="914400" rtl="0" eaLnBrk="1" latinLnBrk="0" hangingPunct="1"/>
                      <a:r>
                        <a:rPr lang="fr-BE" sz="2400" b="0" kern="1200" dirty="0" err="1" smtClean="0">
                          <a:latin typeface="+mj-lt"/>
                        </a:rPr>
                        <a:t>Specifieke</a:t>
                      </a:r>
                      <a:r>
                        <a:rPr lang="fr-BE" sz="2400" b="0" kern="1200" dirty="0" smtClean="0">
                          <a:latin typeface="+mj-lt"/>
                        </a:rPr>
                        <a:t> </a:t>
                      </a:r>
                      <a:r>
                        <a:rPr lang="fr-BE" sz="2400" b="0" kern="1200" dirty="0" err="1" smtClean="0">
                          <a:latin typeface="+mj-lt"/>
                        </a:rPr>
                        <a:t>initiatieven</a:t>
                      </a:r>
                      <a:r>
                        <a:rPr lang="fr-BE" sz="2400" b="0" kern="1200" dirty="0" smtClean="0">
                          <a:latin typeface="+mj-lt"/>
                        </a:rPr>
                        <a:t> van de </a:t>
                      </a:r>
                      <a:r>
                        <a:rPr lang="fr-BE" sz="2400" b="0" kern="1200" dirty="0" err="1" smtClean="0">
                          <a:latin typeface="+mj-lt"/>
                        </a:rPr>
                        <a:t>verschillende</a:t>
                      </a:r>
                      <a:r>
                        <a:rPr lang="fr-BE" sz="2400" b="0" kern="1200" dirty="0" smtClean="0">
                          <a:latin typeface="+mj-lt"/>
                        </a:rPr>
                        <a:t> </a:t>
                      </a:r>
                      <a:r>
                        <a:rPr lang="fr-BE" sz="2400" b="0" kern="1200" dirty="0" err="1" smtClean="0">
                          <a:latin typeface="+mj-lt"/>
                        </a:rPr>
                        <a:t>overheden</a:t>
                      </a:r>
                      <a:endParaRPr lang="nl-NL" sz="2400" b="0" kern="1200" dirty="0">
                        <a:solidFill>
                          <a:schemeClr val="dk1"/>
                        </a:solidFill>
                        <a:latin typeface="+mj-lt"/>
                        <a:ea typeface="+mn-ea"/>
                        <a:cs typeface="+mn-cs"/>
                      </a:endParaRPr>
                    </a:p>
                  </a:txBody>
                  <a:tcPr marL="68592" marR="68592" anchor="ctr"/>
                </a:tc>
              </a:tr>
            </a:tbl>
          </a:graphicData>
        </a:graphic>
      </p:graphicFrame>
      <p:sp>
        <p:nvSpPr>
          <p:cNvPr id="12" name="Espace réservé du numéro de diapositive 11"/>
          <p:cNvSpPr>
            <a:spLocks noGrp="1"/>
          </p:cNvSpPr>
          <p:nvPr>
            <p:ph type="sldNum" sz="quarter" idx="12"/>
          </p:nvPr>
        </p:nvSpPr>
        <p:spPr/>
        <p:txBody>
          <a:bodyPr/>
          <a:lstStyle/>
          <a:p>
            <a:fld id="{C688D0ED-193F-4936-BAD4-C4F1F620C145}" type="slidenum">
              <a:rPr lang="en-US" smtClean="0"/>
              <a:pPr/>
              <a:t>28</a:t>
            </a:fld>
            <a:endParaRPr lang="en-US" dirty="0"/>
          </a:p>
        </p:txBody>
      </p:sp>
      <p:pic>
        <p:nvPicPr>
          <p:cNvPr id="1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5141"/>
          <a:stretch/>
        </p:blipFill>
        <p:spPr bwMode="auto">
          <a:xfrm>
            <a:off x="-1" y="0"/>
            <a:ext cx="1035171" cy="1233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33356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661478" y="3129566"/>
            <a:ext cx="7789753" cy="707886"/>
          </a:xfrm>
          <a:prstGeom prst="rect">
            <a:avLst/>
          </a:prstGeom>
          <a:noFill/>
        </p:spPr>
        <p:txBody>
          <a:bodyPr wrap="square" rtlCol="0">
            <a:spAutoFit/>
          </a:bodyPr>
          <a:lstStyle/>
          <a:p>
            <a:pPr algn="ctr"/>
            <a:r>
              <a:rPr lang="fr-BE" sz="4000" b="1" dirty="0">
                <a:solidFill>
                  <a:srgbClr val="7030A0"/>
                </a:solidFill>
                <a:effectLst>
                  <a:outerShdw blurRad="38100" dist="38100" dir="2700000" algn="tl">
                    <a:srgbClr val="000000">
                      <a:alpha val="43137"/>
                    </a:srgbClr>
                  </a:outerShdw>
                </a:effectLst>
                <a:latin typeface="Calibri Light" panose="020F0302020204030204"/>
                <a:ea typeface="+mj-ea"/>
                <a:cs typeface="+mj-cs"/>
              </a:rPr>
              <a:t>3</a:t>
            </a:r>
            <a:r>
              <a:rPr lang="fr-BE" sz="4000" b="1" dirty="0" smtClean="0">
                <a:solidFill>
                  <a:srgbClr val="7030A0"/>
                </a:solidFill>
                <a:effectLst>
                  <a:outerShdw blurRad="38100" dist="38100" dir="2700000" algn="tl">
                    <a:srgbClr val="000000">
                      <a:alpha val="43137"/>
                    </a:srgbClr>
                  </a:outerShdw>
                </a:effectLst>
                <a:latin typeface="Calibri Light" panose="020F0302020204030204"/>
                <a:ea typeface="+mj-ea"/>
                <a:cs typeface="+mj-cs"/>
              </a:rPr>
              <a:t>. </a:t>
            </a:r>
            <a:r>
              <a:rPr lang="fr-BE" sz="4000" b="1" dirty="0" err="1" smtClean="0">
                <a:solidFill>
                  <a:srgbClr val="7030A0"/>
                </a:solidFill>
                <a:effectLst>
                  <a:outerShdw blurRad="38100" dist="38100" dir="2700000" algn="tl">
                    <a:srgbClr val="000000">
                      <a:alpha val="43137"/>
                    </a:srgbClr>
                  </a:outerShdw>
                </a:effectLst>
                <a:latin typeface="Calibri Light" panose="020F0302020204030204"/>
                <a:ea typeface="+mj-ea"/>
                <a:cs typeface="+mj-cs"/>
              </a:rPr>
              <a:t>Gids</a:t>
            </a:r>
            <a:r>
              <a:rPr lang="fr-BE" sz="4000" b="1" dirty="0" smtClean="0">
                <a:solidFill>
                  <a:srgbClr val="7030A0"/>
                </a:solidFill>
                <a:effectLst>
                  <a:outerShdw blurRad="38100" dist="38100" dir="2700000" algn="tl">
                    <a:srgbClr val="000000">
                      <a:alpha val="43137"/>
                    </a:srgbClr>
                  </a:outerShdw>
                </a:effectLst>
                <a:latin typeface="Calibri Light" panose="020F0302020204030204"/>
                <a:ea typeface="+mj-ea"/>
                <a:cs typeface="+mj-cs"/>
              </a:rPr>
              <a:t> </a:t>
            </a:r>
            <a:r>
              <a:rPr lang="fr-BE" sz="4000" b="1" dirty="0" err="1" smtClean="0">
                <a:solidFill>
                  <a:srgbClr val="7030A0"/>
                </a:solidFill>
                <a:effectLst>
                  <a:outerShdw blurRad="38100" dist="38100" dir="2700000" algn="tl">
                    <a:srgbClr val="000000">
                      <a:alpha val="43137"/>
                    </a:srgbClr>
                  </a:outerShdw>
                </a:effectLst>
                <a:latin typeface="Calibri Light" panose="020F0302020204030204"/>
                <a:ea typeface="+mj-ea"/>
                <a:cs typeface="+mj-cs"/>
              </a:rPr>
              <a:t>voor</a:t>
            </a:r>
            <a:r>
              <a:rPr lang="fr-BE" sz="4000" b="1" dirty="0" smtClean="0">
                <a:solidFill>
                  <a:srgbClr val="7030A0"/>
                </a:solidFill>
                <a:effectLst>
                  <a:outerShdw blurRad="38100" dist="38100" dir="2700000" algn="tl">
                    <a:srgbClr val="000000">
                      <a:alpha val="43137"/>
                    </a:srgbClr>
                  </a:outerShdw>
                </a:effectLst>
                <a:latin typeface="Calibri Light" panose="020F0302020204030204"/>
                <a:ea typeface="+mj-ea"/>
                <a:cs typeface="+mj-cs"/>
              </a:rPr>
              <a:t> </a:t>
            </a:r>
            <a:r>
              <a:rPr lang="fr-BE" sz="4000" b="1" dirty="0" err="1" smtClean="0">
                <a:solidFill>
                  <a:srgbClr val="7030A0"/>
                </a:solidFill>
                <a:effectLst>
                  <a:outerShdw blurRad="38100" dist="38100" dir="2700000" algn="tl">
                    <a:srgbClr val="000000">
                      <a:alpha val="43137"/>
                    </a:srgbClr>
                  </a:outerShdw>
                </a:effectLst>
                <a:latin typeface="Calibri Light" panose="020F0302020204030204"/>
                <a:ea typeface="+mj-ea"/>
                <a:cs typeface="+mj-cs"/>
              </a:rPr>
              <a:t>pilootprojecten</a:t>
            </a:r>
            <a:endParaRPr lang="nl-NL" sz="4000" dirty="0"/>
          </a:p>
        </p:txBody>
      </p:sp>
      <p:sp>
        <p:nvSpPr>
          <p:cNvPr id="6" name="Espace réservé du numéro de diapositive 5"/>
          <p:cNvSpPr>
            <a:spLocks noGrp="1"/>
          </p:cNvSpPr>
          <p:nvPr>
            <p:ph type="sldNum" sz="quarter" idx="12"/>
          </p:nvPr>
        </p:nvSpPr>
        <p:spPr/>
        <p:txBody>
          <a:bodyPr/>
          <a:lstStyle/>
          <a:p>
            <a:fld id="{C688D0ED-193F-4936-BAD4-C4F1F620C145}" type="slidenum">
              <a:rPr lang="en-US" smtClean="0"/>
              <a:pPr/>
              <a:t>29</a:t>
            </a:fld>
            <a:endParaRPr lang="en-US" dirty="0"/>
          </a:p>
        </p:txBody>
      </p:sp>
    </p:spTree>
    <p:extLst>
      <p:ext uri="{BB962C8B-B14F-4D97-AF65-F5344CB8AC3E}">
        <p14:creationId xmlns:p14="http://schemas.microsoft.com/office/powerpoint/2010/main" val="958029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661478" y="3129566"/>
            <a:ext cx="7789753" cy="707886"/>
          </a:xfrm>
          <a:prstGeom prst="rect">
            <a:avLst/>
          </a:prstGeom>
          <a:noFill/>
        </p:spPr>
        <p:txBody>
          <a:bodyPr wrap="square" rtlCol="0">
            <a:spAutoFit/>
          </a:bodyPr>
          <a:lstStyle/>
          <a:p>
            <a:pPr algn="ctr"/>
            <a:r>
              <a:rPr lang="fr-BE" sz="4000" b="1" dirty="0">
                <a:solidFill>
                  <a:srgbClr val="7030A0"/>
                </a:solidFill>
                <a:effectLst>
                  <a:outerShdw blurRad="38100" dist="38100" dir="2700000" algn="tl">
                    <a:srgbClr val="000000">
                      <a:alpha val="43137"/>
                    </a:srgbClr>
                  </a:outerShdw>
                </a:effectLst>
                <a:latin typeface="Calibri Light" panose="020F0302020204030204"/>
                <a:ea typeface="+mj-ea"/>
                <a:cs typeface="+mj-cs"/>
              </a:rPr>
              <a:t>1. </a:t>
            </a:r>
            <a:r>
              <a:rPr lang="fr-BE" sz="4000" b="1" dirty="0" err="1" smtClean="0">
                <a:solidFill>
                  <a:srgbClr val="7030A0"/>
                </a:solidFill>
                <a:effectLst>
                  <a:outerShdw blurRad="38100" dist="38100" dir="2700000" algn="tl">
                    <a:srgbClr val="000000">
                      <a:alpha val="43137"/>
                    </a:srgbClr>
                  </a:outerShdw>
                </a:effectLst>
                <a:latin typeface="Calibri Light" panose="020F0302020204030204"/>
                <a:ea typeface="+mj-ea"/>
                <a:cs typeface="+mj-cs"/>
              </a:rPr>
              <a:t>Achtergrond</a:t>
            </a:r>
            <a:r>
              <a:rPr lang="fr-BE" sz="4000" b="1" dirty="0" smtClean="0">
                <a:solidFill>
                  <a:srgbClr val="7030A0"/>
                </a:solidFill>
                <a:effectLst>
                  <a:outerShdw blurRad="38100" dist="38100" dir="2700000" algn="tl">
                    <a:srgbClr val="000000">
                      <a:alpha val="43137"/>
                    </a:srgbClr>
                  </a:outerShdw>
                </a:effectLst>
                <a:latin typeface="Calibri Light" panose="020F0302020204030204"/>
                <a:ea typeface="+mj-ea"/>
                <a:cs typeface="+mj-cs"/>
              </a:rPr>
              <a:t> en </a:t>
            </a:r>
            <a:r>
              <a:rPr lang="fr-BE" sz="4000" b="1" dirty="0" err="1" smtClean="0">
                <a:solidFill>
                  <a:srgbClr val="7030A0"/>
                </a:solidFill>
                <a:effectLst>
                  <a:outerShdw blurRad="38100" dist="38100" dir="2700000" algn="tl">
                    <a:srgbClr val="000000">
                      <a:alpha val="43137"/>
                    </a:srgbClr>
                  </a:outerShdw>
                </a:effectLst>
                <a:latin typeface="Calibri Light" panose="020F0302020204030204"/>
                <a:ea typeface="+mj-ea"/>
                <a:cs typeface="+mj-cs"/>
              </a:rPr>
              <a:t>historiek</a:t>
            </a:r>
            <a:endParaRPr lang="nl-NL" sz="4000" dirty="0"/>
          </a:p>
        </p:txBody>
      </p:sp>
      <p:sp>
        <p:nvSpPr>
          <p:cNvPr id="6" name="Espace réservé du numéro de diapositive 5"/>
          <p:cNvSpPr>
            <a:spLocks noGrp="1"/>
          </p:cNvSpPr>
          <p:nvPr>
            <p:ph type="sldNum" sz="quarter" idx="12"/>
          </p:nvPr>
        </p:nvSpPr>
        <p:spPr/>
        <p:txBody>
          <a:bodyPr/>
          <a:lstStyle/>
          <a:p>
            <a:fld id="{C688D0ED-193F-4936-BAD4-C4F1F620C145}" type="slidenum">
              <a:rPr lang="en-US" smtClean="0"/>
              <a:pPr/>
              <a:t>3</a:t>
            </a:fld>
            <a:endParaRPr lang="en-US" dirty="0"/>
          </a:p>
        </p:txBody>
      </p:sp>
    </p:spTree>
    <p:extLst>
      <p:ext uri="{BB962C8B-B14F-4D97-AF65-F5344CB8AC3E}">
        <p14:creationId xmlns:p14="http://schemas.microsoft.com/office/powerpoint/2010/main" val="23621224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1631634" y="4557064"/>
            <a:ext cx="6442327" cy="369332"/>
          </a:xfrm>
          <a:prstGeom prst="rect">
            <a:avLst/>
          </a:prstGeom>
        </p:spPr>
        <p:txBody>
          <a:bodyPr wrap="square">
            <a:spAutoFit/>
          </a:bodyPr>
          <a:lstStyle/>
          <a:p>
            <a:r>
              <a:rPr lang="nl-BE" b="1" dirty="0">
                <a:latin typeface="+mj-lt"/>
              </a:rPr>
              <a:t>Interministeriële Conferentie Volksgezondheid - </a:t>
            </a:r>
            <a:r>
              <a:rPr lang="nl-BE" b="1" dirty="0" smtClean="0">
                <a:latin typeface="+mj-lt"/>
              </a:rPr>
              <a:t>29 januari 2016</a:t>
            </a:r>
            <a:endParaRPr lang="nl-NL" b="1" dirty="0">
              <a:latin typeface="+mj-lt"/>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32263" y="1610433"/>
            <a:ext cx="303629" cy="4121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06487" y="1597590"/>
            <a:ext cx="335957" cy="4121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8984" y="1589486"/>
            <a:ext cx="243027" cy="4202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33539" y="1589486"/>
            <a:ext cx="385341" cy="4202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35739" y="1589486"/>
            <a:ext cx="289006" cy="4202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88629" y="1603081"/>
            <a:ext cx="337426" cy="4195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78092" y="1603081"/>
            <a:ext cx="525640" cy="4195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Espace réservé du numéro de diapositive 15"/>
          <p:cNvSpPr>
            <a:spLocks noGrp="1"/>
          </p:cNvSpPr>
          <p:nvPr>
            <p:ph type="sldNum" sz="quarter" idx="12"/>
          </p:nvPr>
        </p:nvSpPr>
        <p:spPr/>
        <p:txBody>
          <a:bodyPr/>
          <a:lstStyle/>
          <a:p>
            <a:fld id="{C688D0ED-193F-4936-BAD4-C4F1F620C145}" type="slidenum">
              <a:rPr lang="en-US" smtClean="0"/>
              <a:pPr/>
              <a:t>30</a:t>
            </a:fld>
            <a:endParaRPr lang="en-US" dirty="0"/>
          </a:p>
        </p:txBody>
      </p:sp>
      <p:pic>
        <p:nvPicPr>
          <p:cNvPr id="2" name="Afbeelding 1"/>
          <p:cNvPicPr>
            <a:picLocks noChangeAspect="1"/>
          </p:cNvPicPr>
          <p:nvPr/>
        </p:nvPicPr>
        <p:blipFill>
          <a:blip r:embed="rId10"/>
          <a:stretch>
            <a:fillRect/>
          </a:stretch>
        </p:blipFill>
        <p:spPr>
          <a:xfrm>
            <a:off x="1631634" y="2331711"/>
            <a:ext cx="4440754" cy="2088093"/>
          </a:xfrm>
          <a:prstGeom prst="rect">
            <a:avLst/>
          </a:prstGeom>
        </p:spPr>
      </p:pic>
    </p:spTree>
    <p:extLst>
      <p:ext uri="{BB962C8B-B14F-4D97-AF65-F5344CB8AC3E}">
        <p14:creationId xmlns:p14="http://schemas.microsoft.com/office/powerpoint/2010/main" val="41708298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33195" y="171963"/>
            <a:ext cx="6801226" cy="1320800"/>
          </a:xfrm>
        </p:spPr>
        <p:txBody>
          <a:bodyPr>
            <a:normAutofit/>
          </a:bodyPr>
          <a:lstStyle/>
          <a:p>
            <a:pPr algn="ctr"/>
            <a:r>
              <a:rPr lang="fr-BE" sz="4000" b="1" dirty="0" err="1" smtClean="0"/>
              <a:t>Pilootprojecten</a:t>
            </a:r>
            <a:endParaRPr lang="nl-NL" sz="4000" b="1" dirty="0"/>
          </a:p>
        </p:txBody>
      </p:sp>
      <p:sp>
        <p:nvSpPr>
          <p:cNvPr id="3" name="Tijdelijke aanduiding voor inhoud 2"/>
          <p:cNvSpPr>
            <a:spLocks noGrp="1"/>
          </p:cNvSpPr>
          <p:nvPr>
            <p:ph idx="1"/>
          </p:nvPr>
        </p:nvSpPr>
        <p:spPr>
          <a:xfrm>
            <a:off x="1217264" y="1880558"/>
            <a:ext cx="7071730" cy="4980795"/>
          </a:xfrm>
          <a:noFill/>
        </p:spPr>
        <p:txBody>
          <a:bodyPr>
            <a:normAutofit/>
          </a:bodyPr>
          <a:lstStyle/>
          <a:p>
            <a:pPr>
              <a:spcBef>
                <a:spcPts val="3000"/>
              </a:spcBef>
              <a:spcAft>
                <a:spcPts val="600"/>
              </a:spcAft>
              <a:buFont typeface="Wingdings" panose="05000000000000000000" pitchFamily="2" charset="2"/>
              <a:buChar char="Ø"/>
            </a:pPr>
            <a:r>
              <a:rPr lang="fr-BE" b="1" dirty="0" smtClean="0"/>
              <a:t> </a:t>
            </a:r>
            <a:r>
              <a:rPr lang="fr-BE" b="1" dirty="0" err="1" smtClean="0"/>
              <a:t>Doelstelling</a:t>
            </a:r>
            <a:r>
              <a:rPr lang="fr-BE" dirty="0" smtClean="0"/>
              <a:t>:</a:t>
            </a:r>
          </a:p>
          <a:p>
            <a:pPr>
              <a:spcBef>
                <a:spcPts val="3000"/>
              </a:spcBef>
              <a:spcAft>
                <a:spcPts val="600"/>
              </a:spcAft>
              <a:buFont typeface="Wingdings" panose="05000000000000000000" pitchFamily="2" charset="2"/>
              <a:buChar char="Ø"/>
            </a:pPr>
            <a:endParaRPr lang="fr-BE" sz="2000" dirty="0"/>
          </a:p>
          <a:p>
            <a:pPr lvl="1">
              <a:spcBef>
                <a:spcPts val="3000"/>
              </a:spcBef>
              <a:spcAft>
                <a:spcPts val="600"/>
              </a:spcAft>
              <a:buFont typeface="Wingdings" panose="05000000000000000000" pitchFamily="2" charset="2"/>
              <a:buChar char="Ø"/>
            </a:pPr>
            <a:endParaRPr lang="fr-BE" sz="1600" b="1" dirty="0"/>
          </a:p>
          <a:p>
            <a:pPr marL="0" indent="0">
              <a:buNone/>
            </a:pPr>
            <a:endParaRPr lang="nl-NL" altLang="nl-BE" sz="1100" i="1" dirty="0" smtClean="0">
              <a:solidFill>
                <a:srgbClr val="4F81BD">
                  <a:lumMod val="75000"/>
                </a:srgbClr>
              </a:solidFill>
              <a:latin typeface="AGaramond" pitchFamily="18" charset="0"/>
            </a:endParaRPr>
          </a:p>
          <a:p>
            <a:endParaRPr lang="nl-NL" dirty="0"/>
          </a:p>
        </p:txBody>
      </p:sp>
      <p:sp>
        <p:nvSpPr>
          <p:cNvPr id="8" name="Tekstvak 7"/>
          <p:cNvSpPr txBox="1"/>
          <p:nvPr/>
        </p:nvSpPr>
        <p:spPr>
          <a:xfrm>
            <a:off x="1441707" y="2890156"/>
            <a:ext cx="6955800" cy="2246769"/>
          </a:xfrm>
          <a:prstGeom prst="rect">
            <a:avLst/>
          </a:prstGeom>
          <a:noFill/>
          <a:ln w="28575"/>
        </p:spPr>
        <p:style>
          <a:lnRef idx="1">
            <a:schemeClr val="accent4"/>
          </a:lnRef>
          <a:fillRef idx="2">
            <a:schemeClr val="accent4"/>
          </a:fillRef>
          <a:effectRef idx="1">
            <a:schemeClr val="accent4"/>
          </a:effectRef>
          <a:fontRef idx="minor">
            <a:schemeClr val="dk1"/>
          </a:fontRef>
        </p:style>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2800" i="1" u="none" strike="noStrike" kern="0" cap="none" spc="0" normalizeH="0" baseline="0" noProof="0" dirty="0" smtClean="0">
                <a:ln>
                  <a:noFill/>
                </a:ln>
                <a:solidFill>
                  <a:prstClr val="black"/>
                </a:solidFill>
                <a:effectLst/>
                <a:uLnTx/>
                <a:uFillTx/>
                <a:latin typeface="+mj-lt"/>
                <a:ea typeface="Times New Roman"/>
                <a:cs typeface="Times New Roman"/>
              </a:rPr>
              <a:t>“het uittesten van </a:t>
            </a:r>
            <a:r>
              <a:rPr kumimoji="0" lang="nl-NL" sz="2800" b="1" i="1" u="none" strike="noStrike" kern="0" cap="none" spc="0" normalizeH="0" baseline="0" noProof="0" dirty="0" smtClean="0">
                <a:ln>
                  <a:noFill/>
                </a:ln>
                <a:solidFill>
                  <a:prstClr val="black"/>
                </a:solidFill>
                <a:effectLst/>
                <a:uLnTx/>
                <a:uFillTx/>
                <a:latin typeface="+mj-lt"/>
                <a:ea typeface="Times New Roman"/>
                <a:cs typeface="Times New Roman"/>
              </a:rPr>
              <a:t>geïntegreerde zorg </a:t>
            </a:r>
            <a:r>
              <a:rPr kumimoji="0" lang="nl-NL" sz="2800" i="1" u="none" strike="noStrike" kern="0" cap="none" spc="0" normalizeH="0" baseline="0" noProof="0" dirty="0" smtClean="0">
                <a:ln>
                  <a:noFill/>
                </a:ln>
                <a:solidFill>
                  <a:prstClr val="black"/>
                </a:solidFill>
                <a:effectLst/>
                <a:uLnTx/>
                <a:uFillTx/>
                <a:latin typeface="+mj-lt"/>
                <a:ea typeface="Times New Roman"/>
                <a:cs typeface="Times New Roman"/>
              </a:rPr>
              <a:t>voor </a:t>
            </a:r>
            <a:r>
              <a:rPr kumimoji="0" lang="nl-NL" sz="2800" b="1" i="1" u="none" strike="noStrike" kern="0" cap="none" spc="0" normalizeH="0" baseline="0" noProof="0" dirty="0" smtClean="0">
                <a:ln>
                  <a:noFill/>
                </a:ln>
                <a:solidFill>
                  <a:prstClr val="black"/>
                </a:solidFill>
                <a:effectLst/>
                <a:uLnTx/>
                <a:uFillTx/>
                <a:latin typeface="+mj-lt"/>
                <a:ea typeface="Times New Roman"/>
                <a:cs typeface="Times New Roman"/>
              </a:rPr>
              <a:t>chronisch zieken </a:t>
            </a:r>
            <a:r>
              <a:rPr kumimoji="0" lang="nl-NL" sz="2800" i="1" u="none" strike="noStrike" kern="0" cap="none" spc="0" normalizeH="0" baseline="0" noProof="0" dirty="0" smtClean="0">
                <a:ln>
                  <a:noFill/>
                </a:ln>
                <a:solidFill>
                  <a:prstClr val="black"/>
                </a:solidFill>
                <a:effectLst/>
                <a:uLnTx/>
                <a:uFillTx/>
                <a:latin typeface="+mj-lt"/>
                <a:ea typeface="Times New Roman"/>
                <a:cs typeface="Times New Roman"/>
              </a:rPr>
              <a:t>binnen een bepaalde </a:t>
            </a:r>
            <a:r>
              <a:rPr kumimoji="0" lang="nl-NL" sz="2800" b="1" i="1" u="none" strike="noStrike" kern="0" cap="none" spc="0" normalizeH="0" baseline="0" noProof="0" dirty="0" smtClean="0">
                <a:ln>
                  <a:noFill/>
                </a:ln>
                <a:solidFill>
                  <a:prstClr val="black"/>
                </a:solidFill>
                <a:effectLst/>
                <a:uLnTx/>
                <a:uFillTx/>
                <a:latin typeface="+mj-lt"/>
                <a:ea typeface="Times New Roman"/>
                <a:cs typeface="Times New Roman"/>
              </a:rPr>
              <a:t>regio</a:t>
            </a:r>
            <a:r>
              <a:rPr kumimoji="0" lang="nl-NL" sz="2800" i="1" u="none" strike="noStrike" kern="0" cap="none" spc="0" normalizeH="0" baseline="0" noProof="0" dirty="0" smtClean="0">
                <a:ln>
                  <a:noFill/>
                </a:ln>
                <a:solidFill>
                  <a:prstClr val="black"/>
                </a:solidFill>
                <a:effectLst/>
                <a:uLnTx/>
                <a:uFillTx/>
                <a:latin typeface="+mj-lt"/>
                <a:ea typeface="Times New Roman"/>
                <a:cs typeface="Times New Roman"/>
              </a:rPr>
              <a:t> met respect voor de </a:t>
            </a:r>
            <a:r>
              <a:rPr kumimoji="0" lang="nl-NL" sz="2800" b="1" i="1" u="none" strike="noStrike" kern="0" cap="none" spc="0" normalizeH="0" baseline="0" noProof="0" dirty="0" smtClean="0">
                <a:ln>
                  <a:noFill/>
                </a:ln>
                <a:solidFill>
                  <a:prstClr val="black"/>
                </a:solidFill>
                <a:effectLst/>
                <a:uLnTx/>
                <a:uFillTx/>
                <a:latin typeface="+mj-lt"/>
                <a:ea typeface="Times New Roman"/>
                <a:cs typeface="Times New Roman"/>
              </a:rPr>
              <a:t>Triple </a:t>
            </a:r>
            <a:r>
              <a:rPr kumimoji="0" lang="nl-NL" sz="2800" b="1" i="1" u="none" strike="noStrike" kern="0" cap="none" spc="0" normalizeH="0" baseline="0" noProof="0" dirty="0" err="1" smtClean="0">
                <a:ln>
                  <a:noFill/>
                </a:ln>
                <a:solidFill>
                  <a:prstClr val="black"/>
                </a:solidFill>
                <a:effectLst/>
                <a:uLnTx/>
                <a:uFillTx/>
                <a:latin typeface="+mj-lt"/>
                <a:ea typeface="Times New Roman"/>
                <a:cs typeface="Times New Roman"/>
              </a:rPr>
              <a:t>Aim</a:t>
            </a:r>
            <a:r>
              <a:rPr kumimoji="0" lang="nl-NL" sz="2800" b="1" i="1" u="none" strike="noStrike" kern="0" cap="none" spc="0" normalizeH="0" baseline="0" noProof="0" dirty="0" smtClean="0">
                <a:ln>
                  <a:noFill/>
                </a:ln>
                <a:solidFill>
                  <a:prstClr val="black"/>
                </a:solidFill>
                <a:effectLst/>
                <a:uLnTx/>
                <a:uFillTx/>
                <a:latin typeface="+mj-lt"/>
                <a:ea typeface="Times New Roman"/>
                <a:cs typeface="Times New Roman"/>
              </a:rPr>
              <a:t> </a:t>
            </a:r>
            <a:r>
              <a:rPr kumimoji="0" lang="nl-NL" sz="2800" i="1" u="none" strike="noStrike" kern="0" cap="none" spc="0" normalizeH="0" baseline="0" noProof="0" dirty="0" smtClean="0">
                <a:ln>
                  <a:noFill/>
                </a:ln>
                <a:solidFill>
                  <a:prstClr val="black"/>
                </a:solidFill>
                <a:effectLst/>
                <a:uLnTx/>
                <a:uFillTx/>
                <a:latin typeface="+mj-lt"/>
                <a:ea typeface="Times New Roman"/>
                <a:cs typeface="Times New Roman"/>
              </a:rPr>
              <a:t>gedachte, met aandacht voor het </a:t>
            </a:r>
            <a:r>
              <a:rPr kumimoji="0" lang="nl-NL" sz="2800" b="1" i="1" u="none" strike="noStrike" kern="0" cap="none" spc="0" normalizeH="0" baseline="0" noProof="0" dirty="0" err="1" smtClean="0">
                <a:ln>
                  <a:noFill/>
                </a:ln>
                <a:solidFill>
                  <a:prstClr val="black"/>
                </a:solidFill>
                <a:effectLst/>
                <a:uLnTx/>
                <a:uFillTx/>
                <a:latin typeface="+mj-lt"/>
                <a:ea typeface="Times New Roman"/>
                <a:cs typeface="Times New Roman"/>
              </a:rPr>
              <a:t>equity</a:t>
            </a:r>
            <a:r>
              <a:rPr kumimoji="0" lang="nl-NL" sz="2800" i="1" u="none" strike="noStrike" kern="0" cap="none" spc="0" normalizeH="0" baseline="0" noProof="0" dirty="0" smtClean="0">
                <a:ln>
                  <a:noFill/>
                </a:ln>
                <a:solidFill>
                  <a:prstClr val="black"/>
                </a:solidFill>
                <a:effectLst/>
                <a:uLnTx/>
                <a:uFillTx/>
                <a:latin typeface="+mj-lt"/>
                <a:ea typeface="Times New Roman"/>
                <a:cs typeface="Times New Roman"/>
              </a:rPr>
              <a:t> principe en de </a:t>
            </a:r>
            <a:r>
              <a:rPr kumimoji="0" lang="nl-NL" sz="2800" b="1" i="1" u="none" strike="noStrike" kern="0" cap="none" spc="0" normalizeH="0" baseline="0" noProof="0" dirty="0" err="1" smtClean="0">
                <a:ln>
                  <a:noFill/>
                </a:ln>
                <a:solidFill>
                  <a:prstClr val="black"/>
                </a:solidFill>
                <a:effectLst/>
                <a:uLnTx/>
                <a:uFillTx/>
                <a:latin typeface="+mj-lt"/>
                <a:ea typeface="Times New Roman"/>
                <a:cs typeface="Times New Roman"/>
              </a:rPr>
              <a:t>jobtevredenheid</a:t>
            </a:r>
            <a:r>
              <a:rPr kumimoji="0" lang="nl-NL" sz="2800" i="1" u="none" strike="noStrike" kern="0" cap="none" spc="0" normalizeH="0" baseline="0" noProof="0" dirty="0" smtClean="0">
                <a:ln>
                  <a:noFill/>
                </a:ln>
                <a:solidFill>
                  <a:prstClr val="black"/>
                </a:solidFill>
                <a:effectLst/>
                <a:uLnTx/>
                <a:uFillTx/>
                <a:latin typeface="+mj-lt"/>
                <a:ea typeface="Times New Roman"/>
                <a:cs typeface="Times New Roman"/>
              </a:rPr>
              <a:t> bij</a:t>
            </a:r>
            <a:r>
              <a:rPr kumimoji="0" lang="nl-NL" sz="2800" i="1" u="none" strike="noStrike" kern="0" cap="none" spc="0" normalizeH="0" noProof="0" dirty="0" smtClean="0">
                <a:ln>
                  <a:noFill/>
                </a:ln>
                <a:solidFill>
                  <a:prstClr val="black"/>
                </a:solidFill>
                <a:effectLst/>
                <a:uLnTx/>
                <a:uFillTx/>
                <a:latin typeface="+mj-lt"/>
                <a:ea typeface="Times New Roman"/>
                <a:cs typeface="Times New Roman"/>
              </a:rPr>
              <a:t> alle</a:t>
            </a:r>
            <a:r>
              <a:rPr kumimoji="0" lang="nl-NL" sz="2800" i="1" u="none" strike="noStrike" kern="0" cap="none" spc="0" normalizeH="0" baseline="0" noProof="0" dirty="0" smtClean="0">
                <a:ln>
                  <a:noFill/>
                </a:ln>
                <a:solidFill>
                  <a:prstClr val="black"/>
                </a:solidFill>
                <a:effectLst/>
                <a:uLnTx/>
                <a:uFillTx/>
                <a:latin typeface="+mj-lt"/>
                <a:ea typeface="Times New Roman"/>
                <a:cs typeface="Times New Roman"/>
              </a:rPr>
              <a:t> zorgactoren”</a:t>
            </a:r>
            <a:endParaRPr kumimoji="0" lang="nl-NL" sz="2800" i="0" u="none" strike="noStrike" kern="0" cap="none" spc="0" normalizeH="0" baseline="0" noProof="0" dirty="0" smtClean="0">
              <a:ln>
                <a:noFill/>
              </a:ln>
              <a:solidFill>
                <a:prstClr val="black"/>
              </a:solidFill>
              <a:effectLst/>
              <a:uLnTx/>
              <a:uFillTx/>
              <a:latin typeface="+mj-lt"/>
            </a:endParaRPr>
          </a:p>
        </p:txBody>
      </p:sp>
      <p:pic>
        <p:nvPicPr>
          <p:cNvPr id="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896" y="130783"/>
            <a:ext cx="1623145" cy="13619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Espace réservé du numéro de diapositive 9"/>
          <p:cNvSpPr>
            <a:spLocks noGrp="1"/>
          </p:cNvSpPr>
          <p:nvPr>
            <p:ph type="sldNum" sz="quarter" idx="12"/>
          </p:nvPr>
        </p:nvSpPr>
        <p:spPr/>
        <p:txBody>
          <a:bodyPr/>
          <a:lstStyle/>
          <a:p>
            <a:fld id="{C688D0ED-193F-4936-BAD4-C4F1F620C145}" type="slidenum">
              <a:rPr lang="en-US" smtClean="0"/>
              <a:pPr/>
              <a:t>31</a:t>
            </a:fld>
            <a:endParaRPr lang="en-US" dirty="0"/>
          </a:p>
        </p:txBody>
      </p:sp>
    </p:spTree>
    <p:extLst>
      <p:ext uri="{BB962C8B-B14F-4D97-AF65-F5344CB8AC3E}">
        <p14:creationId xmlns:p14="http://schemas.microsoft.com/office/powerpoint/2010/main" val="4963483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33195" y="171963"/>
            <a:ext cx="6801226" cy="1320800"/>
          </a:xfrm>
        </p:spPr>
        <p:txBody>
          <a:bodyPr>
            <a:normAutofit/>
          </a:bodyPr>
          <a:lstStyle/>
          <a:p>
            <a:pPr algn="ctr"/>
            <a:r>
              <a:rPr lang="fr-BE" sz="4000" b="1" dirty="0" err="1" smtClean="0"/>
              <a:t>Pilootprojecten</a:t>
            </a:r>
            <a:endParaRPr lang="nl-NL" sz="4000" b="1" dirty="0"/>
          </a:p>
        </p:txBody>
      </p:sp>
      <p:sp>
        <p:nvSpPr>
          <p:cNvPr id="3" name="Tijdelijke aanduiding voor inhoud 2"/>
          <p:cNvSpPr>
            <a:spLocks noGrp="1"/>
          </p:cNvSpPr>
          <p:nvPr>
            <p:ph idx="1"/>
          </p:nvPr>
        </p:nvSpPr>
        <p:spPr>
          <a:xfrm>
            <a:off x="1212424" y="1846054"/>
            <a:ext cx="7071730" cy="3536830"/>
          </a:xfrm>
          <a:noFill/>
        </p:spPr>
        <p:txBody>
          <a:bodyPr>
            <a:normAutofit lnSpcReduction="10000"/>
          </a:bodyPr>
          <a:lstStyle/>
          <a:p>
            <a:pPr>
              <a:spcBef>
                <a:spcPts val="3000"/>
              </a:spcBef>
              <a:spcAft>
                <a:spcPts val="1800"/>
              </a:spcAft>
              <a:buFont typeface="Wingdings" panose="05000000000000000000" pitchFamily="2" charset="2"/>
              <a:buChar char="Ø"/>
            </a:pPr>
            <a:r>
              <a:rPr lang="fr-BE" b="1" dirty="0" smtClean="0"/>
              <a:t> </a:t>
            </a:r>
            <a:r>
              <a:rPr lang="fr-BE" b="1" dirty="0" err="1" smtClean="0"/>
              <a:t>Gids</a:t>
            </a:r>
            <a:r>
              <a:rPr lang="fr-BE" dirty="0" smtClean="0"/>
              <a:t>:</a:t>
            </a:r>
          </a:p>
          <a:p>
            <a:pPr marL="1068388" lvl="0" indent="-457200">
              <a:spcBef>
                <a:spcPts val="1800"/>
              </a:spcBef>
              <a:spcAft>
                <a:spcPts val="1800"/>
              </a:spcAft>
              <a:buClr>
                <a:srgbClr val="5B9BD5">
                  <a:lumMod val="75000"/>
                </a:srgbClr>
              </a:buClr>
              <a:buFont typeface="+mj-lt"/>
              <a:buAutoNum type="arabicPeriod"/>
            </a:pPr>
            <a:r>
              <a:rPr lang="fr-BE" sz="2400" b="1" dirty="0" err="1" smtClean="0">
                <a:solidFill>
                  <a:prstClr val="black"/>
                </a:solidFill>
                <a:latin typeface="Calibri Light" panose="020F0302020204030204"/>
              </a:rPr>
              <a:t>Werkkader</a:t>
            </a:r>
            <a:r>
              <a:rPr lang="fr-BE" sz="2400" dirty="0" smtClean="0">
                <a:solidFill>
                  <a:prstClr val="black"/>
                </a:solidFill>
                <a:latin typeface="Calibri Light" panose="020F0302020204030204"/>
              </a:rPr>
              <a:t> </a:t>
            </a:r>
            <a:r>
              <a:rPr lang="fr-BE" sz="2400" dirty="0" err="1" smtClean="0">
                <a:solidFill>
                  <a:prstClr val="black"/>
                </a:solidFill>
                <a:latin typeface="Calibri Light" panose="020F0302020204030204"/>
              </a:rPr>
              <a:t>voor</a:t>
            </a:r>
            <a:r>
              <a:rPr lang="fr-BE" sz="2400" dirty="0" smtClean="0">
                <a:solidFill>
                  <a:prstClr val="black"/>
                </a:solidFill>
                <a:latin typeface="Calibri Light" panose="020F0302020204030204"/>
              </a:rPr>
              <a:t> </a:t>
            </a:r>
            <a:r>
              <a:rPr lang="fr-BE" sz="2400" dirty="0" err="1" smtClean="0">
                <a:solidFill>
                  <a:prstClr val="black"/>
                </a:solidFill>
                <a:latin typeface="Calibri Light" panose="020F0302020204030204"/>
              </a:rPr>
              <a:t>projecten</a:t>
            </a:r>
            <a:r>
              <a:rPr lang="fr-BE" sz="2400" dirty="0" smtClean="0">
                <a:solidFill>
                  <a:prstClr val="black"/>
                </a:solidFill>
                <a:latin typeface="Calibri Light" panose="020F0302020204030204"/>
              </a:rPr>
              <a:t> (</a:t>
            </a:r>
            <a:r>
              <a:rPr lang="fr-BE" sz="2400" dirty="0" err="1" smtClean="0">
                <a:solidFill>
                  <a:prstClr val="black"/>
                </a:solidFill>
                <a:latin typeface="Calibri Light" panose="020F0302020204030204"/>
              </a:rPr>
              <a:t>organisatorisch</a:t>
            </a:r>
            <a:r>
              <a:rPr lang="fr-BE" sz="2400" dirty="0" smtClean="0">
                <a:solidFill>
                  <a:prstClr val="black"/>
                </a:solidFill>
                <a:latin typeface="Calibri Light" panose="020F0302020204030204"/>
              </a:rPr>
              <a:t>, </a:t>
            </a:r>
            <a:r>
              <a:rPr lang="fr-BE" sz="2400" dirty="0" err="1" smtClean="0">
                <a:solidFill>
                  <a:prstClr val="black"/>
                </a:solidFill>
                <a:latin typeface="Calibri Light" panose="020F0302020204030204"/>
              </a:rPr>
              <a:t>juridisch</a:t>
            </a:r>
            <a:r>
              <a:rPr lang="fr-BE" sz="2400" dirty="0" smtClean="0">
                <a:solidFill>
                  <a:prstClr val="black"/>
                </a:solidFill>
                <a:latin typeface="Calibri Light" panose="020F0302020204030204"/>
              </a:rPr>
              <a:t>, </a:t>
            </a:r>
            <a:r>
              <a:rPr lang="fr-BE" sz="2400" dirty="0" err="1" smtClean="0">
                <a:solidFill>
                  <a:prstClr val="black"/>
                </a:solidFill>
                <a:latin typeface="Calibri Light" panose="020F0302020204030204"/>
              </a:rPr>
              <a:t>financieel</a:t>
            </a:r>
            <a:r>
              <a:rPr lang="fr-BE" sz="2400" dirty="0" smtClean="0">
                <a:solidFill>
                  <a:prstClr val="black"/>
                </a:solidFill>
                <a:latin typeface="Calibri Light" panose="020F0302020204030204"/>
              </a:rPr>
              <a:t>…)</a:t>
            </a:r>
          </a:p>
          <a:p>
            <a:pPr marL="1068388" lvl="0" indent="-457200">
              <a:spcBef>
                <a:spcPts val="600"/>
              </a:spcBef>
              <a:spcAft>
                <a:spcPts val="1800"/>
              </a:spcAft>
              <a:buClr>
                <a:srgbClr val="5B9BD5">
                  <a:lumMod val="75000"/>
                </a:srgbClr>
              </a:buClr>
              <a:buFont typeface="+mj-lt"/>
              <a:buAutoNum type="arabicPeriod"/>
            </a:pPr>
            <a:r>
              <a:rPr lang="fr-BE" sz="2400" b="1" dirty="0" err="1">
                <a:solidFill>
                  <a:prstClr val="black"/>
                </a:solidFill>
                <a:latin typeface="Calibri Light" panose="020F0302020204030204"/>
              </a:rPr>
              <a:t>O</a:t>
            </a:r>
            <a:r>
              <a:rPr lang="fr-BE" sz="2400" b="1" dirty="0" err="1" smtClean="0">
                <a:solidFill>
                  <a:prstClr val="black"/>
                </a:solidFill>
                <a:latin typeface="Calibri Light" panose="020F0302020204030204"/>
              </a:rPr>
              <a:t>ndersteuning</a:t>
            </a:r>
            <a:r>
              <a:rPr lang="fr-BE" sz="2400" b="1" dirty="0" smtClean="0">
                <a:solidFill>
                  <a:prstClr val="black"/>
                </a:solidFill>
                <a:latin typeface="Calibri Light" panose="020F0302020204030204"/>
              </a:rPr>
              <a:t> en </a:t>
            </a:r>
            <a:r>
              <a:rPr lang="fr-BE" sz="2400" b="1" dirty="0" err="1" smtClean="0">
                <a:solidFill>
                  <a:prstClr val="black"/>
                </a:solidFill>
                <a:latin typeface="Calibri Light" panose="020F0302020204030204"/>
              </a:rPr>
              <a:t>begeleiding</a:t>
            </a:r>
            <a:r>
              <a:rPr lang="fr-BE" sz="2400" b="1" dirty="0" smtClean="0">
                <a:solidFill>
                  <a:prstClr val="black"/>
                </a:solidFill>
                <a:latin typeface="Calibri Light" panose="020F0302020204030204"/>
              </a:rPr>
              <a:t> </a:t>
            </a:r>
            <a:r>
              <a:rPr lang="fr-BE" sz="2400" dirty="0" err="1" smtClean="0">
                <a:solidFill>
                  <a:prstClr val="black"/>
                </a:solidFill>
                <a:latin typeface="Calibri Light" panose="020F0302020204030204"/>
              </a:rPr>
              <a:t>voor</a:t>
            </a:r>
            <a:r>
              <a:rPr lang="fr-BE" sz="2400" dirty="0" smtClean="0">
                <a:solidFill>
                  <a:prstClr val="black"/>
                </a:solidFill>
                <a:latin typeface="Calibri Light" panose="020F0302020204030204"/>
              </a:rPr>
              <a:t> </a:t>
            </a:r>
            <a:r>
              <a:rPr lang="fr-BE" sz="2400" dirty="0" err="1" smtClean="0">
                <a:solidFill>
                  <a:prstClr val="black"/>
                </a:solidFill>
                <a:latin typeface="Calibri Light" panose="020F0302020204030204"/>
              </a:rPr>
              <a:t>projecten</a:t>
            </a:r>
            <a:endParaRPr lang="fr-BE" sz="2400" dirty="0" smtClean="0">
              <a:solidFill>
                <a:prstClr val="black"/>
              </a:solidFill>
              <a:latin typeface="Calibri Light" panose="020F0302020204030204"/>
            </a:endParaRPr>
          </a:p>
          <a:p>
            <a:pPr marL="1068388" lvl="0" indent="-457200">
              <a:spcBef>
                <a:spcPts val="600"/>
              </a:spcBef>
              <a:spcAft>
                <a:spcPts val="1800"/>
              </a:spcAft>
              <a:buClr>
                <a:srgbClr val="5B9BD5">
                  <a:lumMod val="75000"/>
                </a:srgbClr>
              </a:buClr>
              <a:buFont typeface="+mj-lt"/>
              <a:buAutoNum type="arabicPeriod"/>
            </a:pPr>
            <a:r>
              <a:rPr lang="fr-BE" sz="2400" b="1" dirty="0">
                <a:solidFill>
                  <a:prstClr val="black"/>
                </a:solidFill>
                <a:latin typeface="Calibri Light" panose="020F0302020204030204"/>
              </a:rPr>
              <a:t>T</a:t>
            </a:r>
            <a:r>
              <a:rPr lang="fr-BE" sz="2400" b="1" dirty="0" smtClean="0">
                <a:solidFill>
                  <a:prstClr val="black"/>
                </a:solidFill>
                <a:latin typeface="Calibri Light" panose="020F0302020204030204"/>
              </a:rPr>
              <a:t>iming</a:t>
            </a:r>
            <a:r>
              <a:rPr lang="fr-BE" sz="2400" dirty="0" smtClean="0">
                <a:solidFill>
                  <a:prstClr val="black"/>
                </a:solidFill>
                <a:latin typeface="Calibri Light" panose="020F0302020204030204"/>
              </a:rPr>
              <a:t>: 4 </a:t>
            </a:r>
            <a:r>
              <a:rPr lang="fr-BE" sz="2400" dirty="0" err="1" smtClean="0">
                <a:solidFill>
                  <a:prstClr val="black"/>
                </a:solidFill>
                <a:latin typeface="Calibri Light" panose="020F0302020204030204"/>
              </a:rPr>
              <a:t>projectfases</a:t>
            </a:r>
            <a:endParaRPr lang="fr-BE" sz="2400" dirty="0" smtClean="0">
              <a:solidFill>
                <a:prstClr val="black"/>
              </a:solidFill>
              <a:latin typeface="Calibri Light" panose="020F0302020204030204"/>
            </a:endParaRPr>
          </a:p>
          <a:p>
            <a:pPr marL="611188" lvl="0" indent="0">
              <a:spcBef>
                <a:spcPts val="600"/>
              </a:spcBef>
              <a:spcAft>
                <a:spcPts val="1800"/>
              </a:spcAft>
              <a:buClr>
                <a:srgbClr val="5B9BD5">
                  <a:lumMod val="75000"/>
                </a:srgbClr>
              </a:buClr>
              <a:buNone/>
            </a:pPr>
            <a:r>
              <a:rPr lang="fr-BE" sz="2400" b="1" dirty="0" smtClean="0">
                <a:solidFill>
                  <a:prstClr val="black"/>
                </a:solidFill>
                <a:latin typeface="Calibri Light" panose="020F0302020204030204"/>
                <a:sym typeface="Wingdings" panose="05000000000000000000" pitchFamily="2" charset="2"/>
              </a:rPr>
              <a:t> </a:t>
            </a:r>
            <a:r>
              <a:rPr lang="fr-BE" sz="2400" b="1" dirty="0" err="1" smtClean="0">
                <a:solidFill>
                  <a:prstClr val="black"/>
                </a:solidFill>
                <a:latin typeface="Calibri Light" panose="020F0302020204030204"/>
                <a:sym typeface="Wingdings" panose="05000000000000000000" pitchFamily="2" charset="2"/>
              </a:rPr>
              <a:t>Evolutief</a:t>
            </a:r>
            <a:r>
              <a:rPr lang="fr-BE" sz="2400" b="1" dirty="0" smtClean="0">
                <a:solidFill>
                  <a:prstClr val="black"/>
                </a:solidFill>
                <a:latin typeface="Calibri Light" panose="020F0302020204030204"/>
                <a:sym typeface="Wingdings" panose="05000000000000000000" pitchFamily="2" charset="2"/>
              </a:rPr>
              <a:t> </a:t>
            </a:r>
            <a:r>
              <a:rPr lang="fr-BE" sz="2400" b="1" dirty="0" err="1" smtClean="0">
                <a:solidFill>
                  <a:prstClr val="black"/>
                </a:solidFill>
                <a:latin typeface="Calibri Light" panose="020F0302020204030204"/>
                <a:sym typeface="Wingdings" panose="05000000000000000000" pitchFamily="2" charset="2"/>
              </a:rPr>
              <a:t>karakter</a:t>
            </a:r>
            <a:r>
              <a:rPr lang="fr-BE" sz="2400" b="1" dirty="0" smtClean="0">
                <a:solidFill>
                  <a:prstClr val="black"/>
                </a:solidFill>
                <a:latin typeface="Calibri Light" panose="020F0302020204030204"/>
                <a:sym typeface="Wingdings" panose="05000000000000000000" pitchFamily="2" charset="2"/>
              </a:rPr>
              <a:t> van de </a:t>
            </a:r>
            <a:r>
              <a:rPr lang="fr-BE" sz="2400" b="1" dirty="0" err="1" smtClean="0">
                <a:solidFill>
                  <a:prstClr val="black"/>
                </a:solidFill>
                <a:latin typeface="Calibri Light" panose="020F0302020204030204"/>
                <a:sym typeface="Wingdings" panose="05000000000000000000" pitchFamily="2" charset="2"/>
              </a:rPr>
              <a:t>Gids</a:t>
            </a:r>
            <a:r>
              <a:rPr lang="fr-BE" sz="2400" b="1" dirty="0" smtClean="0">
                <a:solidFill>
                  <a:prstClr val="black"/>
                </a:solidFill>
                <a:latin typeface="Calibri Light" panose="020F0302020204030204"/>
                <a:sym typeface="Wingdings" panose="05000000000000000000" pitchFamily="2" charset="2"/>
              </a:rPr>
              <a:t> !</a:t>
            </a:r>
            <a:endParaRPr lang="fr-BE" sz="2400" b="1" dirty="0"/>
          </a:p>
          <a:p>
            <a:pPr lvl="1">
              <a:spcBef>
                <a:spcPts val="3000"/>
              </a:spcBef>
              <a:spcAft>
                <a:spcPts val="600"/>
              </a:spcAft>
              <a:buFont typeface="Wingdings" panose="05000000000000000000" pitchFamily="2" charset="2"/>
              <a:buChar char="Ø"/>
            </a:pPr>
            <a:endParaRPr lang="fr-BE" sz="1600" b="1" dirty="0"/>
          </a:p>
          <a:p>
            <a:pPr marL="0" indent="0">
              <a:buNone/>
            </a:pPr>
            <a:endParaRPr lang="nl-NL" altLang="nl-BE" sz="1100" i="1" dirty="0" smtClean="0">
              <a:solidFill>
                <a:srgbClr val="4F81BD">
                  <a:lumMod val="75000"/>
                </a:srgbClr>
              </a:solidFill>
              <a:latin typeface="AGaramond" pitchFamily="18" charset="0"/>
            </a:endParaRPr>
          </a:p>
          <a:p>
            <a:endParaRPr lang="nl-NL" dirty="0"/>
          </a:p>
        </p:txBody>
      </p:sp>
      <p:pic>
        <p:nvPicPr>
          <p:cNvPr id="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896" y="130783"/>
            <a:ext cx="1640397" cy="13619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Espace réservé du numéro de diapositive 8"/>
          <p:cNvSpPr>
            <a:spLocks noGrp="1"/>
          </p:cNvSpPr>
          <p:nvPr>
            <p:ph type="sldNum" sz="quarter" idx="12"/>
          </p:nvPr>
        </p:nvSpPr>
        <p:spPr/>
        <p:txBody>
          <a:bodyPr/>
          <a:lstStyle/>
          <a:p>
            <a:fld id="{C688D0ED-193F-4936-BAD4-C4F1F620C145}" type="slidenum">
              <a:rPr lang="en-US" smtClean="0"/>
              <a:pPr/>
              <a:t>32</a:t>
            </a:fld>
            <a:endParaRPr lang="en-US" dirty="0"/>
          </a:p>
        </p:txBody>
      </p:sp>
    </p:spTree>
    <p:extLst>
      <p:ext uri="{BB962C8B-B14F-4D97-AF65-F5344CB8AC3E}">
        <p14:creationId xmlns:p14="http://schemas.microsoft.com/office/powerpoint/2010/main" val="42948767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33195" y="171963"/>
            <a:ext cx="6801226" cy="1320800"/>
          </a:xfrm>
        </p:spPr>
        <p:txBody>
          <a:bodyPr>
            <a:normAutofit/>
          </a:bodyPr>
          <a:lstStyle/>
          <a:p>
            <a:pPr algn="ctr"/>
            <a:r>
              <a:rPr lang="fr-BE" sz="4000" b="1" dirty="0" err="1" smtClean="0"/>
              <a:t>Pilootprojecten</a:t>
            </a:r>
            <a:endParaRPr lang="nl-NL" sz="4000" b="1" dirty="0"/>
          </a:p>
        </p:txBody>
      </p:sp>
      <p:sp>
        <p:nvSpPr>
          <p:cNvPr id="3" name="Tijdelijke aanduiding voor inhoud 2"/>
          <p:cNvSpPr>
            <a:spLocks noGrp="1"/>
          </p:cNvSpPr>
          <p:nvPr>
            <p:ph idx="1"/>
          </p:nvPr>
        </p:nvSpPr>
        <p:spPr>
          <a:xfrm>
            <a:off x="1203376" y="1492763"/>
            <a:ext cx="7129255" cy="5365237"/>
          </a:xfrm>
          <a:solidFill>
            <a:schemeClr val="bg1"/>
          </a:solidFill>
        </p:spPr>
        <p:txBody>
          <a:bodyPr>
            <a:normAutofit/>
          </a:bodyPr>
          <a:lstStyle/>
          <a:p>
            <a:pPr>
              <a:spcBef>
                <a:spcPts val="3600"/>
              </a:spcBef>
              <a:spcAft>
                <a:spcPts val="2400"/>
              </a:spcAft>
              <a:buFont typeface="Wingdings" panose="05000000000000000000" pitchFamily="2" charset="2"/>
              <a:buChar char="Ø"/>
            </a:pPr>
            <a:r>
              <a:rPr lang="fr-BE" b="1" dirty="0" smtClean="0"/>
              <a:t> Verwachtingen</a:t>
            </a:r>
            <a:r>
              <a:rPr lang="fr-BE" sz="2400" dirty="0" smtClean="0"/>
              <a:t>:</a:t>
            </a:r>
          </a:p>
          <a:p>
            <a:pPr lvl="1">
              <a:spcBef>
                <a:spcPts val="600"/>
              </a:spcBef>
              <a:spcAft>
                <a:spcPts val="600"/>
              </a:spcAft>
              <a:buClr>
                <a:schemeClr val="accent1">
                  <a:lumMod val="75000"/>
                </a:schemeClr>
              </a:buClr>
              <a:buFont typeface="Wingdings" panose="05000000000000000000" pitchFamily="2" charset="2"/>
              <a:buChar char="§"/>
            </a:pPr>
            <a:r>
              <a:rPr lang="fr-BE" dirty="0" smtClean="0">
                <a:solidFill>
                  <a:schemeClr val="tx1"/>
                </a:solidFill>
                <a:latin typeface="+mj-lt"/>
              </a:rPr>
              <a:t>Geleidelijke </a:t>
            </a:r>
            <a:r>
              <a:rPr lang="fr-BE" b="1" dirty="0" err="1" smtClean="0">
                <a:solidFill>
                  <a:schemeClr val="tx1"/>
                </a:solidFill>
                <a:latin typeface="+mj-lt"/>
              </a:rPr>
              <a:t>implementatie</a:t>
            </a:r>
            <a:r>
              <a:rPr lang="fr-BE" dirty="0" smtClean="0">
                <a:solidFill>
                  <a:schemeClr val="tx1"/>
                </a:solidFill>
                <a:latin typeface="+mj-lt"/>
              </a:rPr>
              <a:t> van </a:t>
            </a:r>
            <a:r>
              <a:rPr lang="fr-BE" b="1" dirty="0" smtClean="0">
                <a:solidFill>
                  <a:schemeClr val="tx1"/>
                </a:solidFill>
                <a:latin typeface="+mj-lt"/>
              </a:rPr>
              <a:t>14 </a:t>
            </a:r>
            <a:r>
              <a:rPr lang="fr-BE" b="1" dirty="0" err="1" smtClean="0">
                <a:solidFill>
                  <a:schemeClr val="tx1"/>
                </a:solidFill>
                <a:latin typeface="+mj-lt"/>
              </a:rPr>
              <a:t>componenten</a:t>
            </a:r>
            <a:r>
              <a:rPr lang="fr-BE" dirty="0" smtClean="0">
                <a:solidFill>
                  <a:schemeClr val="tx1"/>
                </a:solidFill>
                <a:latin typeface="+mj-lt"/>
              </a:rPr>
              <a:t> </a:t>
            </a:r>
          </a:p>
          <a:p>
            <a:pPr lvl="1">
              <a:spcBef>
                <a:spcPts val="600"/>
              </a:spcBef>
              <a:spcAft>
                <a:spcPts val="600"/>
              </a:spcAft>
              <a:buClr>
                <a:schemeClr val="accent1">
                  <a:lumMod val="75000"/>
                </a:schemeClr>
              </a:buClr>
              <a:buFont typeface="Wingdings" panose="05000000000000000000" pitchFamily="2" charset="2"/>
              <a:buChar char="§"/>
            </a:pPr>
            <a:r>
              <a:rPr lang="fr-BE" dirty="0" smtClean="0">
                <a:solidFill>
                  <a:schemeClr val="tx1"/>
                </a:solidFill>
                <a:latin typeface="+mj-lt"/>
              </a:rPr>
              <a:t>Via </a:t>
            </a:r>
            <a:r>
              <a:rPr lang="fr-BE" b="1" dirty="0" err="1" smtClean="0">
                <a:solidFill>
                  <a:schemeClr val="tx1"/>
                </a:solidFill>
                <a:latin typeface="+mj-lt"/>
              </a:rPr>
              <a:t>innovaties</a:t>
            </a:r>
            <a:r>
              <a:rPr lang="fr-BE" b="1" dirty="0" smtClean="0">
                <a:solidFill>
                  <a:schemeClr val="tx1"/>
                </a:solidFill>
                <a:latin typeface="+mj-lt"/>
              </a:rPr>
              <a:t>, </a:t>
            </a:r>
            <a:r>
              <a:rPr lang="fr-BE" dirty="0" err="1" smtClean="0">
                <a:solidFill>
                  <a:schemeClr val="tx1"/>
                </a:solidFill>
                <a:latin typeface="+mj-lt"/>
              </a:rPr>
              <a:t>onder</a:t>
            </a:r>
            <a:r>
              <a:rPr lang="fr-BE" dirty="0" smtClean="0">
                <a:solidFill>
                  <a:schemeClr val="tx1"/>
                </a:solidFill>
                <a:latin typeface="+mj-lt"/>
              </a:rPr>
              <a:t> </a:t>
            </a:r>
            <a:r>
              <a:rPr lang="fr-BE" dirty="0" err="1" smtClean="0">
                <a:solidFill>
                  <a:schemeClr val="tx1"/>
                </a:solidFill>
                <a:latin typeface="+mj-lt"/>
              </a:rPr>
              <a:t>andere</a:t>
            </a:r>
            <a:r>
              <a:rPr lang="fr-BE" dirty="0" smtClean="0">
                <a:solidFill>
                  <a:schemeClr val="tx1"/>
                </a:solidFill>
                <a:latin typeface="+mj-lt"/>
              </a:rPr>
              <a:t> op </a:t>
            </a:r>
            <a:r>
              <a:rPr lang="fr-BE" dirty="0" err="1" smtClean="0">
                <a:solidFill>
                  <a:schemeClr val="tx1"/>
                </a:solidFill>
                <a:latin typeface="+mj-lt"/>
              </a:rPr>
              <a:t>vlak</a:t>
            </a:r>
            <a:r>
              <a:rPr lang="fr-BE" dirty="0" smtClean="0">
                <a:solidFill>
                  <a:schemeClr val="tx1"/>
                </a:solidFill>
                <a:latin typeface="+mj-lt"/>
              </a:rPr>
              <a:t> van:</a:t>
            </a:r>
          </a:p>
          <a:p>
            <a:pPr lvl="2">
              <a:spcBef>
                <a:spcPts val="600"/>
              </a:spcBef>
              <a:spcAft>
                <a:spcPts val="600"/>
              </a:spcAft>
            </a:pPr>
            <a:r>
              <a:rPr lang="nl-NL" dirty="0">
                <a:solidFill>
                  <a:schemeClr val="tx1"/>
                </a:solidFill>
              </a:rPr>
              <a:t>Benadering van de patiënt en zijn omgeving</a:t>
            </a:r>
          </a:p>
          <a:p>
            <a:pPr lvl="2">
              <a:spcBef>
                <a:spcPts val="600"/>
              </a:spcBef>
              <a:spcAft>
                <a:spcPts val="600"/>
              </a:spcAft>
            </a:pPr>
            <a:r>
              <a:rPr lang="fr-BE" dirty="0" err="1">
                <a:solidFill>
                  <a:schemeClr val="tx1"/>
                </a:solidFill>
              </a:rPr>
              <a:t>Overleg</a:t>
            </a:r>
            <a:r>
              <a:rPr lang="fr-BE" dirty="0">
                <a:solidFill>
                  <a:schemeClr val="tx1"/>
                </a:solidFill>
              </a:rPr>
              <a:t> en </a:t>
            </a:r>
            <a:r>
              <a:rPr lang="fr-BE" dirty="0" err="1">
                <a:solidFill>
                  <a:schemeClr val="tx1"/>
                </a:solidFill>
              </a:rPr>
              <a:t>samenwerking</a:t>
            </a:r>
            <a:r>
              <a:rPr lang="fr-BE" dirty="0">
                <a:solidFill>
                  <a:schemeClr val="tx1"/>
                </a:solidFill>
              </a:rPr>
              <a:t> met </a:t>
            </a:r>
            <a:r>
              <a:rPr lang="fr-BE" dirty="0" err="1">
                <a:solidFill>
                  <a:schemeClr val="tx1"/>
                </a:solidFill>
              </a:rPr>
              <a:t>partners</a:t>
            </a:r>
            <a:r>
              <a:rPr lang="fr-BE" dirty="0">
                <a:solidFill>
                  <a:schemeClr val="tx1"/>
                </a:solidFill>
              </a:rPr>
              <a:t> </a:t>
            </a:r>
            <a:endParaRPr lang="nl-NL" dirty="0">
              <a:solidFill>
                <a:schemeClr val="tx1"/>
              </a:solidFill>
            </a:endParaRPr>
          </a:p>
          <a:p>
            <a:pPr lvl="2">
              <a:spcBef>
                <a:spcPts val="600"/>
              </a:spcBef>
              <a:spcAft>
                <a:spcPts val="600"/>
              </a:spcAft>
            </a:pPr>
            <a:r>
              <a:rPr lang="nl-NL" dirty="0">
                <a:solidFill>
                  <a:schemeClr val="tx1"/>
                </a:solidFill>
              </a:rPr>
              <a:t>Beslissings- en financieringsmodaliteiten</a:t>
            </a:r>
          </a:p>
          <a:p>
            <a:pPr lvl="2">
              <a:spcBef>
                <a:spcPts val="600"/>
              </a:spcBef>
              <a:spcAft>
                <a:spcPts val="600"/>
              </a:spcAft>
            </a:pPr>
            <a:r>
              <a:rPr lang="fr-BE" dirty="0" smtClean="0">
                <a:solidFill>
                  <a:schemeClr val="tx1"/>
                </a:solidFill>
              </a:rPr>
              <a:t>…</a:t>
            </a:r>
            <a:endParaRPr lang="fr-BE" dirty="0" smtClean="0">
              <a:solidFill>
                <a:schemeClr val="tx1"/>
              </a:solidFill>
              <a:latin typeface="+mj-lt"/>
            </a:endParaRPr>
          </a:p>
          <a:p>
            <a:pPr lvl="1">
              <a:spcBef>
                <a:spcPts val="600"/>
              </a:spcBef>
              <a:spcAft>
                <a:spcPts val="600"/>
              </a:spcAft>
              <a:buClr>
                <a:schemeClr val="accent1">
                  <a:lumMod val="75000"/>
                </a:schemeClr>
              </a:buClr>
              <a:buFont typeface="Wingdings" panose="05000000000000000000" pitchFamily="2" charset="2"/>
              <a:buChar char="§"/>
            </a:pPr>
            <a:r>
              <a:rPr lang="fr-BE" dirty="0" smtClean="0">
                <a:solidFill>
                  <a:schemeClr val="tx1"/>
                </a:solidFill>
                <a:latin typeface="+mj-lt"/>
              </a:rPr>
              <a:t>In </a:t>
            </a:r>
            <a:r>
              <a:rPr lang="fr-BE" dirty="0" err="1" smtClean="0">
                <a:solidFill>
                  <a:schemeClr val="tx1"/>
                </a:solidFill>
                <a:latin typeface="+mj-lt"/>
              </a:rPr>
              <a:t>samenwerking</a:t>
            </a:r>
            <a:r>
              <a:rPr lang="fr-BE" dirty="0" smtClean="0">
                <a:solidFill>
                  <a:schemeClr val="tx1"/>
                </a:solidFill>
                <a:latin typeface="+mj-lt"/>
              </a:rPr>
              <a:t> met </a:t>
            </a:r>
            <a:r>
              <a:rPr lang="fr-BE" b="1" dirty="0" err="1" smtClean="0">
                <a:solidFill>
                  <a:schemeClr val="tx1"/>
                </a:solidFill>
                <a:latin typeface="+mj-lt"/>
              </a:rPr>
              <a:t>partners</a:t>
            </a:r>
            <a:r>
              <a:rPr lang="fr-BE" dirty="0" smtClean="0">
                <a:solidFill>
                  <a:schemeClr val="tx1"/>
                </a:solidFill>
                <a:latin typeface="+mj-lt"/>
              </a:rPr>
              <a:t> </a:t>
            </a:r>
            <a:r>
              <a:rPr lang="fr-BE" dirty="0" err="1" smtClean="0">
                <a:solidFill>
                  <a:schemeClr val="tx1"/>
                </a:solidFill>
                <a:latin typeface="+mj-lt"/>
              </a:rPr>
              <a:t>binnen</a:t>
            </a:r>
            <a:r>
              <a:rPr lang="fr-BE" dirty="0" smtClean="0">
                <a:solidFill>
                  <a:schemeClr val="tx1"/>
                </a:solidFill>
                <a:latin typeface="+mj-lt"/>
              </a:rPr>
              <a:t> de </a:t>
            </a:r>
            <a:r>
              <a:rPr lang="fr-BE" dirty="0" err="1" smtClean="0">
                <a:solidFill>
                  <a:schemeClr val="tx1"/>
                </a:solidFill>
                <a:latin typeface="+mj-lt"/>
              </a:rPr>
              <a:t>regio</a:t>
            </a:r>
            <a:endParaRPr lang="fr-BE" dirty="0" smtClean="0">
              <a:solidFill>
                <a:schemeClr val="tx1"/>
              </a:solidFill>
              <a:latin typeface="+mj-lt"/>
            </a:endParaRPr>
          </a:p>
          <a:p>
            <a:pPr lvl="1">
              <a:spcBef>
                <a:spcPts val="600"/>
              </a:spcBef>
              <a:spcAft>
                <a:spcPts val="600"/>
              </a:spcAft>
              <a:buClr>
                <a:schemeClr val="accent1">
                  <a:lumMod val="75000"/>
                </a:schemeClr>
              </a:buClr>
              <a:buFont typeface="Wingdings" panose="05000000000000000000" pitchFamily="2" charset="2"/>
              <a:buChar char="§"/>
            </a:pPr>
            <a:r>
              <a:rPr lang="fr-BE" dirty="0" smtClean="0">
                <a:solidFill>
                  <a:schemeClr val="tx1"/>
                </a:solidFill>
                <a:latin typeface="+mj-lt"/>
              </a:rPr>
              <a:t>Op basis van </a:t>
            </a:r>
            <a:r>
              <a:rPr lang="fr-BE" b="1" dirty="0" err="1" smtClean="0">
                <a:solidFill>
                  <a:schemeClr val="tx1"/>
                </a:solidFill>
                <a:latin typeface="+mj-lt"/>
              </a:rPr>
              <a:t>lokale</a:t>
            </a:r>
            <a:r>
              <a:rPr lang="fr-BE" b="1" dirty="0" smtClean="0">
                <a:solidFill>
                  <a:schemeClr val="tx1"/>
                </a:solidFill>
                <a:latin typeface="+mj-lt"/>
              </a:rPr>
              <a:t> </a:t>
            </a:r>
            <a:r>
              <a:rPr lang="fr-BE" b="1" dirty="0" err="1" smtClean="0">
                <a:solidFill>
                  <a:schemeClr val="tx1"/>
                </a:solidFill>
                <a:latin typeface="+mj-lt"/>
              </a:rPr>
              <a:t>noden</a:t>
            </a:r>
            <a:r>
              <a:rPr lang="fr-BE" b="1" dirty="0" smtClean="0">
                <a:solidFill>
                  <a:schemeClr val="tx1"/>
                </a:solidFill>
                <a:latin typeface="+mj-lt"/>
              </a:rPr>
              <a:t> en</a:t>
            </a:r>
            <a:r>
              <a:rPr lang="fr-BE" dirty="0" smtClean="0">
                <a:solidFill>
                  <a:schemeClr val="tx1"/>
                </a:solidFill>
                <a:latin typeface="+mj-lt"/>
              </a:rPr>
              <a:t> </a:t>
            </a:r>
            <a:r>
              <a:rPr lang="fr-BE" b="1" dirty="0" err="1" smtClean="0">
                <a:solidFill>
                  <a:schemeClr val="tx1"/>
                </a:solidFill>
                <a:latin typeface="+mj-lt"/>
              </a:rPr>
              <a:t>behoeften</a:t>
            </a:r>
            <a:r>
              <a:rPr lang="fr-BE" b="1" dirty="0" smtClean="0">
                <a:solidFill>
                  <a:schemeClr val="tx1"/>
                </a:solidFill>
                <a:latin typeface="+mj-lt"/>
              </a:rPr>
              <a:t> </a:t>
            </a:r>
            <a:r>
              <a:rPr lang="fr-BE" dirty="0" smtClean="0">
                <a:solidFill>
                  <a:schemeClr val="tx1"/>
                </a:solidFill>
                <a:latin typeface="+mj-lt"/>
              </a:rPr>
              <a:t>en </a:t>
            </a:r>
            <a:r>
              <a:rPr lang="fr-BE" b="1" dirty="0" err="1" smtClean="0">
                <a:solidFill>
                  <a:schemeClr val="tx1"/>
                </a:solidFill>
                <a:latin typeface="+mj-lt"/>
              </a:rPr>
              <a:t>beschikbare</a:t>
            </a:r>
            <a:r>
              <a:rPr lang="fr-BE" dirty="0" smtClean="0">
                <a:solidFill>
                  <a:schemeClr val="tx1"/>
                </a:solidFill>
                <a:latin typeface="+mj-lt"/>
              </a:rPr>
              <a:t> </a:t>
            </a:r>
            <a:r>
              <a:rPr lang="fr-BE" b="1" dirty="0" err="1" smtClean="0">
                <a:solidFill>
                  <a:schemeClr val="tx1"/>
                </a:solidFill>
                <a:latin typeface="+mj-lt"/>
              </a:rPr>
              <a:t>middelen</a:t>
            </a:r>
            <a:r>
              <a:rPr lang="fr-BE" b="1" dirty="0" smtClean="0">
                <a:solidFill>
                  <a:schemeClr val="tx1"/>
                </a:solidFill>
                <a:latin typeface="+mj-lt"/>
              </a:rPr>
              <a:t> </a:t>
            </a:r>
            <a:r>
              <a:rPr lang="fr-BE" dirty="0" err="1" smtClean="0">
                <a:solidFill>
                  <a:schemeClr val="tx1"/>
                </a:solidFill>
                <a:latin typeface="+mj-lt"/>
              </a:rPr>
              <a:t>binnen</a:t>
            </a:r>
            <a:r>
              <a:rPr lang="fr-BE" dirty="0" smtClean="0">
                <a:solidFill>
                  <a:schemeClr val="tx1"/>
                </a:solidFill>
                <a:latin typeface="+mj-lt"/>
              </a:rPr>
              <a:t> de </a:t>
            </a:r>
            <a:r>
              <a:rPr lang="fr-BE" dirty="0" err="1" smtClean="0">
                <a:solidFill>
                  <a:schemeClr val="tx1"/>
                </a:solidFill>
                <a:latin typeface="+mj-lt"/>
              </a:rPr>
              <a:t>regio</a:t>
            </a:r>
            <a:endParaRPr lang="fr-BE" sz="2000" dirty="0"/>
          </a:p>
          <a:p>
            <a:pPr marL="0" indent="0">
              <a:spcBef>
                <a:spcPts val="3000"/>
              </a:spcBef>
              <a:spcAft>
                <a:spcPts val="2400"/>
              </a:spcAft>
              <a:buNone/>
            </a:pPr>
            <a:endParaRPr lang="fr-BE" sz="1600" b="1" dirty="0"/>
          </a:p>
          <a:p>
            <a:pPr marL="0" indent="0">
              <a:buNone/>
            </a:pPr>
            <a:endParaRPr lang="nl-NL" altLang="nl-BE" sz="1100" i="1" dirty="0" smtClean="0">
              <a:solidFill>
                <a:srgbClr val="4F81BD">
                  <a:lumMod val="75000"/>
                </a:srgbClr>
              </a:solidFill>
              <a:latin typeface="AGaramond" pitchFamily="18" charset="0"/>
            </a:endParaRPr>
          </a:p>
          <a:p>
            <a:endParaRPr lang="nl-NL" dirty="0"/>
          </a:p>
        </p:txBody>
      </p:sp>
      <p:sp>
        <p:nvSpPr>
          <p:cNvPr id="8" name="Espace réservé du numéro de diapositive 7"/>
          <p:cNvSpPr>
            <a:spLocks noGrp="1"/>
          </p:cNvSpPr>
          <p:nvPr>
            <p:ph type="sldNum" sz="quarter" idx="12"/>
          </p:nvPr>
        </p:nvSpPr>
        <p:spPr/>
        <p:txBody>
          <a:bodyPr/>
          <a:lstStyle/>
          <a:p>
            <a:fld id="{C688D0ED-193F-4936-BAD4-C4F1F620C145}" type="slidenum">
              <a:rPr lang="en-US" smtClean="0"/>
              <a:pPr/>
              <a:t>33</a:t>
            </a:fld>
            <a:endParaRPr lang="en-US" dirty="0"/>
          </a:p>
        </p:txBody>
      </p:sp>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5141"/>
          <a:stretch/>
        </p:blipFill>
        <p:spPr bwMode="auto">
          <a:xfrm>
            <a:off x="-1" y="0"/>
            <a:ext cx="1035171" cy="1233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11866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486461743"/>
              </p:ext>
            </p:extLst>
          </p:nvPr>
        </p:nvGraphicFramePr>
        <p:xfrm>
          <a:off x="224288" y="-391885"/>
          <a:ext cx="8720708" cy="58189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kstvak 5"/>
          <p:cNvSpPr txBox="1"/>
          <p:nvPr/>
        </p:nvSpPr>
        <p:spPr>
          <a:xfrm>
            <a:off x="1333195" y="6112934"/>
            <a:ext cx="305390" cy="369332"/>
          </a:xfrm>
          <a:prstGeom prst="rect">
            <a:avLst/>
          </a:prstGeom>
          <a:solidFill>
            <a:schemeClr val="bg1"/>
          </a:solidFill>
        </p:spPr>
        <p:txBody>
          <a:bodyPr wrap="square" rtlCol="0">
            <a:spAutoFit/>
          </a:bodyPr>
          <a:lstStyle/>
          <a:p>
            <a:endParaRPr lang="nl-NL" dirty="0"/>
          </a:p>
        </p:txBody>
      </p:sp>
      <p:sp>
        <p:nvSpPr>
          <p:cNvPr id="5" name="Rechthoek 4"/>
          <p:cNvSpPr/>
          <p:nvPr/>
        </p:nvSpPr>
        <p:spPr>
          <a:xfrm>
            <a:off x="1258171" y="4970464"/>
            <a:ext cx="6801226" cy="188753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Tekstvak 6"/>
          <p:cNvSpPr txBox="1"/>
          <p:nvPr/>
        </p:nvSpPr>
        <p:spPr>
          <a:xfrm>
            <a:off x="396815" y="2915728"/>
            <a:ext cx="1854253" cy="2246769"/>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spcBef>
                <a:spcPts val="600"/>
              </a:spcBef>
              <a:spcAft>
                <a:spcPts val="600"/>
              </a:spcAft>
            </a:pPr>
            <a:r>
              <a:rPr lang="fr-BE" sz="2000" dirty="0" err="1" smtClean="0">
                <a:latin typeface="+mj-lt"/>
              </a:rPr>
              <a:t>Verzamelen</a:t>
            </a:r>
            <a:r>
              <a:rPr lang="fr-BE" sz="2000" dirty="0" smtClean="0">
                <a:latin typeface="+mj-lt"/>
              </a:rPr>
              <a:t> </a:t>
            </a:r>
            <a:r>
              <a:rPr lang="fr-BE" sz="2000" dirty="0" err="1" smtClean="0">
                <a:latin typeface="+mj-lt"/>
              </a:rPr>
              <a:t>geïnteresseerde</a:t>
            </a:r>
            <a:r>
              <a:rPr lang="fr-BE" sz="2000" dirty="0" smtClean="0">
                <a:latin typeface="+mj-lt"/>
              </a:rPr>
              <a:t> </a:t>
            </a:r>
            <a:r>
              <a:rPr lang="fr-BE" sz="2000" dirty="0" err="1" smtClean="0">
                <a:latin typeface="+mj-lt"/>
              </a:rPr>
              <a:t>actoren</a:t>
            </a:r>
            <a:endParaRPr lang="fr-BE" sz="2000" dirty="0">
              <a:latin typeface="+mj-lt"/>
            </a:endParaRPr>
          </a:p>
          <a:p>
            <a:pPr algn="ctr">
              <a:spcBef>
                <a:spcPts val="600"/>
              </a:spcBef>
              <a:spcAft>
                <a:spcPts val="600"/>
              </a:spcAft>
            </a:pPr>
            <a:r>
              <a:rPr lang="fr-BE" sz="2000" dirty="0" smtClean="0">
                <a:latin typeface="+mj-lt"/>
              </a:rPr>
              <a:t>Oprichten </a:t>
            </a:r>
            <a:r>
              <a:rPr lang="fr-BE" sz="2000" dirty="0" err="1" smtClean="0">
                <a:latin typeface="+mj-lt"/>
              </a:rPr>
              <a:t>lokaal</a:t>
            </a:r>
            <a:r>
              <a:rPr lang="fr-BE" sz="2000" dirty="0" smtClean="0">
                <a:latin typeface="+mj-lt"/>
              </a:rPr>
              <a:t> consortium</a:t>
            </a:r>
          </a:p>
          <a:p>
            <a:pPr algn="ctr">
              <a:spcBef>
                <a:spcPts val="600"/>
              </a:spcBef>
              <a:spcAft>
                <a:spcPts val="600"/>
              </a:spcAft>
            </a:pPr>
            <a:r>
              <a:rPr lang="fr-BE" sz="2000" dirty="0" err="1" smtClean="0">
                <a:latin typeface="+mj-lt"/>
              </a:rPr>
              <a:t>Gedeelde</a:t>
            </a:r>
            <a:r>
              <a:rPr lang="fr-BE" sz="2000" dirty="0" smtClean="0">
                <a:latin typeface="+mj-lt"/>
              </a:rPr>
              <a:t> </a:t>
            </a:r>
            <a:r>
              <a:rPr lang="fr-BE" sz="2000" dirty="0" err="1" smtClean="0">
                <a:latin typeface="+mj-lt"/>
              </a:rPr>
              <a:t>visie</a:t>
            </a:r>
            <a:endParaRPr lang="fr-BE" sz="2000" dirty="0" smtClean="0">
              <a:latin typeface="+mj-lt"/>
            </a:endParaRPr>
          </a:p>
        </p:txBody>
      </p:sp>
      <p:sp>
        <p:nvSpPr>
          <p:cNvPr id="8" name="Tekstvak 7"/>
          <p:cNvSpPr txBox="1"/>
          <p:nvPr/>
        </p:nvSpPr>
        <p:spPr>
          <a:xfrm>
            <a:off x="2467155" y="2932981"/>
            <a:ext cx="2002694" cy="286232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indent="-285750" algn="ctr">
              <a:spcBef>
                <a:spcPts val="600"/>
              </a:spcBef>
              <a:spcAft>
                <a:spcPts val="600"/>
              </a:spcAft>
            </a:pPr>
            <a:r>
              <a:rPr lang="fr-BE" sz="2000" dirty="0" err="1" smtClean="0">
                <a:latin typeface="+mj-lt"/>
              </a:rPr>
              <a:t>Opstellen</a:t>
            </a:r>
            <a:r>
              <a:rPr lang="fr-BE" sz="2000" dirty="0" smtClean="0">
                <a:latin typeface="+mj-lt"/>
              </a:rPr>
              <a:t> </a:t>
            </a:r>
            <a:r>
              <a:rPr lang="fr-BE" sz="2000" dirty="0" err="1" smtClean="0">
                <a:latin typeface="+mj-lt"/>
              </a:rPr>
              <a:t>locoregionaal</a:t>
            </a:r>
            <a:r>
              <a:rPr lang="fr-BE" sz="2000" dirty="0" smtClean="0">
                <a:latin typeface="+mj-lt"/>
              </a:rPr>
              <a:t> </a:t>
            </a:r>
            <a:r>
              <a:rPr lang="fr-BE" sz="2000" dirty="0" err="1" smtClean="0">
                <a:latin typeface="+mj-lt"/>
              </a:rPr>
              <a:t>actieplan</a:t>
            </a:r>
            <a:r>
              <a:rPr lang="fr-BE" sz="2000" dirty="0" smtClean="0">
                <a:latin typeface="+mj-lt"/>
              </a:rPr>
              <a:t> (business case) </a:t>
            </a:r>
          </a:p>
          <a:p>
            <a:pPr indent="-285750" algn="ctr">
              <a:spcBef>
                <a:spcPts val="600"/>
              </a:spcBef>
              <a:spcAft>
                <a:spcPts val="600"/>
              </a:spcAft>
            </a:pPr>
            <a:r>
              <a:rPr lang="fr-BE" sz="2000" dirty="0" err="1" smtClean="0">
                <a:latin typeface="+mj-lt"/>
              </a:rPr>
              <a:t>Samenwerking</a:t>
            </a:r>
            <a:r>
              <a:rPr lang="fr-BE" sz="2000" dirty="0" smtClean="0">
                <a:latin typeface="+mj-lt"/>
              </a:rPr>
              <a:t> met coaches</a:t>
            </a:r>
          </a:p>
          <a:p>
            <a:pPr indent="-285750" algn="ctr">
              <a:spcBef>
                <a:spcPts val="600"/>
              </a:spcBef>
              <a:spcAft>
                <a:spcPts val="600"/>
              </a:spcAft>
            </a:pPr>
            <a:r>
              <a:rPr lang="fr-BE" sz="2000" dirty="0" smtClean="0">
                <a:latin typeface="+mj-lt"/>
              </a:rPr>
              <a:t>en </a:t>
            </a:r>
            <a:r>
              <a:rPr lang="fr-BE" sz="2000" dirty="0" err="1" smtClean="0">
                <a:latin typeface="+mj-lt"/>
              </a:rPr>
              <a:t>project</a:t>
            </a:r>
            <a:r>
              <a:rPr lang="fr-BE" sz="2000" dirty="0" smtClean="0">
                <a:latin typeface="+mj-lt"/>
              </a:rPr>
              <a:t>-</a:t>
            </a:r>
            <a:r>
              <a:rPr lang="fr-BE" sz="2000" dirty="0" err="1" smtClean="0">
                <a:latin typeface="+mj-lt"/>
              </a:rPr>
              <a:t>cöordinator</a:t>
            </a:r>
            <a:endParaRPr lang="fr-BE" sz="2000" dirty="0" smtClean="0">
              <a:latin typeface="+mj-lt"/>
            </a:endParaRPr>
          </a:p>
        </p:txBody>
      </p:sp>
      <p:sp>
        <p:nvSpPr>
          <p:cNvPr id="9" name="Tekstvak 8"/>
          <p:cNvSpPr txBox="1"/>
          <p:nvPr/>
        </p:nvSpPr>
        <p:spPr>
          <a:xfrm>
            <a:off x="4703498" y="2932981"/>
            <a:ext cx="1749060" cy="1785104"/>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indent="-285750" algn="ctr">
              <a:spcBef>
                <a:spcPts val="600"/>
              </a:spcBef>
              <a:spcAft>
                <a:spcPts val="600"/>
              </a:spcAft>
            </a:pPr>
            <a:r>
              <a:rPr lang="fr-BE" sz="2000" dirty="0" err="1" smtClean="0">
                <a:latin typeface="+mj-lt"/>
              </a:rPr>
              <a:t>Implementatie</a:t>
            </a:r>
            <a:r>
              <a:rPr lang="fr-BE" sz="2000" dirty="0" smtClean="0">
                <a:latin typeface="+mj-lt"/>
              </a:rPr>
              <a:t> </a:t>
            </a:r>
            <a:r>
              <a:rPr lang="fr-BE" sz="2000" dirty="0" err="1" smtClean="0">
                <a:latin typeface="+mj-lt"/>
              </a:rPr>
              <a:t>actieplan</a:t>
            </a:r>
            <a:endParaRPr lang="fr-BE" sz="2000" dirty="0" smtClean="0">
              <a:latin typeface="+mj-lt"/>
            </a:endParaRPr>
          </a:p>
          <a:p>
            <a:pPr indent="-285750" algn="ctr">
              <a:spcBef>
                <a:spcPts val="600"/>
              </a:spcBef>
              <a:spcAft>
                <a:spcPts val="600"/>
              </a:spcAft>
            </a:pPr>
            <a:r>
              <a:rPr lang="fr-BE" sz="2000" dirty="0" err="1" smtClean="0">
                <a:latin typeface="+mj-lt"/>
              </a:rPr>
              <a:t>Evaluatie</a:t>
            </a:r>
            <a:r>
              <a:rPr lang="fr-BE" sz="2000" dirty="0" smtClean="0">
                <a:latin typeface="+mj-lt"/>
              </a:rPr>
              <a:t> </a:t>
            </a:r>
            <a:r>
              <a:rPr lang="fr-BE" sz="2000" dirty="0" err="1" smtClean="0">
                <a:latin typeface="+mj-lt"/>
              </a:rPr>
              <a:t>project</a:t>
            </a:r>
            <a:r>
              <a:rPr lang="fr-BE" sz="2000" dirty="0" smtClean="0">
                <a:latin typeface="+mj-lt"/>
              </a:rPr>
              <a:t> (</a:t>
            </a:r>
            <a:r>
              <a:rPr lang="fr-BE" sz="2000" dirty="0" err="1" smtClean="0">
                <a:latin typeface="+mj-lt"/>
              </a:rPr>
              <a:t>intern</a:t>
            </a:r>
            <a:r>
              <a:rPr lang="fr-BE" sz="2000" dirty="0" smtClean="0">
                <a:latin typeface="+mj-lt"/>
              </a:rPr>
              <a:t> en </a:t>
            </a:r>
            <a:r>
              <a:rPr lang="fr-BE" sz="2000" dirty="0" err="1" smtClean="0">
                <a:latin typeface="+mj-lt"/>
              </a:rPr>
              <a:t>extern</a:t>
            </a:r>
            <a:r>
              <a:rPr lang="fr-BE" sz="2000" dirty="0" smtClean="0">
                <a:latin typeface="+mj-lt"/>
              </a:rPr>
              <a:t>)</a:t>
            </a:r>
          </a:p>
        </p:txBody>
      </p:sp>
      <p:sp>
        <p:nvSpPr>
          <p:cNvPr id="10" name="Tekstvak 9"/>
          <p:cNvSpPr txBox="1"/>
          <p:nvPr/>
        </p:nvSpPr>
        <p:spPr>
          <a:xfrm>
            <a:off x="6717192" y="2932981"/>
            <a:ext cx="1704266" cy="2400657"/>
          </a:xfrm>
          <a:prstGeom prst="rect">
            <a:avLst/>
          </a:prstGeom>
          <a:solidFill>
            <a:schemeClr val="bg1"/>
          </a:solidFill>
          <a:ln>
            <a:solidFill>
              <a:srgbClr val="FF5050"/>
            </a:solidFill>
          </a:ln>
        </p:spPr>
        <p:txBody>
          <a:bodyPr wrap="square" rtlCol="0">
            <a:spAutoFit/>
          </a:bodyPr>
          <a:lstStyle/>
          <a:p>
            <a:pPr indent="-285750" algn="ctr">
              <a:spcBef>
                <a:spcPts val="600"/>
              </a:spcBef>
              <a:spcAft>
                <a:spcPts val="600"/>
              </a:spcAft>
            </a:pPr>
            <a:r>
              <a:rPr lang="fr-BE" sz="2000" dirty="0" err="1" smtClean="0">
                <a:solidFill>
                  <a:schemeClr val="dk1"/>
                </a:solidFill>
                <a:latin typeface="+mj-lt"/>
              </a:rPr>
              <a:t>Succesvolle</a:t>
            </a:r>
            <a:r>
              <a:rPr lang="fr-BE" sz="2000" dirty="0" smtClean="0">
                <a:solidFill>
                  <a:schemeClr val="dk1"/>
                </a:solidFill>
                <a:latin typeface="+mj-lt"/>
              </a:rPr>
              <a:t> </a:t>
            </a:r>
            <a:r>
              <a:rPr lang="fr-BE" sz="2000" dirty="0" err="1" smtClean="0">
                <a:solidFill>
                  <a:schemeClr val="dk1"/>
                </a:solidFill>
                <a:latin typeface="+mj-lt"/>
              </a:rPr>
              <a:t>veranderingen</a:t>
            </a:r>
            <a:r>
              <a:rPr lang="fr-BE" sz="2000" dirty="0" smtClean="0">
                <a:solidFill>
                  <a:schemeClr val="dk1"/>
                </a:solidFill>
                <a:latin typeface="+mj-lt"/>
              </a:rPr>
              <a:t> </a:t>
            </a:r>
            <a:r>
              <a:rPr lang="fr-BE" sz="2000" dirty="0" err="1" smtClean="0">
                <a:solidFill>
                  <a:schemeClr val="dk1"/>
                </a:solidFill>
                <a:latin typeface="+mj-lt"/>
              </a:rPr>
              <a:t>verankeren</a:t>
            </a:r>
            <a:r>
              <a:rPr lang="fr-BE" sz="2000" dirty="0" smtClean="0">
                <a:solidFill>
                  <a:schemeClr val="dk1"/>
                </a:solidFill>
                <a:latin typeface="+mj-lt"/>
              </a:rPr>
              <a:t> </a:t>
            </a:r>
          </a:p>
          <a:p>
            <a:pPr indent="-285750" algn="ctr">
              <a:spcBef>
                <a:spcPts val="600"/>
              </a:spcBef>
              <a:spcAft>
                <a:spcPts val="600"/>
              </a:spcAft>
            </a:pPr>
            <a:r>
              <a:rPr lang="fr-BE" sz="2000" dirty="0" smtClean="0">
                <a:solidFill>
                  <a:schemeClr val="dk1"/>
                </a:solidFill>
                <a:latin typeface="+mj-lt"/>
              </a:rPr>
              <a:t>‘Best practices’ </a:t>
            </a:r>
            <a:r>
              <a:rPr lang="fr-BE" sz="2000" dirty="0" err="1" smtClean="0">
                <a:solidFill>
                  <a:schemeClr val="dk1"/>
                </a:solidFill>
                <a:latin typeface="+mj-lt"/>
              </a:rPr>
              <a:t>uitrollen</a:t>
            </a:r>
            <a:r>
              <a:rPr lang="fr-BE" sz="2000" dirty="0" smtClean="0">
                <a:solidFill>
                  <a:schemeClr val="dk1"/>
                </a:solidFill>
                <a:latin typeface="+mj-lt"/>
              </a:rPr>
              <a:t> en </a:t>
            </a:r>
            <a:r>
              <a:rPr lang="fr-BE" sz="2000" dirty="0" err="1" smtClean="0">
                <a:solidFill>
                  <a:schemeClr val="dk1"/>
                </a:solidFill>
                <a:latin typeface="+mj-lt"/>
              </a:rPr>
              <a:t>opschalen</a:t>
            </a:r>
            <a:endParaRPr lang="fr-BE" sz="2000" dirty="0">
              <a:solidFill>
                <a:schemeClr val="dk1"/>
              </a:solidFill>
              <a:latin typeface="+mj-lt"/>
              <a:sym typeface="Wingdings" panose="05000000000000000000" pitchFamily="2" charset="2"/>
            </a:endParaRPr>
          </a:p>
        </p:txBody>
      </p:sp>
      <p:sp>
        <p:nvSpPr>
          <p:cNvPr id="19" name="Tekstvak 18"/>
          <p:cNvSpPr txBox="1"/>
          <p:nvPr/>
        </p:nvSpPr>
        <p:spPr>
          <a:xfrm>
            <a:off x="2452836" y="736025"/>
            <a:ext cx="1463557" cy="400110"/>
          </a:xfrm>
          <a:prstGeom prst="rect">
            <a:avLst/>
          </a:prstGeom>
          <a:noFill/>
        </p:spPr>
        <p:txBody>
          <a:bodyPr wrap="square" rtlCol="0">
            <a:spAutoFit/>
          </a:bodyPr>
          <a:lstStyle/>
          <a:p>
            <a:pPr algn="ctr"/>
            <a:r>
              <a:rPr lang="fr-BE" sz="2000" b="1" dirty="0" err="1" smtClean="0">
                <a:solidFill>
                  <a:srgbClr val="FF0000"/>
                </a:solidFill>
                <a:latin typeface="+mj-lt"/>
              </a:rPr>
              <a:t>Selectie</a:t>
            </a:r>
            <a:endParaRPr lang="nl-NL" sz="2000" b="1" dirty="0">
              <a:solidFill>
                <a:srgbClr val="FF0000"/>
              </a:solidFill>
              <a:latin typeface="+mj-lt"/>
            </a:endParaRPr>
          </a:p>
        </p:txBody>
      </p:sp>
      <p:sp>
        <p:nvSpPr>
          <p:cNvPr id="20" name="Tekstvak 19"/>
          <p:cNvSpPr txBox="1"/>
          <p:nvPr/>
        </p:nvSpPr>
        <p:spPr>
          <a:xfrm>
            <a:off x="4486393" y="710028"/>
            <a:ext cx="1586603" cy="411405"/>
          </a:xfrm>
          <a:prstGeom prst="rect">
            <a:avLst/>
          </a:prstGeom>
          <a:noFill/>
        </p:spPr>
        <p:txBody>
          <a:bodyPr wrap="square" rtlCol="0">
            <a:spAutoFit/>
          </a:bodyPr>
          <a:lstStyle/>
          <a:p>
            <a:pPr algn="ctr"/>
            <a:r>
              <a:rPr lang="fr-BE" sz="2000" b="1" dirty="0" err="1" smtClean="0">
                <a:solidFill>
                  <a:srgbClr val="FF0000"/>
                </a:solidFill>
                <a:latin typeface="+mj-lt"/>
              </a:rPr>
              <a:t>Selectie</a:t>
            </a:r>
            <a:endParaRPr lang="nl-NL" sz="2000" b="1" dirty="0">
              <a:solidFill>
                <a:srgbClr val="FF0000"/>
              </a:solidFill>
              <a:latin typeface="+mj-lt"/>
            </a:endParaRPr>
          </a:p>
        </p:txBody>
      </p:sp>
      <p:sp>
        <p:nvSpPr>
          <p:cNvPr id="21" name="Tekstvak 20"/>
          <p:cNvSpPr txBox="1"/>
          <p:nvPr/>
        </p:nvSpPr>
        <p:spPr>
          <a:xfrm>
            <a:off x="6859020" y="728931"/>
            <a:ext cx="1972017" cy="400110"/>
          </a:xfrm>
          <a:prstGeom prst="rect">
            <a:avLst/>
          </a:prstGeom>
          <a:noFill/>
        </p:spPr>
        <p:txBody>
          <a:bodyPr wrap="square" rtlCol="0">
            <a:spAutoFit/>
          </a:bodyPr>
          <a:lstStyle/>
          <a:p>
            <a:pPr algn="ctr"/>
            <a:r>
              <a:rPr lang="fr-BE" sz="2000" b="1" dirty="0" smtClean="0">
                <a:solidFill>
                  <a:srgbClr val="FF0000"/>
                </a:solidFill>
                <a:latin typeface="+mj-lt"/>
              </a:rPr>
              <a:t>Globale </a:t>
            </a:r>
            <a:r>
              <a:rPr lang="fr-BE" sz="2000" b="1" dirty="0" err="1" smtClean="0">
                <a:solidFill>
                  <a:srgbClr val="FF0000"/>
                </a:solidFill>
                <a:latin typeface="+mj-lt"/>
              </a:rPr>
              <a:t>evaluatie</a:t>
            </a:r>
            <a:endParaRPr lang="nl-NL" sz="2000" b="1" dirty="0">
              <a:solidFill>
                <a:srgbClr val="FF0000"/>
              </a:solidFill>
              <a:latin typeface="+mj-lt"/>
            </a:endParaRPr>
          </a:p>
        </p:txBody>
      </p:sp>
      <p:sp>
        <p:nvSpPr>
          <p:cNvPr id="24" name="Tekstvak 23"/>
          <p:cNvSpPr txBox="1"/>
          <p:nvPr/>
        </p:nvSpPr>
        <p:spPr>
          <a:xfrm>
            <a:off x="381876" y="721633"/>
            <a:ext cx="1515935" cy="400110"/>
          </a:xfrm>
          <a:prstGeom prst="rect">
            <a:avLst/>
          </a:prstGeom>
          <a:noFill/>
        </p:spPr>
        <p:txBody>
          <a:bodyPr wrap="square" rtlCol="0">
            <a:spAutoFit/>
          </a:bodyPr>
          <a:lstStyle/>
          <a:p>
            <a:pPr algn="ctr"/>
            <a:r>
              <a:rPr lang="fr-BE" sz="2000" b="1" dirty="0" err="1" smtClean="0">
                <a:solidFill>
                  <a:srgbClr val="FF0000"/>
                </a:solidFill>
                <a:latin typeface="+mj-lt"/>
              </a:rPr>
              <a:t>Oproep</a:t>
            </a:r>
            <a:r>
              <a:rPr lang="fr-BE" sz="2000" dirty="0" smtClean="0">
                <a:latin typeface="+mj-lt"/>
              </a:rPr>
              <a:t> </a:t>
            </a:r>
            <a:endParaRPr lang="nl-NL" sz="2000" b="1" dirty="0">
              <a:solidFill>
                <a:srgbClr val="FF0000"/>
              </a:solidFill>
              <a:latin typeface="+mj-lt"/>
            </a:endParaRPr>
          </a:p>
        </p:txBody>
      </p:sp>
      <p:sp>
        <p:nvSpPr>
          <p:cNvPr id="26" name="Tekstvak 25"/>
          <p:cNvSpPr txBox="1"/>
          <p:nvPr/>
        </p:nvSpPr>
        <p:spPr>
          <a:xfrm>
            <a:off x="687454" y="6025982"/>
            <a:ext cx="2297286" cy="400110"/>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nchor="ctr">
            <a:spAutoFit/>
          </a:bodyPr>
          <a:lstStyle/>
          <a:p>
            <a:r>
              <a:rPr lang="fr-BE" sz="2000" b="1" dirty="0" err="1" smtClean="0">
                <a:latin typeface="+mj-lt"/>
              </a:rPr>
              <a:t>Interesseverklaring</a:t>
            </a:r>
            <a:endParaRPr lang="nl-NL" sz="2000" b="1" dirty="0">
              <a:latin typeface="+mj-lt"/>
            </a:endParaRPr>
          </a:p>
        </p:txBody>
      </p:sp>
      <p:sp>
        <p:nvSpPr>
          <p:cNvPr id="27" name="Tekstvak 26"/>
          <p:cNvSpPr txBox="1"/>
          <p:nvPr/>
        </p:nvSpPr>
        <p:spPr>
          <a:xfrm>
            <a:off x="3662580" y="6034006"/>
            <a:ext cx="1685798" cy="40011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fr-BE" sz="2000" b="1" dirty="0" err="1" smtClean="0">
                <a:latin typeface="+mj-lt"/>
              </a:rPr>
              <a:t>Kandidatuur</a:t>
            </a:r>
            <a:endParaRPr lang="nl-NL" sz="2000" b="1" dirty="0">
              <a:latin typeface="+mj-lt"/>
            </a:endParaRPr>
          </a:p>
        </p:txBody>
      </p:sp>
      <p:cxnSp>
        <p:nvCxnSpPr>
          <p:cNvPr id="29" name="Rechte verbindingslijn 28"/>
          <p:cNvCxnSpPr/>
          <p:nvPr/>
        </p:nvCxnSpPr>
        <p:spPr>
          <a:xfrm rot="5400000">
            <a:off x="265626" y="5206065"/>
            <a:ext cx="998121" cy="97728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1" name="Rechte verbindingslijn met pijl 30"/>
          <p:cNvCxnSpPr/>
          <p:nvPr/>
        </p:nvCxnSpPr>
        <p:spPr>
          <a:xfrm flipV="1">
            <a:off x="256259" y="6211019"/>
            <a:ext cx="451107" cy="615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3" name="Rechte verbindingslijn met pijl 32"/>
          <p:cNvCxnSpPr/>
          <p:nvPr/>
        </p:nvCxnSpPr>
        <p:spPr>
          <a:xfrm>
            <a:off x="3260785" y="6245525"/>
            <a:ext cx="410479" cy="852"/>
          </a:xfrm>
          <a:prstGeom prst="straightConnector1">
            <a:avLst/>
          </a:prstGeom>
          <a:ln w="38100">
            <a:tailEnd type="triangle"/>
          </a:ln>
        </p:spPr>
        <p:style>
          <a:lnRef idx="3">
            <a:schemeClr val="accent4"/>
          </a:lnRef>
          <a:fillRef idx="0">
            <a:schemeClr val="accent4"/>
          </a:fillRef>
          <a:effectRef idx="2">
            <a:schemeClr val="accent4"/>
          </a:effectRef>
          <a:fontRef idx="minor">
            <a:schemeClr val="tx1"/>
          </a:fontRef>
        </p:style>
      </p:cxnSp>
      <p:cxnSp>
        <p:nvCxnSpPr>
          <p:cNvPr id="34" name="Rechte verbindingslijn 33"/>
          <p:cNvCxnSpPr/>
          <p:nvPr/>
        </p:nvCxnSpPr>
        <p:spPr>
          <a:xfrm flipH="1">
            <a:off x="3250089" y="5807470"/>
            <a:ext cx="251034" cy="421316"/>
          </a:xfrm>
          <a:prstGeom prst="line">
            <a:avLst/>
          </a:prstGeom>
          <a:ln w="38100"/>
        </p:spPr>
        <p:style>
          <a:lnRef idx="3">
            <a:schemeClr val="accent4"/>
          </a:lnRef>
          <a:fillRef idx="0">
            <a:schemeClr val="accent4"/>
          </a:fillRef>
          <a:effectRef idx="2">
            <a:schemeClr val="accent4"/>
          </a:effectRef>
          <a:fontRef idx="minor">
            <a:schemeClr val="tx1"/>
          </a:fontRef>
        </p:style>
      </p:cxnSp>
      <p:sp>
        <p:nvSpPr>
          <p:cNvPr id="35" name="Tekstvak 34"/>
          <p:cNvSpPr txBox="1"/>
          <p:nvPr/>
        </p:nvSpPr>
        <p:spPr>
          <a:xfrm>
            <a:off x="728687" y="1488036"/>
            <a:ext cx="1522381" cy="400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fr-BE" sz="2000" b="1" dirty="0">
                <a:latin typeface="+mj-lt"/>
              </a:rPr>
              <a:t>4</a:t>
            </a:r>
            <a:r>
              <a:rPr lang="fr-BE" sz="2000" b="1" dirty="0" smtClean="0">
                <a:latin typeface="+mj-lt"/>
              </a:rPr>
              <a:t> </a:t>
            </a:r>
            <a:r>
              <a:rPr lang="fr-BE" sz="2000" b="1" dirty="0" err="1" smtClean="0">
                <a:latin typeface="+mj-lt"/>
              </a:rPr>
              <a:t>maanden</a:t>
            </a:r>
            <a:endParaRPr lang="nl-NL" sz="2000" b="1" dirty="0">
              <a:latin typeface="+mj-lt"/>
            </a:endParaRPr>
          </a:p>
        </p:txBody>
      </p:sp>
      <p:sp>
        <p:nvSpPr>
          <p:cNvPr id="36" name="Tekstvak 35"/>
          <p:cNvSpPr txBox="1"/>
          <p:nvPr/>
        </p:nvSpPr>
        <p:spPr>
          <a:xfrm>
            <a:off x="2811391" y="1488036"/>
            <a:ext cx="1522381" cy="4001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fr-BE" sz="2000" b="1" dirty="0" smtClean="0">
                <a:latin typeface="+mj-lt"/>
              </a:rPr>
              <a:t>7 </a:t>
            </a:r>
            <a:r>
              <a:rPr lang="fr-BE" sz="2000" b="1" dirty="0" err="1" smtClean="0">
                <a:latin typeface="+mj-lt"/>
              </a:rPr>
              <a:t>maanden</a:t>
            </a:r>
            <a:endParaRPr lang="nl-NL" sz="2000" b="1" dirty="0">
              <a:latin typeface="+mj-lt"/>
            </a:endParaRPr>
          </a:p>
        </p:txBody>
      </p:sp>
      <p:sp>
        <p:nvSpPr>
          <p:cNvPr id="42" name="Tekstvak 41"/>
          <p:cNvSpPr txBox="1"/>
          <p:nvPr/>
        </p:nvSpPr>
        <p:spPr>
          <a:xfrm>
            <a:off x="4891709" y="1489811"/>
            <a:ext cx="1522381" cy="40011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fr-BE" sz="2000" b="1" dirty="0">
                <a:latin typeface="+mj-lt"/>
              </a:rPr>
              <a:t>4</a:t>
            </a:r>
            <a:r>
              <a:rPr lang="fr-BE" sz="2000" b="1" dirty="0" smtClean="0">
                <a:latin typeface="+mj-lt"/>
              </a:rPr>
              <a:t> </a:t>
            </a:r>
            <a:r>
              <a:rPr lang="fr-BE" sz="2000" b="1" dirty="0" err="1" smtClean="0">
                <a:latin typeface="+mj-lt"/>
              </a:rPr>
              <a:t>jaar</a:t>
            </a:r>
            <a:endParaRPr lang="nl-NL" sz="2000" b="1" dirty="0">
              <a:latin typeface="+mj-lt"/>
            </a:endParaRPr>
          </a:p>
        </p:txBody>
      </p:sp>
      <p:cxnSp>
        <p:nvCxnSpPr>
          <p:cNvPr id="44" name="Rechte verbindingslijn met pijl 43"/>
          <p:cNvCxnSpPr/>
          <p:nvPr/>
        </p:nvCxnSpPr>
        <p:spPr>
          <a:xfrm rot="5400000" flipH="1" flipV="1">
            <a:off x="181314" y="1293086"/>
            <a:ext cx="732208" cy="457917"/>
          </a:xfrm>
          <a:prstGeom prst="straightConnector1">
            <a:avLst/>
          </a:prstGeom>
          <a:ln w="38100" cmpd="thickThi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Rechte verbindingslijn met pijl 44"/>
          <p:cNvCxnSpPr/>
          <p:nvPr/>
        </p:nvCxnSpPr>
        <p:spPr>
          <a:xfrm rot="5400000" flipH="1" flipV="1">
            <a:off x="2345084" y="1257638"/>
            <a:ext cx="775863" cy="46895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Rechte verbindingslijn met pijl 45"/>
          <p:cNvCxnSpPr/>
          <p:nvPr/>
        </p:nvCxnSpPr>
        <p:spPr>
          <a:xfrm rot="5400000" flipH="1" flipV="1">
            <a:off x="4356343" y="1319842"/>
            <a:ext cx="776376" cy="37956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Rechte verbindingslijn met pijl 46"/>
          <p:cNvCxnSpPr/>
          <p:nvPr/>
        </p:nvCxnSpPr>
        <p:spPr>
          <a:xfrm rot="5400000" flipH="1" flipV="1">
            <a:off x="6455208" y="1292665"/>
            <a:ext cx="723267" cy="48702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2" name="Espace réservé du numéro de diapositive 31"/>
          <p:cNvSpPr>
            <a:spLocks noGrp="1"/>
          </p:cNvSpPr>
          <p:nvPr>
            <p:ph type="sldNum" sz="quarter" idx="12"/>
          </p:nvPr>
        </p:nvSpPr>
        <p:spPr/>
        <p:txBody>
          <a:bodyPr/>
          <a:lstStyle/>
          <a:p>
            <a:fld id="{F1D00C41-20F6-4A70-8390-81F304BBBA45}" type="slidenum">
              <a:rPr lang="nl-NL" smtClean="0"/>
              <a:pPr/>
              <a:t>34</a:t>
            </a:fld>
            <a:endParaRPr lang="nl-NL"/>
          </a:p>
        </p:txBody>
      </p:sp>
      <p:pic>
        <p:nvPicPr>
          <p:cNvPr id="63"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r="5141"/>
          <a:stretch/>
        </p:blipFill>
        <p:spPr bwMode="auto">
          <a:xfrm>
            <a:off x="8110417" y="5624869"/>
            <a:ext cx="1035171" cy="1233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kstvak 1"/>
          <p:cNvSpPr txBox="1"/>
          <p:nvPr/>
        </p:nvSpPr>
        <p:spPr>
          <a:xfrm>
            <a:off x="276046" y="175846"/>
            <a:ext cx="2880392" cy="954107"/>
          </a:xfrm>
          <a:prstGeom prst="rect">
            <a:avLst/>
          </a:prstGeom>
          <a:noFill/>
        </p:spPr>
        <p:txBody>
          <a:bodyPr wrap="square" rtlCol="0">
            <a:spAutoFit/>
          </a:bodyPr>
          <a:lstStyle/>
          <a:p>
            <a:pPr marL="228600" indent="-228600">
              <a:lnSpc>
                <a:spcPct val="90000"/>
              </a:lnSpc>
              <a:spcBef>
                <a:spcPts val="3600"/>
              </a:spcBef>
              <a:spcAft>
                <a:spcPts val="2400"/>
              </a:spcAft>
              <a:buFont typeface="Wingdings" panose="05000000000000000000" pitchFamily="2" charset="2"/>
              <a:buChar char="Ø"/>
            </a:pPr>
            <a:r>
              <a:rPr lang="fr-BE" sz="2000" b="1" dirty="0" smtClean="0">
                <a:solidFill>
                  <a:schemeClr val="bg2">
                    <a:lumMod val="50000"/>
                  </a:schemeClr>
                </a:solidFill>
              </a:rPr>
              <a:t>Timing:</a:t>
            </a:r>
            <a:endParaRPr lang="fr-BE" sz="2000" b="1" dirty="0">
              <a:solidFill>
                <a:schemeClr val="bg2">
                  <a:lumMod val="50000"/>
                </a:schemeClr>
              </a:solidFill>
            </a:endParaRPr>
          </a:p>
          <a:p>
            <a:endParaRPr lang="nl-NL" dirty="0"/>
          </a:p>
        </p:txBody>
      </p:sp>
    </p:spTree>
    <p:extLst>
      <p:ext uri="{BB962C8B-B14F-4D97-AF65-F5344CB8AC3E}">
        <p14:creationId xmlns:p14="http://schemas.microsoft.com/office/powerpoint/2010/main" val="26155282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33195" y="171963"/>
            <a:ext cx="6801226" cy="1320800"/>
          </a:xfrm>
        </p:spPr>
        <p:txBody>
          <a:bodyPr>
            <a:normAutofit/>
          </a:bodyPr>
          <a:lstStyle/>
          <a:p>
            <a:pPr algn="ctr"/>
            <a:r>
              <a:rPr lang="fr-BE" sz="4000" b="1" dirty="0" smtClean="0"/>
              <a:t>4 </a:t>
            </a:r>
            <a:r>
              <a:rPr lang="fr-BE" sz="4000" b="1" dirty="0" err="1" smtClean="0"/>
              <a:t>projectfases</a:t>
            </a:r>
            <a:r>
              <a:rPr lang="fr-BE" sz="4000" b="1" dirty="0"/>
              <a:t> </a:t>
            </a:r>
            <a:r>
              <a:rPr lang="fr-BE" sz="4000" b="1" dirty="0" smtClean="0"/>
              <a:t>-  </a:t>
            </a:r>
            <a:r>
              <a:rPr lang="fr-BE" sz="4000" b="1" dirty="0" err="1"/>
              <a:t>v</a:t>
            </a:r>
            <a:r>
              <a:rPr lang="fr-BE" sz="4000" b="1" dirty="0" err="1" smtClean="0"/>
              <a:t>oorbereidingsfase</a:t>
            </a:r>
            <a:endParaRPr lang="nl-NL" sz="4000" b="1" dirty="0"/>
          </a:p>
        </p:txBody>
      </p:sp>
      <p:sp>
        <p:nvSpPr>
          <p:cNvPr id="3" name="Tijdelijke aanduiding voor inhoud 2"/>
          <p:cNvSpPr>
            <a:spLocks noGrp="1"/>
          </p:cNvSpPr>
          <p:nvPr>
            <p:ph idx="1"/>
          </p:nvPr>
        </p:nvSpPr>
        <p:spPr>
          <a:xfrm>
            <a:off x="1203376" y="1492763"/>
            <a:ext cx="7129255" cy="5365237"/>
          </a:xfrm>
          <a:solidFill>
            <a:schemeClr val="bg1"/>
          </a:solidFill>
        </p:spPr>
        <p:txBody>
          <a:bodyPr>
            <a:normAutofit fontScale="85000" lnSpcReduction="20000"/>
          </a:bodyPr>
          <a:lstStyle/>
          <a:p>
            <a:pPr>
              <a:spcBef>
                <a:spcPts val="600"/>
              </a:spcBef>
              <a:spcAft>
                <a:spcPts val="1200"/>
              </a:spcAft>
              <a:buClr>
                <a:schemeClr val="accent1">
                  <a:lumMod val="75000"/>
                </a:schemeClr>
              </a:buClr>
              <a:buFont typeface="Wingdings" panose="05000000000000000000" pitchFamily="2" charset="2"/>
              <a:buChar char="§"/>
            </a:pPr>
            <a:r>
              <a:rPr lang="fr-BE" b="1" dirty="0" smtClean="0">
                <a:solidFill>
                  <a:schemeClr val="tx1"/>
                </a:solidFill>
                <a:latin typeface="+mj-lt"/>
              </a:rPr>
              <a:t>Timing</a:t>
            </a:r>
            <a:r>
              <a:rPr lang="fr-BE" dirty="0" smtClean="0">
                <a:solidFill>
                  <a:schemeClr val="tx1"/>
                </a:solidFill>
                <a:latin typeface="+mj-lt"/>
              </a:rPr>
              <a:t>: van 2 </a:t>
            </a:r>
            <a:r>
              <a:rPr lang="fr-BE" dirty="0" err="1" smtClean="0">
                <a:solidFill>
                  <a:schemeClr val="tx1"/>
                </a:solidFill>
                <a:latin typeface="+mj-lt"/>
              </a:rPr>
              <a:t>februari</a:t>
            </a:r>
            <a:r>
              <a:rPr lang="fr-BE" dirty="0" smtClean="0">
                <a:solidFill>
                  <a:schemeClr val="tx1"/>
                </a:solidFill>
                <a:latin typeface="+mj-lt"/>
              </a:rPr>
              <a:t> 2016 </a:t>
            </a:r>
            <a:r>
              <a:rPr lang="fr-BE" dirty="0" smtClean="0">
                <a:solidFill>
                  <a:schemeClr val="tx1"/>
                </a:solidFill>
                <a:latin typeface="+mj-lt"/>
                <a:sym typeface="Wingdings" panose="05000000000000000000" pitchFamily="2" charset="2"/>
              </a:rPr>
              <a:t> 31 </a:t>
            </a:r>
            <a:r>
              <a:rPr lang="fr-BE" dirty="0" err="1" smtClean="0">
                <a:solidFill>
                  <a:schemeClr val="tx1"/>
                </a:solidFill>
                <a:latin typeface="+mj-lt"/>
                <a:sym typeface="Wingdings" panose="05000000000000000000" pitchFamily="2" charset="2"/>
              </a:rPr>
              <a:t>mei</a:t>
            </a:r>
            <a:r>
              <a:rPr lang="fr-BE" dirty="0" smtClean="0">
                <a:solidFill>
                  <a:schemeClr val="tx1"/>
                </a:solidFill>
                <a:latin typeface="+mj-lt"/>
                <a:sym typeface="Wingdings" panose="05000000000000000000" pitchFamily="2" charset="2"/>
              </a:rPr>
              <a:t> 2016</a:t>
            </a:r>
            <a:endParaRPr lang="fr-BE" dirty="0">
              <a:solidFill>
                <a:schemeClr val="tx1"/>
              </a:solidFill>
              <a:latin typeface="+mj-lt"/>
              <a:sym typeface="Wingdings" panose="05000000000000000000" pitchFamily="2" charset="2"/>
            </a:endParaRPr>
          </a:p>
          <a:p>
            <a:pPr>
              <a:spcBef>
                <a:spcPts val="600"/>
              </a:spcBef>
              <a:spcAft>
                <a:spcPts val="1200"/>
              </a:spcAft>
              <a:buClr>
                <a:schemeClr val="accent1">
                  <a:lumMod val="75000"/>
                </a:schemeClr>
              </a:buClr>
              <a:buFont typeface="Wingdings" panose="05000000000000000000" pitchFamily="2" charset="2"/>
              <a:buChar char="§"/>
            </a:pPr>
            <a:r>
              <a:rPr lang="fr-BE" b="1" dirty="0" smtClean="0">
                <a:solidFill>
                  <a:schemeClr val="tx1"/>
                </a:solidFill>
                <a:latin typeface="+mj-lt"/>
              </a:rPr>
              <a:t>To-</a:t>
            </a:r>
            <a:r>
              <a:rPr lang="fr-BE" b="1" dirty="0" err="1" smtClean="0">
                <a:solidFill>
                  <a:schemeClr val="tx1"/>
                </a:solidFill>
                <a:latin typeface="+mj-lt"/>
              </a:rPr>
              <a:t>do’s</a:t>
            </a:r>
            <a:r>
              <a:rPr lang="fr-BE" dirty="0" smtClean="0">
                <a:solidFill>
                  <a:schemeClr val="tx1"/>
                </a:solidFill>
                <a:latin typeface="+mj-lt"/>
              </a:rPr>
              <a:t>:</a:t>
            </a:r>
          </a:p>
          <a:p>
            <a:pPr marL="914400" lvl="1" indent="-457200">
              <a:spcBef>
                <a:spcPts val="600"/>
              </a:spcBef>
              <a:spcAft>
                <a:spcPts val="1200"/>
              </a:spcAft>
              <a:buFont typeface="+mj-lt"/>
              <a:buAutoNum type="arabicPeriod"/>
            </a:pPr>
            <a:r>
              <a:rPr lang="nl-NL" dirty="0" smtClean="0">
                <a:solidFill>
                  <a:schemeClr val="tx1"/>
                </a:solidFill>
              </a:rPr>
              <a:t>Verzamelen van partners (consortium)</a:t>
            </a:r>
            <a:endParaRPr lang="nl-NL" dirty="0">
              <a:solidFill>
                <a:schemeClr val="tx1"/>
              </a:solidFill>
            </a:endParaRPr>
          </a:p>
          <a:p>
            <a:pPr marL="914400" lvl="1" indent="-457200">
              <a:spcBef>
                <a:spcPts val="600"/>
              </a:spcBef>
              <a:spcAft>
                <a:spcPts val="1200"/>
              </a:spcAft>
              <a:buFont typeface="+mj-lt"/>
              <a:buAutoNum type="arabicPeriod"/>
            </a:pPr>
            <a:r>
              <a:rPr lang="fr-BE" dirty="0" err="1" smtClean="0">
                <a:solidFill>
                  <a:schemeClr val="tx1"/>
                </a:solidFill>
              </a:rPr>
              <a:t>Vastleggen</a:t>
            </a:r>
            <a:r>
              <a:rPr lang="fr-BE" dirty="0" smtClean="0">
                <a:solidFill>
                  <a:schemeClr val="tx1"/>
                </a:solidFill>
              </a:rPr>
              <a:t> van de </a:t>
            </a:r>
            <a:r>
              <a:rPr lang="fr-BE" dirty="0" err="1" smtClean="0">
                <a:solidFill>
                  <a:schemeClr val="tx1"/>
                </a:solidFill>
              </a:rPr>
              <a:t>pilootregio</a:t>
            </a:r>
            <a:endParaRPr lang="fr-BE" dirty="0">
              <a:solidFill>
                <a:schemeClr val="tx1"/>
              </a:solidFill>
            </a:endParaRPr>
          </a:p>
          <a:p>
            <a:pPr marL="914400" lvl="1" indent="-457200">
              <a:spcBef>
                <a:spcPts val="600"/>
              </a:spcBef>
              <a:spcAft>
                <a:spcPts val="1200"/>
              </a:spcAft>
              <a:buFont typeface="+mj-lt"/>
              <a:buAutoNum type="arabicPeriod"/>
            </a:pPr>
            <a:r>
              <a:rPr lang="nl-NL" dirty="0" smtClean="0">
                <a:solidFill>
                  <a:schemeClr val="tx1"/>
                </a:solidFill>
              </a:rPr>
              <a:t>Bepalen van initiële doelgroep</a:t>
            </a:r>
          </a:p>
          <a:p>
            <a:pPr marL="914400" lvl="1" indent="-457200">
              <a:spcBef>
                <a:spcPts val="600"/>
              </a:spcBef>
              <a:spcAft>
                <a:spcPts val="1200"/>
              </a:spcAft>
              <a:buFont typeface="+mj-lt"/>
              <a:buAutoNum type="arabicPeriod"/>
            </a:pPr>
            <a:r>
              <a:rPr lang="fr-BE" dirty="0" err="1" smtClean="0">
                <a:solidFill>
                  <a:schemeClr val="tx1"/>
                </a:solidFill>
              </a:rPr>
              <a:t>Indienen</a:t>
            </a:r>
            <a:r>
              <a:rPr lang="fr-BE" dirty="0" smtClean="0">
                <a:solidFill>
                  <a:schemeClr val="tx1"/>
                </a:solidFill>
              </a:rPr>
              <a:t> </a:t>
            </a:r>
            <a:r>
              <a:rPr lang="fr-BE" dirty="0" err="1" smtClean="0">
                <a:solidFill>
                  <a:schemeClr val="tx1"/>
                </a:solidFill>
              </a:rPr>
              <a:t>interesseverklaring</a:t>
            </a:r>
            <a:r>
              <a:rPr lang="fr-BE" dirty="0" smtClean="0">
                <a:solidFill>
                  <a:schemeClr val="tx1"/>
                </a:solidFill>
              </a:rPr>
              <a:t> (via </a:t>
            </a:r>
            <a:r>
              <a:rPr lang="fr-BE" dirty="0" err="1" smtClean="0">
                <a:solidFill>
                  <a:schemeClr val="tx1"/>
                </a:solidFill>
              </a:rPr>
              <a:t>template</a:t>
            </a:r>
            <a:r>
              <a:rPr lang="fr-BE" dirty="0" smtClean="0">
                <a:solidFill>
                  <a:schemeClr val="tx1"/>
                </a:solidFill>
              </a:rPr>
              <a:t>)</a:t>
            </a:r>
            <a:endParaRPr lang="nl-NL" dirty="0">
              <a:solidFill>
                <a:schemeClr val="tx1"/>
              </a:solidFill>
            </a:endParaRPr>
          </a:p>
          <a:p>
            <a:pPr>
              <a:spcBef>
                <a:spcPts val="600"/>
              </a:spcBef>
              <a:spcAft>
                <a:spcPts val="1200"/>
              </a:spcAft>
              <a:buClr>
                <a:schemeClr val="accent1">
                  <a:lumMod val="75000"/>
                </a:schemeClr>
              </a:buClr>
              <a:buFont typeface="Wingdings" panose="05000000000000000000" pitchFamily="2" charset="2"/>
              <a:buChar char="§"/>
            </a:pPr>
            <a:r>
              <a:rPr lang="fr-BE" b="1" dirty="0" err="1" smtClean="0">
                <a:solidFill>
                  <a:schemeClr val="tx1"/>
                </a:solidFill>
                <a:latin typeface="+mj-lt"/>
              </a:rPr>
              <a:t>Ondersteuning</a:t>
            </a:r>
            <a:r>
              <a:rPr lang="fr-BE" dirty="0" smtClean="0">
                <a:solidFill>
                  <a:schemeClr val="tx1"/>
                </a:solidFill>
                <a:latin typeface="+mj-lt"/>
              </a:rPr>
              <a:t>:</a:t>
            </a:r>
          </a:p>
          <a:p>
            <a:pPr lvl="1">
              <a:spcBef>
                <a:spcPts val="600"/>
              </a:spcBef>
              <a:spcAft>
                <a:spcPts val="1200"/>
              </a:spcAft>
            </a:pPr>
            <a:r>
              <a:rPr lang="nl-NL" dirty="0" smtClean="0">
                <a:solidFill>
                  <a:schemeClr val="tx1"/>
                </a:solidFill>
              </a:rPr>
              <a:t>Regionale infosessies door IAC</a:t>
            </a:r>
          </a:p>
          <a:p>
            <a:pPr lvl="1">
              <a:spcBef>
                <a:spcPts val="600"/>
              </a:spcBef>
              <a:spcAft>
                <a:spcPts val="1200"/>
              </a:spcAft>
            </a:pPr>
            <a:r>
              <a:rPr lang="fr-BE" dirty="0" err="1" smtClean="0">
                <a:solidFill>
                  <a:schemeClr val="tx1"/>
                </a:solidFill>
              </a:rPr>
              <a:t>Documenten</a:t>
            </a:r>
            <a:r>
              <a:rPr lang="fr-BE" dirty="0" smtClean="0">
                <a:solidFill>
                  <a:schemeClr val="tx1"/>
                </a:solidFill>
              </a:rPr>
              <a:t> (</a:t>
            </a:r>
            <a:r>
              <a:rPr lang="fr-BE" dirty="0" err="1" smtClean="0">
                <a:solidFill>
                  <a:schemeClr val="tx1"/>
                </a:solidFill>
              </a:rPr>
              <a:t>Gids</a:t>
            </a:r>
            <a:r>
              <a:rPr lang="fr-BE" dirty="0" smtClean="0">
                <a:solidFill>
                  <a:schemeClr val="tx1"/>
                </a:solidFill>
              </a:rPr>
              <a:t>, FAQ, newsletter, </a:t>
            </a:r>
            <a:r>
              <a:rPr lang="fr-BE" dirty="0" err="1" smtClean="0">
                <a:solidFill>
                  <a:schemeClr val="tx1"/>
                </a:solidFill>
              </a:rPr>
              <a:t>PPT’s</a:t>
            </a:r>
            <a:r>
              <a:rPr lang="fr-BE" dirty="0" smtClean="0">
                <a:solidFill>
                  <a:schemeClr val="tx1"/>
                </a:solidFill>
              </a:rPr>
              <a:t>, …) op </a:t>
            </a:r>
            <a:r>
              <a:rPr lang="fr-BE" dirty="0" err="1" smtClean="0">
                <a:solidFill>
                  <a:schemeClr val="tx1"/>
                </a:solidFill>
              </a:rPr>
              <a:t>website</a:t>
            </a:r>
            <a:r>
              <a:rPr lang="fr-BE" dirty="0" smtClean="0">
                <a:solidFill>
                  <a:schemeClr val="tx1"/>
                </a:solidFill>
              </a:rPr>
              <a:t>: </a:t>
            </a:r>
            <a:r>
              <a:rPr lang="fr-BE" dirty="0" smtClean="0">
                <a:solidFill>
                  <a:schemeClr val="tx1"/>
                </a:solidFill>
                <a:hlinkClick r:id="rId3"/>
              </a:rPr>
              <a:t>www.chroniccare.be</a:t>
            </a:r>
            <a:r>
              <a:rPr lang="fr-BE" dirty="0" smtClean="0">
                <a:solidFill>
                  <a:schemeClr val="tx1"/>
                </a:solidFill>
              </a:rPr>
              <a:t> </a:t>
            </a:r>
            <a:endParaRPr lang="nl-NL" dirty="0">
              <a:solidFill>
                <a:schemeClr val="tx1"/>
              </a:solidFill>
            </a:endParaRPr>
          </a:p>
          <a:p>
            <a:pPr lvl="1">
              <a:spcBef>
                <a:spcPts val="600"/>
              </a:spcBef>
              <a:spcAft>
                <a:spcPts val="1200"/>
              </a:spcAft>
            </a:pPr>
            <a:r>
              <a:rPr lang="fr-BE" dirty="0" smtClean="0">
                <a:solidFill>
                  <a:schemeClr val="tx1"/>
                </a:solidFill>
              </a:rPr>
              <a:t>Checklist in </a:t>
            </a:r>
            <a:r>
              <a:rPr lang="fr-BE" dirty="0" err="1" smtClean="0">
                <a:solidFill>
                  <a:schemeClr val="tx1"/>
                </a:solidFill>
              </a:rPr>
              <a:t>voorbereiding</a:t>
            </a:r>
            <a:endParaRPr lang="fr-BE" dirty="0">
              <a:solidFill>
                <a:schemeClr val="tx1"/>
              </a:solidFill>
            </a:endParaRPr>
          </a:p>
          <a:p>
            <a:pPr>
              <a:spcBef>
                <a:spcPts val="600"/>
              </a:spcBef>
              <a:spcAft>
                <a:spcPts val="1200"/>
              </a:spcAft>
              <a:buClr>
                <a:schemeClr val="accent1">
                  <a:lumMod val="75000"/>
                </a:schemeClr>
              </a:buClr>
              <a:buFont typeface="Wingdings" panose="05000000000000000000" pitchFamily="2" charset="2"/>
              <a:buChar char="§"/>
            </a:pPr>
            <a:r>
              <a:rPr lang="fr-BE" b="1" dirty="0" err="1" smtClean="0">
                <a:solidFill>
                  <a:schemeClr val="tx1"/>
                </a:solidFill>
                <a:latin typeface="+mj-lt"/>
              </a:rPr>
              <a:t>Selectie</a:t>
            </a:r>
            <a:r>
              <a:rPr lang="fr-BE" dirty="0" smtClean="0">
                <a:solidFill>
                  <a:schemeClr val="tx1"/>
                </a:solidFill>
                <a:latin typeface="+mj-lt"/>
              </a:rPr>
              <a:t>: op basis van </a:t>
            </a:r>
            <a:r>
              <a:rPr lang="fr-BE" dirty="0" err="1" smtClean="0">
                <a:solidFill>
                  <a:schemeClr val="tx1"/>
                </a:solidFill>
                <a:latin typeface="+mj-lt"/>
              </a:rPr>
              <a:t>administratieve</a:t>
            </a:r>
            <a:r>
              <a:rPr lang="fr-BE" dirty="0" smtClean="0">
                <a:solidFill>
                  <a:schemeClr val="tx1"/>
                </a:solidFill>
                <a:latin typeface="+mj-lt"/>
              </a:rPr>
              <a:t> </a:t>
            </a:r>
            <a:r>
              <a:rPr lang="fr-BE" dirty="0" err="1" smtClean="0">
                <a:solidFill>
                  <a:schemeClr val="tx1"/>
                </a:solidFill>
                <a:latin typeface="+mj-lt"/>
              </a:rPr>
              <a:t>criteria</a:t>
            </a:r>
            <a:endParaRPr lang="fr-BE" dirty="0"/>
          </a:p>
          <a:p>
            <a:pPr marL="0" indent="0">
              <a:spcBef>
                <a:spcPts val="3000"/>
              </a:spcBef>
              <a:spcAft>
                <a:spcPts val="2400"/>
              </a:spcAft>
              <a:buNone/>
            </a:pPr>
            <a:endParaRPr lang="fr-BE" sz="1600" b="1" dirty="0"/>
          </a:p>
          <a:p>
            <a:pPr marL="0" indent="0">
              <a:buNone/>
            </a:pPr>
            <a:endParaRPr lang="nl-NL" altLang="nl-BE" sz="1100" i="1" dirty="0" smtClean="0">
              <a:solidFill>
                <a:srgbClr val="4F81BD">
                  <a:lumMod val="75000"/>
                </a:srgbClr>
              </a:solidFill>
              <a:latin typeface="AGaramond" pitchFamily="18" charset="0"/>
            </a:endParaRPr>
          </a:p>
          <a:p>
            <a:endParaRPr lang="nl-NL" dirty="0"/>
          </a:p>
        </p:txBody>
      </p:sp>
      <p:sp>
        <p:nvSpPr>
          <p:cNvPr id="8" name="Espace réservé du numéro de diapositive 7"/>
          <p:cNvSpPr>
            <a:spLocks noGrp="1"/>
          </p:cNvSpPr>
          <p:nvPr>
            <p:ph type="sldNum" sz="quarter" idx="12"/>
          </p:nvPr>
        </p:nvSpPr>
        <p:spPr/>
        <p:txBody>
          <a:bodyPr/>
          <a:lstStyle/>
          <a:p>
            <a:fld id="{C688D0ED-193F-4936-BAD4-C4F1F620C145}" type="slidenum">
              <a:rPr lang="en-US" smtClean="0"/>
              <a:pPr/>
              <a:t>35</a:t>
            </a:fld>
            <a:endParaRPr lang="en-US" dirty="0"/>
          </a:p>
        </p:txBody>
      </p:sp>
      <p:pic>
        <p:nvPicPr>
          <p:cNvPr id="9"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5141"/>
          <a:stretch/>
        </p:blipFill>
        <p:spPr bwMode="auto">
          <a:xfrm>
            <a:off x="-1" y="0"/>
            <a:ext cx="1035171" cy="1233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493300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33195" y="171963"/>
            <a:ext cx="6801226" cy="1320800"/>
          </a:xfrm>
        </p:spPr>
        <p:txBody>
          <a:bodyPr>
            <a:normAutofit/>
          </a:bodyPr>
          <a:lstStyle/>
          <a:p>
            <a:pPr algn="ctr"/>
            <a:r>
              <a:rPr lang="fr-BE" sz="4000" b="1" dirty="0" err="1" smtClean="0"/>
              <a:t>Voorbereidingsfase</a:t>
            </a:r>
            <a:endParaRPr lang="nl-NL" sz="4000" b="1" dirty="0"/>
          </a:p>
        </p:txBody>
      </p:sp>
      <p:sp>
        <p:nvSpPr>
          <p:cNvPr id="3" name="Tijdelijke aanduiding voor inhoud 2"/>
          <p:cNvSpPr>
            <a:spLocks noGrp="1"/>
          </p:cNvSpPr>
          <p:nvPr>
            <p:ph idx="1"/>
          </p:nvPr>
        </p:nvSpPr>
        <p:spPr>
          <a:xfrm>
            <a:off x="1203376" y="1492762"/>
            <a:ext cx="6931045" cy="5365237"/>
          </a:xfrm>
          <a:solidFill>
            <a:schemeClr val="bg1"/>
          </a:solidFill>
        </p:spPr>
        <p:txBody>
          <a:bodyPr>
            <a:normAutofit fontScale="85000" lnSpcReduction="20000"/>
          </a:bodyPr>
          <a:lstStyle/>
          <a:p>
            <a:pPr>
              <a:spcBef>
                <a:spcPts val="600"/>
              </a:spcBef>
              <a:spcAft>
                <a:spcPts val="1800"/>
              </a:spcAft>
              <a:buClr>
                <a:schemeClr val="accent1">
                  <a:lumMod val="75000"/>
                </a:schemeClr>
              </a:buClr>
              <a:buFont typeface="Wingdings" panose="05000000000000000000" pitchFamily="2" charset="2"/>
              <a:buChar char="Ø"/>
            </a:pPr>
            <a:r>
              <a:rPr lang="fr-BE" sz="3000" b="1" dirty="0" smtClean="0"/>
              <a:t> </a:t>
            </a:r>
            <a:r>
              <a:rPr lang="fr-BE" sz="3000" b="1" dirty="0" err="1" smtClean="0"/>
              <a:t>Uitlichting</a:t>
            </a:r>
            <a:r>
              <a:rPr lang="fr-BE" sz="3000" b="1" dirty="0" smtClean="0"/>
              <a:t> TO-</a:t>
            </a:r>
            <a:r>
              <a:rPr lang="fr-BE" sz="3000" b="1" dirty="0" err="1" smtClean="0"/>
              <a:t>DO’s</a:t>
            </a:r>
            <a:r>
              <a:rPr lang="fr-BE" sz="3000" b="1" dirty="0" smtClean="0"/>
              <a:t>:</a:t>
            </a:r>
            <a:endParaRPr lang="fr-BE" sz="3000" b="1" dirty="0"/>
          </a:p>
          <a:p>
            <a:pPr marL="514350" indent="-514350">
              <a:spcBef>
                <a:spcPts val="600"/>
              </a:spcBef>
              <a:spcAft>
                <a:spcPts val="1200"/>
              </a:spcAft>
              <a:buClr>
                <a:schemeClr val="accent1">
                  <a:lumMod val="75000"/>
                </a:schemeClr>
              </a:buClr>
              <a:buFont typeface="+mj-lt"/>
              <a:buAutoNum type="arabicPeriod"/>
            </a:pPr>
            <a:r>
              <a:rPr lang="fr-BE" b="1" dirty="0" smtClean="0">
                <a:solidFill>
                  <a:schemeClr val="tx1"/>
                </a:solidFill>
                <a:latin typeface="+mj-lt"/>
              </a:rPr>
              <a:t>Oprichten </a:t>
            </a:r>
            <a:r>
              <a:rPr lang="fr-BE" b="1" dirty="0" err="1" smtClean="0">
                <a:solidFill>
                  <a:schemeClr val="tx1"/>
                </a:solidFill>
                <a:latin typeface="+mj-lt"/>
              </a:rPr>
              <a:t>lokaal</a:t>
            </a:r>
            <a:r>
              <a:rPr lang="fr-BE" b="1" dirty="0" smtClean="0">
                <a:solidFill>
                  <a:schemeClr val="tx1"/>
                </a:solidFill>
                <a:latin typeface="+mj-lt"/>
              </a:rPr>
              <a:t> consortium</a:t>
            </a:r>
            <a:endParaRPr lang="fr-BE" dirty="0" smtClean="0">
              <a:solidFill>
                <a:schemeClr val="tx1"/>
              </a:solidFill>
              <a:latin typeface="+mj-lt"/>
            </a:endParaRPr>
          </a:p>
          <a:p>
            <a:pPr lvl="1">
              <a:spcBef>
                <a:spcPts val="600"/>
              </a:spcBef>
              <a:spcAft>
                <a:spcPts val="1200"/>
              </a:spcAft>
            </a:pPr>
            <a:r>
              <a:rPr lang="nl-NL" sz="2100" dirty="0" smtClean="0">
                <a:solidFill>
                  <a:schemeClr val="tx1"/>
                </a:solidFill>
              </a:rPr>
              <a:t>Minimale partners betrekken (zie opsomming in Gids)</a:t>
            </a:r>
          </a:p>
          <a:p>
            <a:pPr lvl="1">
              <a:spcBef>
                <a:spcPts val="600"/>
              </a:spcBef>
              <a:spcAft>
                <a:spcPts val="1200"/>
              </a:spcAft>
            </a:pPr>
            <a:r>
              <a:rPr lang="fr-BE" sz="2100" dirty="0" err="1" smtClean="0">
                <a:solidFill>
                  <a:schemeClr val="tx1"/>
                </a:solidFill>
              </a:rPr>
              <a:t>Vlaamse</a:t>
            </a:r>
            <a:r>
              <a:rPr lang="fr-BE" sz="2100" dirty="0" smtClean="0">
                <a:solidFill>
                  <a:schemeClr val="tx1"/>
                </a:solidFill>
              </a:rPr>
              <a:t> consortia: SEL, LMN, </a:t>
            </a:r>
            <a:r>
              <a:rPr lang="fr-BE" sz="2100" dirty="0" err="1" smtClean="0">
                <a:solidFill>
                  <a:schemeClr val="tx1"/>
                </a:solidFill>
              </a:rPr>
              <a:t>Overlegplatform</a:t>
            </a:r>
            <a:r>
              <a:rPr lang="fr-BE" sz="2100" smtClean="0">
                <a:solidFill>
                  <a:schemeClr val="tx1"/>
                </a:solidFill>
              </a:rPr>
              <a:t> GGZ </a:t>
            </a:r>
            <a:r>
              <a:rPr lang="fr-BE" sz="2100" dirty="0" smtClean="0">
                <a:solidFill>
                  <a:schemeClr val="tx1"/>
                </a:solidFill>
              </a:rPr>
              <a:t>en LOGO </a:t>
            </a:r>
            <a:r>
              <a:rPr lang="fr-BE" sz="2100" dirty="0" err="1" smtClean="0">
                <a:solidFill>
                  <a:schemeClr val="tx1"/>
                </a:solidFill>
              </a:rPr>
              <a:t>contacteren</a:t>
            </a:r>
            <a:r>
              <a:rPr lang="fr-BE" sz="2100" dirty="0" smtClean="0">
                <a:solidFill>
                  <a:schemeClr val="tx1"/>
                </a:solidFill>
              </a:rPr>
              <a:t> (minimale </a:t>
            </a:r>
            <a:r>
              <a:rPr lang="fr-BE" sz="2100" dirty="0" err="1" smtClean="0">
                <a:solidFill>
                  <a:schemeClr val="tx1"/>
                </a:solidFill>
              </a:rPr>
              <a:t>vereiste</a:t>
            </a:r>
            <a:r>
              <a:rPr lang="fr-BE" sz="2100" dirty="0" smtClean="0">
                <a:solidFill>
                  <a:schemeClr val="tx1"/>
                </a:solidFill>
              </a:rPr>
              <a:t>) !</a:t>
            </a:r>
          </a:p>
          <a:p>
            <a:pPr lvl="1">
              <a:spcBef>
                <a:spcPts val="600"/>
              </a:spcBef>
              <a:spcAft>
                <a:spcPts val="1200"/>
              </a:spcAft>
            </a:pPr>
            <a:r>
              <a:rPr lang="fr-BE" sz="2100" dirty="0" err="1" smtClean="0">
                <a:solidFill>
                  <a:schemeClr val="tx1"/>
                </a:solidFill>
              </a:rPr>
              <a:t>Ook</a:t>
            </a:r>
            <a:r>
              <a:rPr lang="fr-BE" sz="2100" dirty="0" smtClean="0">
                <a:solidFill>
                  <a:schemeClr val="tx1"/>
                </a:solidFill>
              </a:rPr>
              <a:t> </a:t>
            </a:r>
            <a:r>
              <a:rPr lang="fr-BE" sz="2100" dirty="0" err="1" smtClean="0">
                <a:solidFill>
                  <a:schemeClr val="tx1"/>
                </a:solidFill>
              </a:rPr>
              <a:t>andere</a:t>
            </a:r>
            <a:r>
              <a:rPr lang="fr-BE" sz="2100" dirty="0" smtClean="0">
                <a:solidFill>
                  <a:schemeClr val="tx1"/>
                </a:solidFill>
              </a:rPr>
              <a:t> </a:t>
            </a:r>
            <a:r>
              <a:rPr lang="fr-BE" sz="2100" dirty="0" err="1" smtClean="0">
                <a:solidFill>
                  <a:schemeClr val="tx1"/>
                </a:solidFill>
              </a:rPr>
              <a:t>relevante</a:t>
            </a:r>
            <a:r>
              <a:rPr lang="fr-BE" sz="2100" dirty="0" smtClean="0">
                <a:solidFill>
                  <a:schemeClr val="tx1"/>
                </a:solidFill>
              </a:rPr>
              <a:t> </a:t>
            </a:r>
            <a:r>
              <a:rPr lang="fr-BE" sz="2100" dirty="0" err="1" smtClean="0">
                <a:solidFill>
                  <a:schemeClr val="tx1"/>
                </a:solidFill>
              </a:rPr>
              <a:t>partners</a:t>
            </a:r>
            <a:r>
              <a:rPr lang="fr-BE" sz="2100" dirty="0" smtClean="0">
                <a:solidFill>
                  <a:schemeClr val="tx1"/>
                </a:solidFill>
              </a:rPr>
              <a:t> </a:t>
            </a:r>
            <a:r>
              <a:rPr lang="fr-BE" sz="2100" dirty="0" err="1" smtClean="0">
                <a:solidFill>
                  <a:schemeClr val="tx1"/>
                </a:solidFill>
              </a:rPr>
              <a:t>betrekken</a:t>
            </a:r>
            <a:r>
              <a:rPr lang="fr-BE" sz="2100" dirty="0" smtClean="0">
                <a:solidFill>
                  <a:schemeClr val="tx1"/>
                </a:solidFill>
              </a:rPr>
              <a:t> (</a:t>
            </a:r>
            <a:r>
              <a:rPr lang="fr-BE" sz="2100" dirty="0" err="1" smtClean="0">
                <a:solidFill>
                  <a:schemeClr val="tx1"/>
                </a:solidFill>
              </a:rPr>
              <a:t>bv</a:t>
            </a:r>
            <a:r>
              <a:rPr lang="fr-BE" sz="2100" dirty="0" smtClean="0">
                <a:solidFill>
                  <a:schemeClr val="tx1"/>
                </a:solidFill>
              </a:rPr>
              <a:t>. </a:t>
            </a:r>
            <a:r>
              <a:rPr lang="fr-BE" sz="2100" dirty="0" err="1">
                <a:solidFill>
                  <a:schemeClr val="tx1"/>
                </a:solidFill>
              </a:rPr>
              <a:t>z</a:t>
            </a:r>
            <a:r>
              <a:rPr lang="fr-BE" sz="2100" dirty="0" err="1" smtClean="0">
                <a:solidFill>
                  <a:schemeClr val="tx1"/>
                </a:solidFill>
              </a:rPr>
              <a:t>iekenfondsen</a:t>
            </a:r>
            <a:r>
              <a:rPr lang="fr-BE" sz="2100" dirty="0" smtClean="0">
                <a:solidFill>
                  <a:schemeClr val="tx1"/>
                </a:solidFill>
              </a:rPr>
              <a:t>, </a:t>
            </a:r>
            <a:r>
              <a:rPr lang="fr-BE" sz="2100" dirty="0" err="1" smtClean="0">
                <a:solidFill>
                  <a:schemeClr val="tx1"/>
                </a:solidFill>
              </a:rPr>
              <a:t>lokale</a:t>
            </a:r>
            <a:r>
              <a:rPr lang="fr-BE" sz="2100" dirty="0" smtClean="0">
                <a:solidFill>
                  <a:schemeClr val="tx1"/>
                </a:solidFill>
              </a:rPr>
              <a:t> </a:t>
            </a:r>
            <a:r>
              <a:rPr lang="fr-BE" sz="2100" dirty="0" err="1" smtClean="0">
                <a:solidFill>
                  <a:schemeClr val="tx1"/>
                </a:solidFill>
              </a:rPr>
              <a:t>besturen</a:t>
            </a:r>
            <a:r>
              <a:rPr lang="fr-BE" sz="2100" dirty="0" smtClean="0">
                <a:solidFill>
                  <a:schemeClr val="tx1"/>
                </a:solidFill>
              </a:rPr>
              <a:t>, …)</a:t>
            </a:r>
            <a:endParaRPr lang="nl-NL" sz="2100" dirty="0" smtClean="0">
              <a:solidFill>
                <a:schemeClr val="tx1"/>
              </a:solidFill>
            </a:endParaRPr>
          </a:p>
          <a:p>
            <a:pPr marL="514350" indent="-514350">
              <a:spcBef>
                <a:spcPts val="600"/>
              </a:spcBef>
              <a:spcAft>
                <a:spcPts val="1200"/>
              </a:spcAft>
              <a:buClr>
                <a:schemeClr val="accent1">
                  <a:lumMod val="75000"/>
                </a:schemeClr>
              </a:buClr>
              <a:buFont typeface="+mj-lt"/>
              <a:buAutoNum type="arabicPeriod"/>
            </a:pPr>
            <a:r>
              <a:rPr lang="fr-BE" b="1" dirty="0" err="1" smtClean="0">
                <a:solidFill>
                  <a:schemeClr val="tx1"/>
                </a:solidFill>
                <a:latin typeface="+mj-lt"/>
              </a:rPr>
              <a:t>Vastleggen</a:t>
            </a:r>
            <a:r>
              <a:rPr lang="fr-BE" b="1" dirty="0" smtClean="0">
                <a:solidFill>
                  <a:schemeClr val="tx1"/>
                </a:solidFill>
                <a:latin typeface="+mj-lt"/>
              </a:rPr>
              <a:t> van de </a:t>
            </a:r>
            <a:r>
              <a:rPr lang="fr-BE" b="1" dirty="0" err="1" smtClean="0">
                <a:solidFill>
                  <a:schemeClr val="tx1"/>
                </a:solidFill>
                <a:latin typeface="+mj-lt"/>
              </a:rPr>
              <a:t>pilootregio</a:t>
            </a:r>
            <a:r>
              <a:rPr lang="fr-BE" dirty="0" smtClean="0">
                <a:solidFill>
                  <a:schemeClr val="tx1"/>
                </a:solidFill>
                <a:latin typeface="+mj-lt"/>
              </a:rPr>
              <a:t>:</a:t>
            </a:r>
          </a:p>
          <a:p>
            <a:pPr lvl="1">
              <a:spcBef>
                <a:spcPts val="600"/>
              </a:spcBef>
              <a:spcAft>
                <a:spcPts val="1200"/>
              </a:spcAft>
            </a:pPr>
            <a:r>
              <a:rPr lang="nl-NL" sz="2100" dirty="0" smtClean="0">
                <a:solidFill>
                  <a:schemeClr val="tx1"/>
                </a:solidFill>
              </a:rPr>
              <a:t>Samenhangend en niet overlappend</a:t>
            </a:r>
          </a:p>
          <a:p>
            <a:pPr lvl="1">
              <a:spcBef>
                <a:spcPts val="600"/>
              </a:spcBef>
              <a:spcAft>
                <a:spcPts val="1200"/>
              </a:spcAft>
            </a:pPr>
            <a:r>
              <a:rPr lang="fr-BE" sz="2100" dirty="0" smtClean="0">
                <a:solidFill>
                  <a:schemeClr val="tx1"/>
                </a:solidFill>
              </a:rPr>
              <a:t>VL: </a:t>
            </a:r>
            <a:r>
              <a:rPr lang="fr-BE" sz="2100" dirty="0" err="1" smtClean="0">
                <a:solidFill>
                  <a:schemeClr val="tx1"/>
                </a:solidFill>
              </a:rPr>
              <a:t>afbakening</a:t>
            </a:r>
            <a:r>
              <a:rPr lang="fr-BE" sz="2100" dirty="0" smtClean="0">
                <a:solidFill>
                  <a:schemeClr val="tx1"/>
                </a:solidFill>
              </a:rPr>
              <a:t> </a:t>
            </a:r>
            <a:r>
              <a:rPr lang="fr-BE" sz="2100" dirty="0" err="1" smtClean="0">
                <a:solidFill>
                  <a:schemeClr val="tx1"/>
                </a:solidFill>
              </a:rPr>
              <a:t>kleinstedelijke</a:t>
            </a:r>
            <a:r>
              <a:rPr lang="fr-BE" sz="2100" dirty="0" smtClean="0">
                <a:solidFill>
                  <a:schemeClr val="tx1"/>
                </a:solidFill>
              </a:rPr>
              <a:t> </a:t>
            </a:r>
            <a:r>
              <a:rPr lang="fr-BE" sz="2100" dirty="0" err="1" smtClean="0">
                <a:solidFill>
                  <a:schemeClr val="tx1"/>
                </a:solidFill>
              </a:rPr>
              <a:t>zorgregio’s</a:t>
            </a:r>
            <a:r>
              <a:rPr lang="fr-BE" sz="2100" dirty="0" smtClean="0">
                <a:solidFill>
                  <a:schemeClr val="tx1"/>
                </a:solidFill>
              </a:rPr>
              <a:t> </a:t>
            </a:r>
            <a:r>
              <a:rPr lang="fr-BE" sz="2100" dirty="0" err="1" smtClean="0">
                <a:solidFill>
                  <a:schemeClr val="tx1"/>
                </a:solidFill>
              </a:rPr>
              <a:t>respecteren</a:t>
            </a:r>
            <a:r>
              <a:rPr lang="fr-BE" sz="2100" dirty="0" smtClean="0">
                <a:solidFill>
                  <a:schemeClr val="tx1"/>
                </a:solidFill>
              </a:rPr>
              <a:t> !</a:t>
            </a:r>
          </a:p>
          <a:p>
            <a:pPr lvl="1">
              <a:spcBef>
                <a:spcPts val="600"/>
              </a:spcBef>
              <a:spcAft>
                <a:spcPts val="1200"/>
              </a:spcAft>
            </a:pPr>
            <a:r>
              <a:rPr lang="fr-BE" sz="2100" dirty="0" err="1" smtClean="0">
                <a:solidFill>
                  <a:schemeClr val="tx1"/>
                </a:solidFill>
              </a:rPr>
              <a:t>Grootte</a:t>
            </a:r>
            <a:r>
              <a:rPr lang="fr-BE" sz="2100" dirty="0" smtClean="0">
                <a:solidFill>
                  <a:schemeClr val="tx1"/>
                </a:solidFill>
              </a:rPr>
              <a:t>: </a:t>
            </a:r>
            <a:r>
              <a:rPr lang="fr-BE" sz="2100" dirty="0" err="1" smtClean="0">
                <a:solidFill>
                  <a:schemeClr val="tx1"/>
                </a:solidFill>
              </a:rPr>
              <a:t>tussen</a:t>
            </a:r>
            <a:r>
              <a:rPr lang="fr-BE" sz="2100" dirty="0" smtClean="0">
                <a:solidFill>
                  <a:schemeClr val="tx1"/>
                </a:solidFill>
              </a:rPr>
              <a:t> 100.000 en 150.000 </a:t>
            </a:r>
            <a:r>
              <a:rPr lang="fr-BE" sz="2100" dirty="0" err="1" smtClean="0">
                <a:solidFill>
                  <a:schemeClr val="tx1"/>
                </a:solidFill>
              </a:rPr>
              <a:t>inwoners</a:t>
            </a:r>
            <a:r>
              <a:rPr lang="fr-BE" sz="2100" dirty="0" smtClean="0">
                <a:solidFill>
                  <a:schemeClr val="tx1"/>
                </a:solidFill>
              </a:rPr>
              <a:t> (</a:t>
            </a:r>
            <a:r>
              <a:rPr lang="fr-BE" sz="2100" dirty="0" err="1" smtClean="0">
                <a:solidFill>
                  <a:schemeClr val="tx1"/>
                </a:solidFill>
              </a:rPr>
              <a:t>minimaal</a:t>
            </a:r>
            <a:r>
              <a:rPr lang="fr-BE" sz="2100" dirty="0" smtClean="0">
                <a:solidFill>
                  <a:schemeClr val="tx1"/>
                </a:solidFill>
              </a:rPr>
              <a:t> 75.000 </a:t>
            </a:r>
            <a:r>
              <a:rPr lang="fr-BE" sz="2100" dirty="0" err="1" smtClean="0">
                <a:solidFill>
                  <a:schemeClr val="tx1"/>
                </a:solidFill>
              </a:rPr>
              <a:t>inwoners</a:t>
            </a:r>
            <a:r>
              <a:rPr lang="fr-BE" sz="2100" dirty="0" smtClean="0">
                <a:solidFill>
                  <a:schemeClr val="tx1"/>
                </a:solidFill>
              </a:rPr>
              <a:t>)</a:t>
            </a:r>
          </a:p>
          <a:p>
            <a:pPr lvl="1">
              <a:spcBef>
                <a:spcPts val="600"/>
              </a:spcBef>
              <a:spcAft>
                <a:spcPts val="1200"/>
              </a:spcAft>
            </a:pPr>
            <a:r>
              <a:rPr lang="fr-BE" sz="2100" dirty="0" smtClean="0">
                <a:solidFill>
                  <a:schemeClr val="tx1"/>
                </a:solidFill>
              </a:rPr>
              <a:t>1 </a:t>
            </a:r>
            <a:r>
              <a:rPr lang="fr-BE" sz="2100" dirty="0" err="1" smtClean="0">
                <a:solidFill>
                  <a:schemeClr val="tx1"/>
                </a:solidFill>
              </a:rPr>
              <a:t>project</a:t>
            </a:r>
            <a:r>
              <a:rPr lang="fr-BE" sz="2100" dirty="0" smtClean="0">
                <a:solidFill>
                  <a:schemeClr val="tx1"/>
                </a:solidFill>
              </a:rPr>
              <a:t> per </a:t>
            </a:r>
            <a:r>
              <a:rPr lang="fr-BE" sz="2100" dirty="0" err="1" smtClean="0">
                <a:solidFill>
                  <a:schemeClr val="tx1"/>
                </a:solidFill>
              </a:rPr>
              <a:t>regio</a:t>
            </a:r>
            <a:r>
              <a:rPr lang="fr-BE" sz="2100" dirty="0" smtClean="0">
                <a:solidFill>
                  <a:schemeClr val="tx1"/>
                </a:solidFill>
              </a:rPr>
              <a:t> !</a:t>
            </a:r>
          </a:p>
          <a:p>
            <a:pPr marL="457200" lvl="1" indent="0">
              <a:spcBef>
                <a:spcPts val="600"/>
              </a:spcBef>
              <a:spcAft>
                <a:spcPts val="1200"/>
              </a:spcAft>
              <a:buNone/>
            </a:pPr>
            <a:endParaRPr lang="nl-NL" dirty="0" smtClean="0">
              <a:solidFill>
                <a:schemeClr val="tx1"/>
              </a:solidFill>
            </a:endParaRPr>
          </a:p>
          <a:p>
            <a:pPr marL="0" indent="0">
              <a:spcBef>
                <a:spcPts val="3000"/>
              </a:spcBef>
              <a:spcAft>
                <a:spcPts val="2400"/>
              </a:spcAft>
              <a:buNone/>
            </a:pPr>
            <a:endParaRPr lang="fr-BE" sz="1600" b="1" dirty="0"/>
          </a:p>
          <a:p>
            <a:pPr marL="0" indent="0">
              <a:buNone/>
            </a:pPr>
            <a:endParaRPr lang="nl-NL" altLang="nl-BE" sz="1100" i="1" dirty="0" smtClean="0">
              <a:solidFill>
                <a:srgbClr val="4F81BD">
                  <a:lumMod val="75000"/>
                </a:srgbClr>
              </a:solidFill>
              <a:latin typeface="AGaramond" pitchFamily="18" charset="0"/>
            </a:endParaRPr>
          </a:p>
          <a:p>
            <a:endParaRPr lang="nl-NL" dirty="0"/>
          </a:p>
        </p:txBody>
      </p:sp>
      <p:sp>
        <p:nvSpPr>
          <p:cNvPr id="8" name="Espace réservé du numéro de diapositive 7"/>
          <p:cNvSpPr>
            <a:spLocks noGrp="1"/>
          </p:cNvSpPr>
          <p:nvPr>
            <p:ph type="sldNum" sz="quarter" idx="12"/>
          </p:nvPr>
        </p:nvSpPr>
        <p:spPr/>
        <p:txBody>
          <a:bodyPr/>
          <a:lstStyle/>
          <a:p>
            <a:fld id="{C688D0ED-193F-4936-BAD4-C4F1F620C145}" type="slidenum">
              <a:rPr lang="en-US" smtClean="0"/>
              <a:pPr/>
              <a:t>36</a:t>
            </a:fld>
            <a:endParaRPr lang="en-US" dirty="0"/>
          </a:p>
        </p:txBody>
      </p:sp>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5141"/>
          <a:stretch/>
        </p:blipFill>
        <p:spPr bwMode="auto">
          <a:xfrm>
            <a:off x="-1" y="0"/>
            <a:ext cx="1035171" cy="1233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501384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33195" y="171963"/>
            <a:ext cx="6801226" cy="1320800"/>
          </a:xfrm>
        </p:spPr>
        <p:txBody>
          <a:bodyPr>
            <a:normAutofit/>
          </a:bodyPr>
          <a:lstStyle/>
          <a:p>
            <a:pPr algn="ctr"/>
            <a:r>
              <a:rPr lang="fr-BE" sz="4000" b="1" dirty="0" err="1" smtClean="0"/>
              <a:t>Voorbereidingsfase</a:t>
            </a:r>
            <a:endParaRPr lang="nl-NL" sz="4000" b="1" dirty="0"/>
          </a:p>
        </p:txBody>
      </p:sp>
      <p:sp>
        <p:nvSpPr>
          <p:cNvPr id="3" name="Tijdelijke aanduiding voor inhoud 2"/>
          <p:cNvSpPr>
            <a:spLocks noGrp="1"/>
          </p:cNvSpPr>
          <p:nvPr>
            <p:ph idx="1"/>
          </p:nvPr>
        </p:nvSpPr>
        <p:spPr>
          <a:xfrm>
            <a:off x="1203376" y="1492762"/>
            <a:ext cx="6931045" cy="5365237"/>
          </a:xfrm>
          <a:solidFill>
            <a:schemeClr val="bg1"/>
          </a:solidFill>
        </p:spPr>
        <p:txBody>
          <a:bodyPr>
            <a:normAutofit/>
          </a:bodyPr>
          <a:lstStyle/>
          <a:p>
            <a:pPr marL="514350" indent="-514350">
              <a:spcBef>
                <a:spcPts val="600"/>
              </a:spcBef>
              <a:spcAft>
                <a:spcPts val="1200"/>
              </a:spcAft>
              <a:buClr>
                <a:schemeClr val="accent1">
                  <a:lumMod val="75000"/>
                </a:schemeClr>
              </a:buClr>
              <a:buFont typeface="+mj-lt"/>
              <a:buAutoNum type="arabicPeriod" startAt="3"/>
            </a:pPr>
            <a:r>
              <a:rPr lang="fr-BE" b="1" dirty="0" err="1" smtClean="0">
                <a:solidFill>
                  <a:schemeClr val="tx1"/>
                </a:solidFill>
                <a:latin typeface="+mj-lt"/>
              </a:rPr>
              <a:t>Bepalen</a:t>
            </a:r>
            <a:r>
              <a:rPr lang="fr-BE" b="1" dirty="0" smtClean="0">
                <a:solidFill>
                  <a:schemeClr val="tx1"/>
                </a:solidFill>
                <a:latin typeface="+mj-lt"/>
              </a:rPr>
              <a:t> van de </a:t>
            </a:r>
            <a:r>
              <a:rPr lang="fr-BE" b="1" dirty="0" err="1" smtClean="0">
                <a:solidFill>
                  <a:schemeClr val="tx1"/>
                </a:solidFill>
                <a:latin typeface="+mj-lt"/>
              </a:rPr>
              <a:t>initiële</a:t>
            </a:r>
            <a:r>
              <a:rPr lang="fr-BE" b="1" dirty="0" smtClean="0">
                <a:solidFill>
                  <a:schemeClr val="tx1"/>
                </a:solidFill>
                <a:latin typeface="+mj-lt"/>
              </a:rPr>
              <a:t> </a:t>
            </a:r>
            <a:r>
              <a:rPr lang="fr-BE" b="1" dirty="0" err="1" smtClean="0">
                <a:solidFill>
                  <a:schemeClr val="tx1"/>
                </a:solidFill>
                <a:latin typeface="+mj-lt"/>
              </a:rPr>
              <a:t>doelgroep</a:t>
            </a:r>
            <a:endParaRPr lang="fr-BE" dirty="0" smtClean="0">
              <a:solidFill>
                <a:schemeClr val="tx1"/>
              </a:solidFill>
              <a:latin typeface="+mj-lt"/>
            </a:endParaRPr>
          </a:p>
          <a:p>
            <a:pPr lvl="1">
              <a:spcBef>
                <a:spcPts val="600"/>
              </a:spcBef>
              <a:spcAft>
                <a:spcPts val="1200"/>
              </a:spcAft>
              <a:buFont typeface="Wingdings" panose="05000000000000000000" pitchFamily="2" charset="2"/>
              <a:buChar char="ü"/>
            </a:pPr>
            <a:r>
              <a:rPr lang="nl-NL" sz="2100" dirty="0" smtClean="0">
                <a:solidFill>
                  <a:schemeClr val="tx1"/>
                </a:solidFill>
              </a:rPr>
              <a:t> Bestaat uit groepen chronisch zieken zoals beschreven in de Gids (p.8-9)</a:t>
            </a:r>
          </a:p>
          <a:p>
            <a:pPr lvl="1">
              <a:spcBef>
                <a:spcPts val="600"/>
              </a:spcBef>
              <a:spcAft>
                <a:spcPts val="1200"/>
              </a:spcAft>
              <a:buFont typeface="Wingdings" panose="05000000000000000000" pitchFamily="2" charset="2"/>
              <a:buChar char="ü"/>
            </a:pPr>
            <a:r>
              <a:rPr lang="fr-BE" sz="2100" dirty="0" smtClean="0">
                <a:solidFill>
                  <a:schemeClr val="tx1"/>
                </a:solidFill>
              </a:rPr>
              <a:t> </a:t>
            </a:r>
            <a:r>
              <a:rPr lang="fr-BE" sz="2100" dirty="0" err="1" smtClean="0">
                <a:solidFill>
                  <a:schemeClr val="tx1"/>
                </a:solidFill>
              </a:rPr>
              <a:t>Voldoende</a:t>
            </a:r>
            <a:r>
              <a:rPr lang="fr-BE" sz="2100" dirty="0" smtClean="0">
                <a:solidFill>
                  <a:schemeClr val="tx1"/>
                </a:solidFill>
              </a:rPr>
              <a:t> </a:t>
            </a:r>
            <a:r>
              <a:rPr lang="fr-BE" sz="2100" dirty="0" err="1" smtClean="0">
                <a:solidFill>
                  <a:schemeClr val="tx1"/>
                </a:solidFill>
              </a:rPr>
              <a:t>groot</a:t>
            </a:r>
            <a:r>
              <a:rPr lang="fr-BE" sz="2100" dirty="0" smtClean="0">
                <a:solidFill>
                  <a:schemeClr val="tx1"/>
                </a:solidFill>
              </a:rPr>
              <a:t> en niet pathologie-</a:t>
            </a:r>
            <a:r>
              <a:rPr lang="fr-BE" sz="2100" dirty="0" err="1" smtClean="0">
                <a:solidFill>
                  <a:schemeClr val="tx1"/>
                </a:solidFill>
              </a:rPr>
              <a:t>specifiek</a:t>
            </a:r>
            <a:endParaRPr lang="fr-BE" sz="2100" dirty="0" smtClean="0">
              <a:solidFill>
                <a:schemeClr val="tx1"/>
              </a:solidFill>
            </a:endParaRPr>
          </a:p>
          <a:p>
            <a:pPr lvl="2">
              <a:spcBef>
                <a:spcPts val="600"/>
              </a:spcBef>
              <a:spcAft>
                <a:spcPts val="1200"/>
              </a:spcAft>
            </a:pPr>
            <a:r>
              <a:rPr lang="fr-BE" sz="1700" dirty="0" err="1" smtClean="0">
                <a:solidFill>
                  <a:schemeClr val="tx1"/>
                </a:solidFill>
              </a:rPr>
              <a:t>Ten</a:t>
            </a:r>
            <a:r>
              <a:rPr lang="fr-BE" sz="1700" dirty="0" smtClean="0">
                <a:solidFill>
                  <a:schemeClr val="tx1"/>
                </a:solidFill>
              </a:rPr>
              <a:t> </a:t>
            </a:r>
            <a:r>
              <a:rPr lang="fr-BE" sz="1700" dirty="0" err="1" smtClean="0">
                <a:solidFill>
                  <a:schemeClr val="tx1"/>
                </a:solidFill>
              </a:rPr>
              <a:t>minste</a:t>
            </a:r>
            <a:r>
              <a:rPr lang="fr-BE" sz="1700" dirty="0" smtClean="0">
                <a:solidFill>
                  <a:schemeClr val="tx1"/>
                </a:solidFill>
              </a:rPr>
              <a:t> 1000 </a:t>
            </a:r>
            <a:r>
              <a:rPr lang="fr-BE" sz="1700" dirty="0" err="1" smtClean="0">
                <a:solidFill>
                  <a:schemeClr val="tx1"/>
                </a:solidFill>
              </a:rPr>
              <a:t>patiënten</a:t>
            </a:r>
            <a:r>
              <a:rPr lang="fr-BE" sz="1700" dirty="0" smtClean="0">
                <a:solidFill>
                  <a:schemeClr val="tx1"/>
                </a:solidFill>
              </a:rPr>
              <a:t> </a:t>
            </a:r>
            <a:r>
              <a:rPr lang="fr-BE" sz="1700" dirty="0" err="1" smtClean="0">
                <a:solidFill>
                  <a:schemeClr val="tx1"/>
                </a:solidFill>
              </a:rPr>
              <a:t>binnen</a:t>
            </a:r>
            <a:r>
              <a:rPr lang="fr-BE" sz="1700" dirty="0" smtClean="0">
                <a:solidFill>
                  <a:schemeClr val="tx1"/>
                </a:solidFill>
              </a:rPr>
              <a:t> de </a:t>
            </a:r>
            <a:r>
              <a:rPr lang="fr-BE" sz="1700" dirty="0" err="1" smtClean="0">
                <a:solidFill>
                  <a:schemeClr val="tx1"/>
                </a:solidFill>
              </a:rPr>
              <a:t>populatie</a:t>
            </a:r>
            <a:r>
              <a:rPr lang="fr-BE" sz="1700" dirty="0" smtClean="0">
                <a:solidFill>
                  <a:schemeClr val="tx1"/>
                </a:solidFill>
              </a:rPr>
              <a:t> van de </a:t>
            </a:r>
            <a:r>
              <a:rPr lang="fr-BE" sz="1700" dirty="0" err="1" smtClean="0">
                <a:solidFill>
                  <a:schemeClr val="tx1"/>
                </a:solidFill>
              </a:rPr>
              <a:t>regio</a:t>
            </a:r>
            <a:endParaRPr lang="fr-BE" sz="1700" dirty="0" smtClean="0">
              <a:solidFill>
                <a:schemeClr val="tx1"/>
              </a:solidFill>
            </a:endParaRPr>
          </a:p>
          <a:p>
            <a:pPr lvl="2">
              <a:spcBef>
                <a:spcPts val="600"/>
              </a:spcBef>
              <a:spcAft>
                <a:spcPts val="1200"/>
              </a:spcAft>
            </a:pPr>
            <a:r>
              <a:rPr lang="fr-BE" sz="1700" dirty="0" smtClean="0">
                <a:solidFill>
                  <a:schemeClr val="tx1"/>
                </a:solidFill>
              </a:rPr>
              <a:t>(</a:t>
            </a:r>
            <a:r>
              <a:rPr lang="fr-BE" sz="1700" dirty="0" err="1" smtClean="0">
                <a:solidFill>
                  <a:schemeClr val="tx1"/>
                </a:solidFill>
              </a:rPr>
              <a:t>groepen</a:t>
            </a:r>
            <a:r>
              <a:rPr lang="fr-BE" sz="1700" dirty="0" smtClean="0">
                <a:solidFill>
                  <a:schemeClr val="tx1"/>
                </a:solidFill>
              </a:rPr>
              <a:t> van) </a:t>
            </a:r>
            <a:r>
              <a:rPr lang="fr-BE" sz="1700" dirty="0" err="1" smtClean="0">
                <a:solidFill>
                  <a:schemeClr val="tx1"/>
                </a:solidFill>
              </a:rPr>
              <a:t>patiënten</a:t>
            </a:r>
            <a:r>
              <a:rPr lang="fr-BE" sz="1700" dirty="0" smtClean="0">
                <a:solidFill>
                  <a:schemeClr val="tx1"/>
                </a:solidFill>
              </a:rPr>
              <a:t> met </a:t>
            </a:r>
            <a:r>
              <a:rPr lang="fr-BE" sz="1700" dirty="0" err="1" smtClean="0">
                <a:solidFill>
                  <a:schemeClr val="tx1"/>
                </a:solidFill>
              </a:rPr>
              <a:t>verschillende</a:t>
            </a:r>
            <a:r>
              <a:rPr lang="fr-BE" sz="1700" dirty="0" smtClean="0">
                <a:solidFill>
                  <a:schemeClr val="tx1"/>
                </a:solidFill>
              </a:rPr>
              <a:t> types van </a:t>
            </a:r>
            <a:r>
              <a:rPr lang="fr-BE" sz="1700" dirty="0" err="1" smtClean="0">
                <a:solidFill>
                  <a:schemeClr val="tx1"/>
                </a:solidFill>
              </a:rPr>
              <a:t>chronische</a:t>
            </a:r>
            <a:r>
              <a:rPr lang="fr-BE" sz="1700" dirty="0" smtClean="0">
                <a:solidFill>
                  <a:schemeClr val="tx1"/>
                </a:solidFill>
              </a:rPr>
              <a:t> </a:t>
            </a:r>
            <a:r>
              <a:rPr lang="fr-BE" sz="1700" dirty="0" err="1" smtClean="0">
                <a:solidFill>
                  <a:schemeClr val="tx1"/>
                </a:solidFill>
              </a:rPr>
              <a:t>ziektes</a:t>
            </a:r>
            <a:r>
              <a:rPr lang="fr-BE" sz="1700" dirty="0" smtClean="0">
                <a:solidFill>
                  <a:schemeClr val="tx1"/>
                </a:solidFill>
              </a:rPr>
              <a:t> (incl. </a:t>
            </a:r>
            <a:r>
              <a:rPr lang="fr-BE" sz="1700" dirty="0" err="1" smtClean="0">
                <a:solidFill>
                  <a:schemeClr val="tx1"/>
                </a:solidFill>
              </a:rPr>
              <a:t>comorbiditeiten</a:t>
            </a:r>
            <a:r>
              <a:rPr lang="fr-BE" sz="1700" dirty="0" smtClean="0">
                <a:solidFill>
                  <a:schemeClr val="tx1"/>
                </a:solidFill>
              </a:rPr>
              <a:t> en </a:t>
            </a:r>
            <a:r>
              <a:rPr lang="fr-BE" sz="1700" dirty="0" err="1" smtClean="0">
                <a:solidFill>
                  <a:schemeClr val="tx1"/>
                </a:solidFill>
              </a:rPr>
              <a:t>profielen</a:t>
            </a:r>
            <a:r>
              <a:rPr lang="fr-BE" sz="1700" dirty="0" smtClean="0">
                <a:solidFill>
                  <a:schemeClr val="tx1"/>
                </a:solidFill>
              </a:rPr>
              <a:t> van </a:t>
            </a:r>
            <a:r>
              <a:rPr lang="fr-BE" sz="1700" dirty="0" err="1" smtClean="0">
                <a:solidFill>
                  <a:schemeClr val="tx1"/>
                </a:solidFill>
              </a:rPr>
              <a:t>multipathologie</a:t>
            </a:r>
            <a:r>
              <a:rPr lang="fr-BE" sz="1700" dirty="0" smtClean="0">
                <a:solidFill>
                  <a:schemeClr val="tx1"/>
                </a:solidFill>
              </a:rPr>
              <a:t>)</a:t>
            </a:r>
          </a:p>
          <a:p>
            <a:pPr lvl="1">
              <a:spcBef>
                <a:spcPts val="600"/>
              </a:spcBef>
              <a:spcAft>
                <a:spcPts val="1200"/>
              </a:spcAft>
              <a:buFont typeface="Wingdings" panose="05000000000000000000" pitchFamily="2" charset="2"/>
              <a:buChar char="ü"/>
            </a:pPr>
            <a:r>
              <a:rPr lang="fr-BE" sz="2100" dirty="0" smtClean="0">
                <a:solidFill>
                  <a:schemeClr val="tx1"/>
                </a:solidFill>
              </a:rPr>
              <a:t> </a:t>
            </a:r>
            <a:r>
              <a:rPr lang="fr-BE" sz="2100" dirty="0" err="1" smtClean="0">
                <a:solidFill>
                  <a:schemeClr val="tx1"/>
                </a:solidFill>
              </a:rPr>
              <a:t>Werkt</a:t>
            </a:r>
            <a:r>
              <a:rPr lang="fr-BE" sz="2100" dirty="0" smtClean="0">
                <a:solidFill>
                  <a:schemeClr val="tx1"/>
                </a:solidFill>
              </a:rPr>
              <a:t> </a:t>
            </a:r>
            <a:r>
              <a:rPr lang="fr-BE" sz="2100" dirty="0" err="1" smtClean="0">
                <a:solidFill>
                  <a:schemeClr val="tx1"/>
                </a:solidFill>
              </a:rPr>
              <a:t>mobiliserend</a:t>
            </a:r>
            <a:r>
              <a:rPr lang="fr-BE" sz="2100" dirty="0" smtClean="0">
                <a:solidFill>
                  <a:schemeClr val="tx1"/>
                </a:solidFill>
              </a:rPr>
              <a:t> en </a:t>
            </a:r>
            <a:r>
              <a:rPr lang="fr-BE" sz="2100" dirty="0" err="1" smtClean="0">
                <a:solidFill>
                  <a:schemeClr val="tx1"/>
                </a:solidFill>
              </a:rPr>
              <a:t>inspirerend</a:t>
            </a:r>
            <a:r>
              <a:rPr lang="fr-BE" sz="2100" dirty="0" smtClean="0">
                <a:solidFill>
                  <a:schemeClr val="tx1"/>
                </a:solidFill>
              </a:rPr>
              <a:t> </a:t>
            </a:r>
            <a:r>
              <a:rPr lang="fr-BE" sz="2100" dirty="0" err="1" smtClean="0">
                <a:solidFill>
                  <a:schemeClr val="tx1"/>
                </a:solidFill>
              </a:rPr>
              <a:t>binnen</a:t>
            </a:r>
            <a:r>
              <a:rPr lang="fr-BE" sz="2100" dirty="0" smtClean="0">
                <a:solidFill>
                  <a:schemeClr val="tx1"/>
                </a:solidFill>
              </a:rPr>
              <a:t> de </a:t>
            </a:r>
            <a:r>
              <a:rPr lang="fr-BE" sz="2100" dirty="0" err="1" smtClean="0">
                <a:solidFill>
                  <a:schemeClr val="tx1"/>
                </a:solidFill>
              </a:rPr>
              <a:t>regio</a:t>
            </a:r>
            <a:endParaRPr lang="fr-BE" sz="2100" dirty="0" smtClean="0">
              <a:solidFill>
                <a:schemeClr val="tx1"/>
              </a:solidFill>
            </a:endParaRPr>
          </a:p>
          <a:p>
            <a:pPr lvl="1">
              <a:spcBef>
                <a:spcPts val="600"/>
              </a:spcBef>
              <a:spcAft>
                <a:spcPts val="1200"/>
              </a:spcAft>
              <a:buFont typeface="Wingdings" panose="05000000000000000000" pitchFamily="2" charset="2"/>
              <a:buChar char="ü"/>
            </a:pPr>
            <a:r>
              <a:rPr lang="fr-BE" sz="2100" dirty="0" err="1" smtClean="0">
                <a:solidFill>
                  <a:schemeClr val="tx1"/>
                </a:solidFill>
              </a:rPr>
              <a:t>Uitbreidbaar</a:t>
            </a:r>
            <a:r>
              <a:rPr lang="fr-BE" sz="2100" dirty="0" smtClean="0">
                <a:solidFill>
                  <a:schemeClr val="tx1"/>
                </a:solidFill>
              </a:rPr>
              <a:t> op </a:t>
            </a:r>
            <a:r>
              <a:rPr lang="fr-BE" sz="2100" dirty="0" err="1" smtClean="0">
                <a:solidFill>
                  <a:schemeClr val="tx1"/>
                </a:solidFill>
              </a:rPr>
              <a:t>langere</a:t>
            </a:r>
            <a:r>
              <a:rPr lang="fr-BE" sz="2100" dirty="0" smtClean="0">
                <a:solidFill>
                  <a:schemeClr val="tx1"/>
                </a:solidFill>
              </a:rPr>
              <a:t> </a:t>
            </a:r>
            <a:r>
              <a:rPr lang="fr-BE" sz="2100" dirty="0" err="1" smtClean="0">
                <a:solidFill>
                  <a:schemeClr val="tx1"/>
                </a:solidFill>
              </a:rPr>
              <a:t>termijn</a:t>
            </a:r>
            <a:r>
              <a:rPr lang="fr-BE" sz="2100" dirty="0" smtClean="0">
                <a:solidFill>
                  <a:schemeClr val="tx1"/>
                </a:solidFill>
              </a:rPr>
              <a:t> (in </a:t>
            </a:r>
            <a:r>
              <a:rPr lang="fr-BE" sz="2100" dirty="0" err="1" smtClean="0">
                <a:solidFill>
                  <a:schemeClr val="tx1"/>
                </a:solidFill>
              </a:rPr>
              <a:t>het</a:t>
            </a:r>
            <a:r>
              <a:rPr lang="fr-BE" sz="2100" dirty="0" smtClean="0">
                <a:solidFill>
                  <a:schemeClr val="tx1"/>
                </a:solidFill>
              </a:rPr>
              <a:t> </a:t>
            </a:r>
            <a:r>
              <a:rPr lang="fr-BE" sz="2100" dirty="0" err="1" smtClean="0">
                <a:solidFill>
                  <a:schemeClr val="tx1"/>
                </a:solidFill>
              </a:rPr>
              <a:t>kader</a:t>
            </a:r>
            <a:r>
              <a:rPr lang="fr-BE" sz="2100" dirty="0" smtClean="0">
                <a:solidFill>
                  <a:schemeClr val="tx1"/>
                </a:solidFill>
              </a:rPr>
              <a:t> van de 14 </a:t>
            </a:r>
            <a:r>
              <a:rPr lang="fr-BE" sz="2100" dirty="0" err="1" smtClean="0">
                <a:solidFill>
                  <a:schemeClr val="tx1"/>
                </a:solidFill>
              </a:rPr>
              <a:t>componenten</a:t>
            </a:r>
            <a:r>
              <a:rPr lang="fr-BE" sz="2100" dirty="0" smtClean="0">
                <a:solidFill>
                  <a:schemeClr val="tx1"/>
                </a:solidFill>
              </a:rPr>
              <a:t> van </a:t>
            </a:r>
            <a:r>
              <a:rPr lang="fr-BE" sz="2100" dirty="0" err="1" smtClean="0">
                <a:solidFill>
                  <a:schemeClr val="tx1"/>
                </a:solidFill>
              </a:rPr>
              <a:t>geïntegreerde</a:t>
            </a:r>
            <a:r>
              <a:rPr lang="fr-BE" sz="2100" dirty="0" smtClean="0">
                <a:solidFill>
                  <a:schemeClr val="tx1"/>
                </a:solidFill>
              </a:rPr>
              <a:t> </a:t>
            </a:r>
            <a:r>
              <a:rPr lang="fr-BE" sz="2100" dirty="0" err="1" smtClean="0">
                <a:solidFill>
                  <a:schemeClr val="tx1"/>
                </a:solidFill>
              </a:rPr>
              <a:t>zorg</a:t>
            </a:r>
            <a:r>
              <a:rPr lang="fr-BE" sz="2100" dirty="0" smtClean="0">
                <a:solidFill>
                  <a:schemeClr val="tx1"/>
                </a:solidFill>
              </a:rPr>
              <a:t>)</a:t>
            </a:r>
          </a:p>
          <a:p>
            <a:pPr lvl="1">
              <a:spcBef>
                <a:spcPts val="600"/>
              </a:spcBef>
              <a:spcAft>
                <a:spcPts val="1200"/>
              </a:spcAft>
              <a:buFont typeface="Wingdings" panose="05000000000000000000" pitchFamily="2" charset="2"/>
              <a:buChar char="ü"/>
            </a:pPr>
            <a:r>
              <a:rPr lang="fr-BE" sz="2100" b="1" dirty="0" smtClean="0">
                <a:solidFill>
                  <a:schemeClr val="tx1"/>
                </a:solidFill>
              </a:rPr>
              <a:t> Tip</a:t>
            </a:r>
            <a:r>
              <a:rPr lang="fr-BE" sz="2100" dirty="0" smtClean="0">
                <a:solidFill>
                  <a:schemeClr val="tx1"/>
                </a:solidFill>
              </a:rPr>
              <a:t>: </a:t>
            </a:r>
            <a:r>
              <a:rPr lang="fr-BE" sz="2100" dirty="0" err="1" smtClean="0">
                <a:solidFill>
                  <a:schemeClr val="tx1"/>
                </a:solidFill>
              </a:rPr>
              <a:t>start</a:t>
            </a:r>
            <a:r>
              <a:rPr lang="fr-BE" sz="2100" dirty="0" smtClean="0">
                <a:solidFill>
                  <a:schemeClr val="tx1"/>
                </a:solidFill>
              </a:rPr>
              <a:t> met </a:t>
            </a:r>
            <a:r>
              <a:rPr lang="fr-BE" sz="2100" dirty="0" err="1" smtClean="0">
                <a:solidFill>
                  <a:schemeClr val="tx1"/>
                </a:solidFill>
              </a:rPr>
              <a:t>verzamelen</a:t>
            </a:r>
            <a:r>
              <a:rPr lang="fr-BE" sz="2100" dirty="0" smtClean="0">
                <a:solidFill>
                  <a:schemeClr val="tx1"/>
                </a:solidFill>
              </a:rPr>
              <a:t> van </a:t>
            </a:r>
            <a:r>
              <a:rPr lang="fr-BE" sz="2100" dirty="0" err="1" smtClean="0">
                <a:solidFill>
                  <a:schemeClr val="tx1"/>
                </a:solidFill>
              </a:rPr>
              <a:t>partners</a:t>
            </a:r>
            <a:r>
              <a:rPr lang="fr-BE" sz="2100" dirty="0" smtClean="0">
                <a:solidFill>
                  <a:schemeClr val="tx1"/>
                </a:solidFill>
              </a:rPr>
              <a:t> </a:t>
            </a:r>
            <a:r>
              <a:rPr lang="fr-BE" sz="2100" dirty="0" err="1" smtClean="0">
                <a:solidFill>
                  <a:schemeClr val="tx1"/>
                </a:solidFill>
              </a:rPr>
              <a:t>binnen</a:t>
            </a:r>
            <a:r>
              <a:rPr lang="fr-BE" sz="2100" dirty="0" smtClean="0">
                <a:solidFill>
                  <a:schemeClr val="tx1"/>
                </a:solidFill>
              </a:rPr>
              <a:t> de </a:t>
            </a:r>
            <a:r>
              <a:rPr lang="fr-BE" sz="2100" dirty="0" err="1" smtClean="0">
                <a:solidFill>
                  <a:schemeClr val="tx1"/>
                </a:solidFill>
              </a:rPr>
              <a:t>regio</a:t>
            </a:r>
            <a:endParaRPr lang="nl-NL" sz="2100" dirty="0" smtClean="0">
              <a:solidFill>
                <a:schemeClr val="tx1"/>
              </a:solidFill>
            </a:endParaRPr>
          </a:p>
          <a:p>
            <a:pPr marL="457200" lvl="1" indent="0">
              <a:spcBef>
                <a:spcPts val="600"/>
              </a:spcBef>
              <a:spcAft>
                <a:spcPts val="1200"/>
              </a:spcAft>
              <a:buNone/>
            </a:pPr>
            <a:endParaRPr lang="nl-NL" dirty="0" smtClean="0">
              <a:solidFill>
                <a:schemeClr val="tx1"/>
              </a:solidFill>
            </a:endParaRPr>
          </a:p>
          <a:p>
            <a:pPr marL="0" indent="0">
              <a:spcBef>
                <a:spcPts val="3000"/>
              </a:spcBef>
              <a:spcAft>
                <a:spcPts val="2400"/>
              </a:spcAft>
              <a:buNone/>
            </a:pPr>
            <a:endParaRPr lang="fr-BE" sz="1600" b="1" dirty="0"/>
          </a:p>
          <a:p>
            <a:pPr marL="0" indent="0">
              <a:buNone/>
            </a:pPr>
            <a:endParaRPr lang="nl-NL" altLang="nl-BE" sz="1100" i="1" dirty="0" smtClean="0">
              <a:solidFill>
                <a:srgbClr val="4F81BD">
                  <a:lumMod val="75000"/>
                </a:srgbClr>
              </a:solidFill>
              <a:latin typeface="AGaramond" pitchFamily="18" charset="0"/>
            </a:endParaRPr>
          </a:p>
          <a:p>
            <a:endParaRPr lang="nl-NL" dirty="0"/>
          </a:p>
        </p:txBody>
      </p:sp>
      <p:sp>
        <p:nvSpPr>
          <p:cNvPr id="8" name="Espace réservé du numéro de diapositive 7"/>
          <p:cNvSpPr>
            <a:spLocks noGrp="1"/>
          </p:cNvSpPr>
          <p:nvPr>
            <p:ph type="sldNum" sz="quarter" idx="12"/>
          </p:nvPr>
        </p:nvSpPr>
        <p:spPr/>
        <p:txBody>
          <a:bodyPr/>
          <a:lstStyle/>
          <a:p>
            <a:fld id="{C688D0ED-193F-4936-BAD4-C4F1F620C145}" type="slidenum">
              <a:rPr lang="en-US" smtClean="0"/>
              <a:pPr/>
              <a:t>37</a:t>
            </a:fld>
            <a:endParaRPr lang="en-US" dirty="0"/>
          </a:p>
        </p:txBody>
      </p:sp>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5141"/>
          <a:stretch/>
        </p:blipFill>
        <p:spPr bwMode="auto">
          <a:xfrm>
            <a:off x="-1" y="0"/>
            <a:ext cx="1035171" cy="1233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167963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33195" y="171963"/>
            <a:ext cx="6801226" cy="1320800"/>
          </a:xfrm>
        </p:spPr>
        <p:txBody>
          <a:bodyPr>
            <a:normAutofit/>
          </a:bodyPr>
          <a:lstStyle/>
          <a:p>
            <a:pPr algn="ctr"/>
            <a:r>
              <a:rPr lang="fr-BE" sz="4000" b="1" dirty="0" smtClean="0"/>
              <a:t>4 </a:t>
            </a:r>
            <a:r>
              <a:rPr lang="fr-BE" sz="4000" b="1" dirty="0" err="1" smtClean="0"/>
              <a:t>projectfases</a:t>
            </a:r>
            <a:r>
              <a:rPr lang="fr-BE" sz="4000" b="1" dirty="0" smtClean="0"/>
              <a:t> -</a:t>
            </a:r>
            <a:r>
              <a:rPr lang="fr-BE" sz="4000" b="1" dirty="0" err="1"/>
              <a:t>c</a:t>
            </a:r>
            <a:r>
              <a:rPr lang="fr-BE" sz="4000" b="1" dirty="0" err="1" smtClean="0"/>
              <a:t>onceptualisatiefase</a:t>
            </a:r>
            <a:endParaRPr lang="nl-NL" sz="4000" b="1" dirty="0"/>
          </a:p>
        </p:txBody>
      </p:sp>
      <p:sp>
        <p:nvSpPr>
          <p:cNvPr id="3" name="Tijdelijke aanduiding voor inhoud 2"/>
          <p:cNvSpPr>
            <a:spLocks noGrp="1"/>
          </p:cNvSpPr>
          <p:nvPr>
            <p:ph idx="1"/>
          </p:nvPr>
        </p:nvSpPr>
        <p:spPr>
          <a:xfrm>
            <a:off x="1203376" y="1492763"/>
            <a:ext cx="7129255" cy="5365237"/>
          </a:xfrm>
          <a:solidFill>
            <a:schemeClr val="bg1"/>
          </a:solidFill>
        </p:spPr>
        <p:txBody>
          <a:bodyPr>
            <a:normAutofit fontScale="70000" lnSpcReduction="20000"/>
          </a:bodyPr>
          <a:lstStyle/>
          <a:p>
            <a:pPr>
              <a:spcBef>
                <a:spcPts val="600"/>
              </a:spcBef>
              <a:spcAft>
                <a:spcPts val="1200"/>
              </a:spcAft>
              <a:buClr>
                <a:schemeClr val="accent1">
                  <a:lumMod val="75000"/>
                </a:schemeClr>
              </a:buClr>
              <a:buFont typeface="Wingdings" panose="05000000000000000000" pitchFamily="2" charset="2"/>
              <a:buChar char="§"/>
            </a:pPr>
            <a:r>
              <a:rPr lang="fr-BE" b="1" dirty="0" smtClean="0">
                <a:solidFill>
                  <a:schemeClr val="tx1"/>
                </a:solidFill>
                <a:latin typeface="+mj-lt"/>
              </a:rPr>
              <a:t>Timing</a:t>
            </a:r>
            <a:r>
              <a:rPr lang="fr-BE" dirty="0" smtClean="0">
                <a:solidFill>
                  <a:schemeClr val="tx1"/>
                </a:solidFill>
                <a:latin typeface="+mj-lt"/>
              </a:rPr>
              <a:t>: van 1 </a:t>
            </a:r>
            <a:r>
              <a:rPr lang="fr-BE" dirty="0" err="1" smtClean="0">
                <a:solidFill>
                  <a:schemeClr val="tx1"/>
                </a:solidFill>
                <a:latin typeface="+mj-lt"/>
              </a:rPr>
              <a:t>juli</a:t>
            </a:r>
            <a:r>
              <a:rPr lang="fr-BE" dirty="0" smtClean="0">
                <a:solidFill>
                  <a:schemeClr val="tx1"/>
                </a:solidFill>
                <a:latin typeface="+mj-lt"/>
              </a:rPr>
              <a:t> 2016 </a:t>
            </a:r>
            <a:r>
              <a:rPr lang="fr-BE" dirty="0" smtClean="0">
                <a:solidFill>
                  <a:schemeClr val="tx1"/>
                </a:solidFill>
                <a:latin typeface="+mj-lt"/>
                <a:sym typeface="Wingdings" panose="05000000000000000000" pitchFamily="2" charset="2"/>
              </a:rPr>
              <a:t> 31 </a:t>
            </a:r>
            <a:r>
              <a:rPr lang="fr-BE" dirty="0" err="1" smtClean="0">
                <a:solidFill>
                  <a:schemeClr val="tx1"/>
                </a:solidFill>
                <a:latin typeface="+mj-lt"/>
                <a:sym typeface="Wingdings" panose="05000000000000000000" pitchFamily="2" charset="2"/>
              </a:rPr>
              <a:t>januari</a:t>
            </a:r>
            <a:r>
              <a:rPr lang="fr-BE" dirty="0" smtClean="0">
                <a:solidFill>
                  <a:schemeClr val="tx1"/>
                </a:solidFill>
                <a:latin typeface="+mj-lt"/>
                <a:sym typeface="Wingdings" panose="05000000000000000000" pitchFamily="2" charset="2"/>
              </a:rPr>
              <a:t> </a:t>
            </a:r>
            <a:r>
              <a:rPr lang="fr-BE" dirty="0" smtClean="0">
                <a:solidFill>
                  <a:schemeClr val="tx1"/>
                </a:solidFill>
                <a:latin typeface="+mj-lt"/>
                <a:sym typeface="Wingdings" panose="05000000000000000000" pitchFamily="2" charset="2"/>
              </a:rPr>
              <a:t>2017</a:t>
            </a:r>
          </a:p>
          <a:p>
            <a:pPr>
              <a:spcBef>
                <a:spcPts val="600"/>
              </a:spcBef>
              <a:spcAft>
                <a:spcPts val="1200"/>
              </a:spcAft>
              <a:buClr>
                <a:schemeClr val="accent1">
                  <a:lumMod val="75000"/>
                </a:schemeClr>
              </a:buClr>
              <a:buFont typeface="Wingdings" panose="05000000000000000000" pitchFamily="2" charset="2"/>
              <a:buChar char="§"/>
            </a:pPr>
            <a:r>
              <a:rPr lang="fr-BE" b="1" dirty="0" smtClean="0">
                <a:solidFill>
                  <a:schemeClr val="tx1"/>
                </a:solidFill>
                <a:latin typeface="+mj-lt"/>
                <a:sym typeface="Wingdings" panose="05000000000000000000" pitchFamily="2" charset="2"/>
              </a:rPr>
              <a:t>Kick-off: </a:t>
            </a:r>
            <a:r>
              <a:rPr lang="fr-BE" dirty="0" smtClean="0">
                <a:solidFill>
                  <a:schemeClr val="tx1"/>
                </a:solidFill>
                <a:latin typeface="+mj-lt"/>
                <a:sym typeface="Wingdings" panose="05000000000000000000" pitchFamily="2" charset="2"/>
              </a:rPr>
              <a:t>22 </a:t>
            </a:r>
            <a:r>
              <a:rPr lang="fr-BE" dirty="0" err="1" smtClean="0">
                <a:solidFill>
                  <a:schemeClr val="tx1"/>
                </a:solidFill>
                <a:latin typeface="+mj-lt"/>
                <a:sym typeface="Wingdings" panose="05000000000000000000" pitchFamily="2" charset="2"/>
              </a:rPr>
              <a:t>juni</a:t>
            </a:r>
            <a:r>
              <a:rPr lang="fr-BE" dirty="0" smtClean="0">
                <a:solidFill>
                  <a:schemeClr val="tx1"/>
                </a:solidFill>
                <a:latin typeface="+mj-lt"/>
                <a:sym typeface="Wingdings" panose="05000000000000000000" pitchFamily="2" charset="2"/>
              </a:rPr>
              <a:t> 2016</a:t>
            </a:r>
            <a:endParaRPr lang="fr-BE" dirty="0">
              <a:solidFill>
                <a:schemeClr val="tx1"/>
              </a:solidFill>
              <a:latin typeface="+mj-lt"/>
              <a:sym typeface="Wingdings" panose="05000000000000000000" pitchFamily="2" charset="2"/>
            </a:endParaRPr>
          </a:p>
          <a:p>
            <a:pPr>
              <a:spcBef>
                <a:spcPts val="600"/>
              </a:spcBef>
              <a:spcAft>
                <a:spcPts val="1200"/>
              </a:spcAft>
              <a:buClr>
                <a:schemeClr val="accent1">
                  <a:lumMod val="75000"/>
                </a:schemeClr>
              </a:buClr>
              <a:buFont typeface="Wingdings" panose="05000000000000000000" pitchFamily="2" charset="2"/>
              <a:buChar char="§"/>
            </a:pPr>
            <a:r>
              <a:rPr lang="fr-BE" b="1" dirty="0" smtClean="0">
                <a:solidFill>
                  <a:schemeClr val="tx1"/>
                </a:solidFill>
                <a:latin typeface="+mj-lt"/>
              </a:rPr>
              <a:t>To-</a:t>
            </a:r>
            <a:r>
              <a:rPr lang="fr-BE" b="1" dirty="0" err="1" smtClean="0">
                <a:solidFill>
                  <a:schemeClr val="tx1"/>
                </a:solidFill>
                <a:latin typeface="+mj-lt"/>
              </a:rPr>
              <a:t>do’s</a:t>
            </a:r>
            <a:r>
              <a:rPr lang="fr-BE" dirty="0" smtClean="0">
                <a:solidFill>
                  <a:schemeClr val="tx1"/>
                </a:solidFill>
                <a:latin typeface="+mj-lt"/>
              </a:rPr>
              <a:t>:</a:t>
            </a:r>
          </a:p>
          <a:p>
            <a:pPr marL="914400" lvl="1" indent="-457200">
              <a:spcBef>
                <a:spcPts val="600"/>
              </a:spcBef>
              <a:spcAft>
                <a:spcPts val="1200"/>
              </a:spcAft>
              <a:buFont typeface="+mj-lt"/>
              <a:buAutoNum type="arabicPeriod"/>
            </a:pPr>
            <a:r>
              <a:rPr lang="nl-NL" dirty="0" smtClean="0">
                <a:solidFill>
                  <a:schemeClr val="tx1"/>
                </a:solidFill>
              </a:rPr>
              <a:t>Analyse van de lokale noden/behoeften en beschikbare middelen (stratificatie)</a:t>
            </a:r>
            <a:endParaRPr lang="nl-NL" dirty="0">
              <a:solidFill>
                <a:schemeClr val="tx1"/>
              </a:solidFill>
            </a:endParaRPr>
          </a:p>
          <a:p>
            <a:pPr marL="914400" lvl="1" indent="-457200">
              <a:spcBef>
                <a:spcPts val="600"/>
              </a:spcBef>
              <a:spcAft>
                <a:spcPts val="1200"/>
              </a:spcAft>
              <a:buFont typeface="+mj-lt"/>
              <a:buAutoNum type="arabicPeriod"/>
            </a:pPr>
            <a:r>
              <a:rPr lang="fr-BE" dirty="0" err="1" smtClean="0">
                <a:solidFill>
                  <a:schemeClr val="tx1"/>
                </a:solidFill>
              </a:rPr>
              <a:t>Opstellen</a:t>
            </a:r>
            <a:r>
              <a:rPr lang="fr-BE" dirty="0" smtClean="0">
                <a:solidFill>
                  <a:schemeClr val="tx1"/>
                </a:solidFill>
              </a:rPr>
              <a:t> van </a:t>
            </a:r>
            <a:r>
              <a:rPr lang="fr-BE" dirty="0" err="1" smtClean="0">
                <a:solidFill>
                  <a:schemeClr val="tx1"/>
                </a:solidFill>
              </a:rPr>
              <a:t>een</a:t>
            </a:r>
            <a:r>
              <a:rPr lang="fr-BE" dirty="0" smtClean="0">
                <a:solidFill>
                  <a:schemeClr val="tx1"/>
                </a:solidFill>
              </a:rPr>
              <a:t> </a:t>
            </a:r>
            <a:r>
              <a:rPr lang="fr-BE" dirty="0" err="1" smtClean="0">
                <a:solidFill>
                  <a:schemeClr val="tx1"/>
                </a:solidFill>
              </a:rPr>
              <a:t>locoregionaal</a:t>
            </a:r>
            <a:r>
              <a:rPr lang="fr-BE" dirty="0" smtClean="0">
                <a:solidFill>
                  <a:schemeClr val="tx1"/>
                </a:solidFill>
              </a:rPr>
              <a:t> </a:t>
            </a:r>
            <a:r>
              <a:rPr lang="fr-BE" dirty="0" err="1" smtClean="0">
                <a:solidFill>
                  <a:schemeClr val="tx1"/>
                </a:solidFill>
              </a:rPr>
              <a:t>actieplan</a:t>
            </a:r>
            <a:r>
              <a:rPr lang="fr-BE" dirty="0" smtClean="0">
                <a:solidFill>
                  <a:schemeClr val="tx1"/>
                </a:solidFill>
              </a:rPr>
              <a:t> (via </a:t>
            </a:r>
            <a:r>
              <a:rPr lang="fr-BE" dirty="0" err="1" smtClean="0">
                <a:solidFill>
                  <a:schemeClr val="tx1"/>
                </a:solidFill>
              </a:rPr>
              <a:t>template</a:t>
            </a:r>
            <a:r>
              <a:rPr lang="fr-BE" dirty="0" smtClean="0">
                <a:solidFill>
                  <a:schemeClr val="tx1"/>
                </a:solidFill>
              </a:rPr>
              <a:t>) </a:t>
            </a:r>
            <a:r>
              <a:rPr lang="fr-BE" dirty="0" err="1" smtClean="0">
                <a:solidFill>
                  <a:schemeClr val="tx1"/>
                </a:solidFill>
              </a:rPr>
              <a:t>voor</a:t>
            </a:r>
            <a:r>
              <a:rPr lang="fr-BE" dirty="0" smtClean="0">
                <a:solidFill>
                  <a:schemeClr val="tx1"/>
                </a:solidFill>
              </a:rPr>
              <a:t> de </a:t>
            </a:r>
            <a:r>
              <a:rPr lang="fr-BE" dirty="0" err="1" smtClean="0">
                <a:solidFill>
                  <a:schemeClr val="tx1"/>
                </a:solidFill>
              </a:rPr>
              <a:t>komende</a:t>
            </a:r>
            <a:r>
              <a:rPr lang="fr-BE" dirty="0">
                <a:solidFill>
                  <a:schemeClr val="tx1"/>
                </a:solidFill>
              </a:rPr>
              <a:t> </a:t>
            </a:r>
            <a:r>
              <a:rPr lang="fr-BE" dirty="0" smtClean="0">
                <a:solidFill>
                  <a:schemeClr val="tx1"/>
                </a:solidFill>
              </a:rPr>
              <a:t>4 </a:t>
            </a:r>
            <a:r>
              <a:rPr lang="fr-BE" dirty="0" err="1" smtClean="0">
                <a:solidFill>
                  <a:schemeClr val="tx1"/>
                </a:solidFill>
              </a:rPr>
              <a:t>jaar</a:t>
            </a:r>
            <a:r>
              <a:rPr lang="fr-BE" dirty="0" smtClean="0">
                <a:solidFill>
                  <a:schemeClr val="tx1"/>
                </a:solidFill>
              </a:rPr>
              <a:t>, met </a:t>
            </a:r>
            <a:r>
              <a:rPr lang="fr-BE" dirty="0" err="1" smtClean="0">
                <a:solidFill>
                  <a:schemeClr val="tx1"/>
                </a:solidFill>
              </a:rPr>
              <a:t>beschrijving</a:t>
            </a:r>
            <a:r>
              <a:rPr lang="fr-BE" dirty="0" smtClean="0">
                <a:solidFill>
                  <a:schemeClr val="tx1"/>
                </a:solidFill>
              </a:rPr>
              <a:t> van:</a:t>
            </a:r>
          </a:p>
          <a:p>
            <a:pPr lvl="2">
              <a:spcBef>
                <a:spcPts val="600"/>
              </a:spcBef>
              <a:spcAft>
                <a:spcPts val="600"/>
              </a:spcAft>
            </a:pPr>
            <a:r>
              <a:rPr lang="fr-BE" dirty="0" err="1" smtClean="0">
                <a:solidFill>
                  <a:schemeClr val="tx1"/>
                </a:solidFill>
              </a:rPr>
              <a:t>Inclusiecriteria</a:t>
            </a:r>
            <a:r>
              <a:rPr lang="fr-BE" dirty="0" smtClean="0">
                <a:solidFill>
                  <a:schemeClr val="tx1"/>
                </a:solidFill>
              </a:rPr>
              <a:t> en –</a:t>
            </a:r>
            <a:r>
              <a:rPr lang="fr-BE" dirty="0" err="1" smtClean="0">
                <a:solidFill>
                  <a:schemeClr val="tx1"/>
                </a:solidFill>
              </a:rPr>
              <a:t>procedures</a:t>
            </a:r>
            <a:r>
              <a:rPr lang="fr-BE" dirty="0" smtClean="0">
                <a:solidFill>
                  <a:schemeClr val="tx1"/>
                </a:solidFill>
              </a:rPr>
              <a:t> </a:t>
            </a:r>
            <a:r>
              <a:rPr lang="fr-BE" dirty="0" err="1" smtClean="0">
                <a:solidFill>
                  <a:schemeClr val="tx1"/>
                </a:solidFill>
              </a:rPr>
              <a:t>voor</a:t>
            </a:r>
            <a:r>
              <a:rPr lang="fr-BE" dirty="0" smtClean="0">
                <a:solidFill>
                  <a:schemeClr val="tx1"/>
                </a:solidFill>
              </a:rPr>
              <a:t> </a:t>
            </a:r>
            <a:r>
              <a:rPr lang="fr-BE" dirty="0" err="1" smtClean="0">
                <a:solidFill>
                  <a:schemeClr val="tx1"/>
                </a:solidFill>
              </a:rPr>
              <a:t>patiënten</a:t>
            </a:r>
            <a:r>
              <a:rPr lang="fr-BE" dirty="0" smtClean="0">
                <a:solidFill>
                  <a:schemeClr val="tx1"/>
                </a:solidFill>
              </a:rPr>
              <a:t> </a:t>
            </a:r>
            <a:r>
              <a:rPr lang="fr-BE" dirty="0" err="1" smtClean="0">
                <a:solidFill>
                  <a:schemeClr val="tx1"/>
                </a:solidFill>
              </a:rPr>
              <a:t>uit</a:t>
            </a:r>
            <a:r>
              <a:rPr lang="fr-BE" dirty="0" smtClean="0">
                <a:solidFill>
                  <a:schemeClr val="tx1"/>
                </a:solidFill>
              </a:rPr>
              <a:t> de </a:t>
            </a:r>
            <a:r>
              <a:rPr lang="fr-BE" dirty="0" err="1" smtClean="0">
                <a:solidFill>
                  <a:schemeClr val="tx1"/>
                </a:solidFill>
              </a:rPr>
              <a:t>doelgroep</a:t>
            </a:r>
            <a:endParaRPr lang="fr-BE" dirty="0" smtClean="0">
              <a:solidFill>
                <a:schemeClr val="tx1"/>
              </a:solidFill>
            </a:endParaRPr>
          </a:p>
          <a:p>
            <a:pPr lvl="2">
              <a:spcBef>
                <a:spcPts val="600"/>
              </a:spcBef>
              <a:spcAft>
                <a:spcPts val="600"/>
              </a:spcAft>
            </a:pPr>
            <a:r>
              <a:rPr lang="fr-BE" dirty="0" err="1" smtClean="0">
                <a:solidFill>
                  <a:schemeClr val="tx1"/>
                </a:solidFill>
              </a:rPr>
              <a:t>Ontwikkelen</a:t>
            </a:r>
            <a:r>
              <a:rPr lang="fr-BE" dirty="0" smtClean="0">
                <a:solidFill>
                  <a:schemeClr val="tx1"/>
                </a:solidFill>
              </a:rPr>
              <a:t> </a:t>
            </a:r>
            <a:r>
              <a:rPr lang="fr-BE" dirty="0" err="1" smtClean="0">
                <a:solidFill>
                  <a:schemeClr val="tx1"/>
                </a:solidFill>
              </a:rPr>
              <a:t>acties</a:t>
            </a:r>
            <a:r>
              <a:rPr lang="fr-BE" dirty="0" smtClean="0">
                <a:solidFill>
                  <a:schemeClr val="tx1"/>
                </a:solidFill>
              </a:rPr>
              <a:t>/</a:t>
            </a:r>
            <a:r>
              <a:rPr lang="fr-BE" dirty="0" err="1" smtClean="0">
                <a:solidFill>
                  <a:schemeClr val="tx1"/>
                </a:solidFill>
              </a:rPr>
              <a:t>initiatieven</a:t>
            </a:r>
            <a:r>
              <a:rPr lang="fr-BE" dirty="0" smtClean="0">
                <a:solidFill>
                  <a:schemeClr val="tx1"/>
                </a:solidFill>
              </a:rPr>
              <a:t> </a:t>
            </a:r>
            <a:r>
              <a:rPr lang="fr-BE" dirty="0" err="1" smtClean="0">
                <a:solidFill>
                  <a:schemeClr val="tx1"/>
                </a:solidFill>
              </a:rPr>
              <a:t>t.a.v</a:t>
            </a:r>
            <a:r>
              <a:rPr lang="fr-BE" dirty="0" smtClean="0">
                <a:solidFill>
                  <a:schemeClr val="tx1"/>
                </a:solidFill>
              </a:rPr>
              <a:t>. de 14 </a:t>
            </a:r>
            <a:r>
              <a:rPr lang="fr-BE" dirty="0" err="1" smtClean="0">
                <a:solidFill>
                  <a:schemeClr val="tx1"/>
                </a:solidFill>
              </a:rPr>
              <a:t>componenten</a:t>
            </a:r>
            <a:r>
              <a:rPr lang="fr-BE" dirty="0" smtClean="0">
                <a:solidFill>
                  <a:schemeClr val="tx1"/>
                </a:solidFill>
              </a:rPr>
              <a:t> van </a:t>
            </a:r>
            <a:r>
              <a:rPr lang="fr-BE" dirty="0" err="1" smtClean="0">
                <a:solidFill>
                  <a:schemeClr val="tx1"/>
                </a:solidFill>
              </a:rPr>
              <a:t>geïntegreerde</a:t>
            </a:r>
            <a:r>
              <a:rPr lang="fr-BE" dirty="0" smtClean="0">
                <a:solidFill>
                  <a:schemeClr val="tx1"/>
                </a:solidFill>
              </a:rPr>
              <a:t> </a:t>
            </a:r>
            <a:r>
              <a:rPr lang="fr-BE" dirty="0" err="1" smtClean="0">
                <a:solidFill>
                  <a:schemeClr val="tx1"/>
                </a:solidFill>
              </a:rPr>
              <a:t>zorg</a:t>
            </a:r>
            <a:r>
              <a:rPr lang="fr-BE" dirty="0" smtClean="0">
                <a:solidFill>
                  <a:schemeClr val="tx1"/>
                </a:solidFill>
              </a:rPr>
              <a:t> (cf. quick </a:t>
            </a:r>
            <a:r>
              <a:rPr lang="fr-BE" dirty="0" err="1" smtClean="0">
                <a:solidFill>
                  <a:schemeClr val="tx1"/>
                </a:solidFill>
              </a:rPr>
              <a:t>wins</a:t>
            </a:r>
            <a:r>
              <a:rPr lang="fr-BE" dirty="0" smtClean="0">
                <a:solidFill>
                  <a:schemeClr val="tx1"/>
                </a:solidFill>
              </a:rPr>
              <a:t>)</a:t>
            </a:r>
          </a:p>
          <a:p>
            <a:pPr lvl="2">
              <a:spcBef>
                <a:spcPts val="600"/>
              </a:spcBef>
              <a:spcAft>
                <a:spcPts val="600"/>
              </a:spcAft>
            </a:pPr>
            <a:r>
              <a:rPr lang="fr-BE" dirty="0" err="1" smtClean="0">
                <a:solidFill>
                  <a:schemeClr val="tx1"/>
                </a:solidFill>
              </a:rPr>
              <a:t>Financiële</a:t>
            </a:r>
            <a:r>
              <a:rPr lang="fr-BE" dirty="0" smtClean="0">
                <a:solidFill>
                  <a:schemeClr val="tx1"/>
                </a:solidFill>
              </a:rPr>
              <a:t> planning en timing</a:t>
            </a:r>
          </a:p>
          <a:p>
            <a:pPr lvl="2">
              <a:spcBef>
                <a:spcPts val="600"/>
              </a:spcBef>
              <a:spcAft>
                <a:spcPts val="600"/>
              </a:spcAft>
            </a:pPr>
            <a:r>
              <a:rPr lang="fr-BE" dirty="0" err="1" smtClean="0">
                <a:solidFill>
                  <a:schemeClr val="tx1"/>
                </a:solidFill>
              </a:rPr>
              <a:t>Beheer</a:t>
            </a:r>
            <a:r>
              <a:rPr lang="fr-BE" dirty="0" smtClean="0">
                <a:solidFill>
                  <a:schemeClr val="tx1"/>
                </a:solidFill>
              </a:rPr>
              <a:t> van </a:t>
            </a:r>
            <a:r>
              <a:rPr lang="fr-BE" dirty="0" err="1" smtClean="0">
                <a:solidFill>
                  <a:schemeClr val="tx1"/>
                </a:solidFill>
              </a:rPr>
              <a:t>het</a:t>
            </a:r>
            <a:r>
              <a:rPr lang="fr-BE" dirty="0" smtClean="0">
                <a:solidFill>
                  <a:schemeClr val="tx1"/>
                </a:solidFill>
              </a:rPr>
              <a:t> </a:t>
            </a:r>
            <a:r>
              <a:rPr lang="fr-BE" dirty="0" err="1" smtClean="0">
                <a:solidFill>
                  <a:schemeClr val="tx1"/>
                </a:solidFill>
              </a:rPr>
              <a:t>project</a:t>
            </a:r>
            <a:r>
              <a:rPr lang="fr-BE" dirty="0" smtClean="0">
                <a:solidFill>
                  <a:schemeClr val="tx1"/>
                </a:solidFill>
              </a:rPr>
              <a:t> (</a:t>
            </a:r>
            <a:r>
              <a:rPr lang="fr-BE" dirty="0" err="1" smtClean="0">
                <a:solidFill>
                  <a:schemeClr val="tx1"/>
                </a:solidFill>
              </a:rPr>
              <a:t>governancestructuur</a:t>
            </a:r>
            <a:r>
              <a:rPr lang="fr-BE" dirty="0" smtClean="0">
                <a:solidFill>
                  <a:schemeClr val="tx1"/>
                </a:solidFill>
              </a:rPr>
              <a:t>) </a:t>
            </a:r>
          </a:p>
          <a:p>
            <a:pPr lvl="2">
              <a:spcBef>
                <a:spcPts val="600"/>
              </a:spcBef>
              <a:spcAft>
                <a:spcPts val="1200"/>
              </a:spcAft>
            </a:pPr>
            <a:r>
              <a:rPr lang="fr-BE" dirty="0" err="1" smtClean="0">
                <a:solidFill>
                  <a:schemeClr val="tx1"/>
                </a:solidFill>
              </a:rPr>
              <a:t>Methode</a:t>
            </a:r>
            <a:r>
              <a:rPr lang="fr-BE" dirty="0" smtClean="0">
                <a:solidFill>
                  <a:schemeClr val="tx1"/>
                </a:solidFill>
              </a:rPr>
              <a:t> van </a:t>
            </a:r>
            <a:r>
              <a:rPr lang="fr-BE" dirty="0" err="1" smtClean="0">
                <a:solidFill>
                  <a:schemeClr val="tx1"/>
                </a:solidFill>
              </a:rPr>
              <a:t>zelfevaluatie</a:t>
            </a:r>
            <a:endParaRPr lang="fr-BE" dirty="0">
              <a:solidFill>
                <a:schemeClr val="tx1"/>
              </a:solidFill>
            </a:endParaRPr>
          </a:p>
          <a:p>
            <a:pPr>
              <a:spcBef>
                <a:spcPts val="600"/>
              </a:spcBef>
              <a:spcAft>
                <a:spcPts val="1200"/>
              </a:spcAft>
              <a:buClr>
                <a:schemeClr val="accent1">
                  <a:lumMod val="75000"/>
                </a:schemeClr>
              </a:buClr>
              <a:buFont typeface="Wingdings" panose="05000000000000000000" pitchFamily="2" charset="2"/>
              <a:buChar char="§"/>
            </a:pPr>
            <a:r>
              <a:rPr lang="fr-BE" b="1" dirty="0" err="1" smtClean="0">
                <a:solidFill>
                  <a:schemeClr val="tx1"/>
                </a:solidFill>
                <a:latin typeface="+mj-lt"/>
              </a:rPr>
              <a:t>Ondersteuning</a:t>
            </a:r>
            <a:r>
              <a:rPr lang="fr-BE" dirty="0" smtClean="0">
                <a:solidFill>
                  <a:schemeClr val="tx1"/>
                </a:solidFill>
                <a:latin typeface="+mj-lt"/>
              </a:rPr>
              <a:t>: coaching, </a:t>
            </a:r>
            <a:r>
              <a:rPr lang="fr-BE" dirty="0" err="1" smtClean="0">
                <a:solidFill>
                  <a:schemeClr val="tx1"/>
                </a:solidFill>
                <a:latin typeface="+mj-lt"/>
              </a:rPr>
              <a:t>wetenschappelijke</a:t>
            </a:r>
            <a:r>
              <a:rPr lang="fr-BE" dirty="0" smtClean="0">
                <a:solidFill>
                  <a:schemeClr val="tx1"/>
                </a:solidFill>
                <a:latin typeface="+mj-lt"/>
              </a:rPr>
              <a:t> </a:t>
            </a:r>
            <a:r>
              <a:rPr lang="fr-BE" dirty="0" err="1" smtClean="0">
                <a:solidFill>
                  <a:schemeClr val="tx1"/>
                </a:solidFill>
                <a:latin typeface="+mj-lt"/>
              </a:rPr>
              <a:t>begeleiding</a:t>
            </a:r>
            <a:r>
              <a:rPr lang="fr-BE" dirty="0" smtClean="0">
                <a:solidFill>
                  <a:schemeClr val="tx1"/>
                </a:solidFill>
                <a:latin typeface="+mj-lt"/>
              </a:rPr>
              <a:t> en </a:t>
            </a:r>
            <a:r>
              <a:rPr lang="fr-BE" dirty="0" err="1" smtClean="0">
                <a:solidFill>
                  <a:schemeClr val="tx1"/>
                </a:solidFill>
                <a:latin typeface="+mj-lt"/>
              </a:rPr>
              <a:t>andere</a:t>
            </a:r>
            <a:r>
              <a:rPr lang="fr-BE" dirty="0" smtClean="0">
                <a:solidFill>
                  <a:schemeClr val="tx1"/>
                </a:solidFill>
                <a:latin typeface="+mj-lt"/>
              </a:rPr>
              <a:t> </a:t>
            </a:r>
            <a:r>
              <a:rPr lang="fr-BE" dirty="0" err="1" smtClean="0">
                <a:solidFill>
                  <a:schemeClr val="tx1"/>
                </a:solidFill>
                <a:latin typeface="+mj-lt"/>
              </a:rPr>
              <a:t>tools</a:t>
            </a:r>
            <a:r>
              <a:rPr lang="fr-BE" dirty="0" smtClean="0">
                <a:solidFill>
                  <a:schemeClr val="tx1"/>
                </a:solidFill>
                <a:latin typeface="+mj-lt"/>
              </a:rPr>
              <a:t>/</a:t>
            </a:r>
            <a:r>
              <a:rPr lang="fr-BE" dirty="0" err="1" smtClean="0">
                <a:solidFill>
                  <a:schemeClr val="tx1"/>
                </a:solidFill>
                <a:latin typeface="+mj-lt"/>
              </a:rPr>
              <a:t>hulpmiddelen</a:t>
            </a:r>
            <a:r>
              <a:rPr lang="fr-BE" dirty="0" smtClean="0">
                <a:solidFill>
                  <a:schemeClr val="tx1"/>
                </a:solidFill>
                <a:latin typeface="+mj-lt"/>
              </a:rPr>
              <a:t> (</a:t>
            </a:r>
            <a:r>
              <a:rPr lang="fr-BE" dirty="0" err="1" smtClean="0">
                <a:solidFill>
                  <a:schemeClr val="tx1"/>
                </a:solidFill>
                <a:latin typeface="+mj-lt"/>
              </a:rPr>
              <a:t>bv</a:t>
            </a:r>
            <a:r>
              <a:rPr lang="fr-BE" dirty="0" smtClean="0">
                <a:solidFill>
                  <a:schemeClr val="tx1"/>
                </a:solidFill>
                <a:latin typeface="+mj-lt"/>
              </a:rPr>
              <a:t>. ‘</a:t>
            </a:r>
            <a:r>
              <a:rPr lang="fr-BE" dirty="0" err="1" smtClean="0">
                <a:solidFill>
                  <a:schemeClr val="tx1"/>
                </a:solidFill>
                <a:latin typeface="+mj-lt"/>
              </a:rPr>
              <a:t>praktische</a:t>
            </a:r>
            <a:r>
              <a:rPr lang="fr-BE" dirty="0" smtClean="0">
                <a:solidFill>
                  <a:schemeClr val="tx1"/>
                </a:solidFill>
                <a:latin typeface="+mj-lt"/>
              </a:rPr>
              <a:t> fiches’)</a:t>
            </a:r>
          </a:p>
          <a:p>
            <a:pPr>
              <a:spcBef>
                <a:spcPts val="600"/>
              </a:spcBef>
              <a:spcAft>
                <a:spcPts val="1200"/>
              </a:spcAft>
              <a:buClr>
                <a:schemeClr val="accent1">
                  <a:lumMod val="75000"/>
                </a:schemeClr>
              </a:buClr>
              <a:buFont typeface="Wingdings" panose="05000000000000000000" pitchFamily="2" charset="2"/>
              <a:buChar char="§"/>
            </a:pPr>
            <a:r>
              <a:rPr lang="fr-BE" b="1" dirty="0" err="1" smtClean="0">
                <a:solidFill>
                  <a:schemeClr val="tx1"/>
                </a:solidFill>
                <a:latin typeface="+mj-lt"/>
              </a:rPr>
              <a:t>Financiering</a:t>
            </a:r>
            <a:r>
              <a:rPr lang="fr-BE" dirty="0">
                <a:solidFill>
                  <a:schemeClr val="tx1"/>
                </a:solidFill>
                <a:latin typeface="+mj-lt"/>
              </a:rPr>
              <a:t> </a:t>
            </a:r>
            <a:r>
              <a:rPr lang="fr-BE" dirty="0" smtClean="0">
                <a:solidFill>
                  <a:schemeClr val="tx1"/>
                </a:solidFill>
                <a:latin typeface="+mj-lt"/>
              </a:rPr>
              <a:t>van de </a:t>
            </a:r>
            <a:r>
              <a:rPr lang="fr-BE" dirty="0" err="1" smtClean="0">
                <a:solidFill>
                  <a:schemeClr val="tx1"/>
                </a:solidFill>
                <a:latin typeface="+mj-lt"/>
              </a:rPr>
              <a:t>coördinatie</a:t>
            </a:r>
            <a:r>
              <a:rPr lang="fr-BE" dirty="0">
                <a:solidFill>
                  <a:schemeClr val="tx1"/>
                </a:solidFill>
                <a:latin typeface="+mj-lt"/>
              </a:rPr>
              <a:t>: 40.000 </a:t>
            </a:r>
            <a:r>
              <a:rPr lang="fr-BE" dirty="0" smtClean="0">
                <a:solidFill>
                  <a:schemeClr val="tx1"/>
                </a:solidFill>
                <a:latin typeface="+mj-lt"/>
              </a:rPr>
              <a:t>€ </a:t>
            </a:r>
            <a:endParaRPr lang="fr-BE" dirty="0">
              <a:solidFill>
                <a:schemeClr val="tx1"/>
              </a:solidFill>
              <a:latin typeface="+mj-lt"/>
            </a:endParaRPr>
          </a:p>
          <a:p>
            <a:pPr>
              <a:spcBef>
                <a:spcPts val="600"/>
              </a:spcBef>
              <a:spcAft>
                <a:spcPts val="1200"/>
              </a:spcAft>
              <a:buClr>
                <a:schemeClr val="accent1">
                  <a:lumMod val="75000"/>
                </a:schemeClr>
              </a:buClr>
              <a:buFont typeface="Wingdings" panose="05000000000000000000" pitchFamily="2" charset="2"/>
              <a:buChar char="§"/>
            </a:pPr>
            <a:endParaRPr lang="nl-NL" altLang="nl-BE" sz="1100" i="1" dirty="0" smtClean="0">
              <a:solidFill>
                <a:srgbClr val="4F81BD">
                  <a:lumMod val="75000"/>
                </a:srgbClr>
              </a:solidFill>
              <a:latin typeface="AGaramond" pitchFamily="18" charset="0"/>
            </a:endParaRPr>
          </a:p>
          <a:p>
            <a:endParaRPr lang="nl-NL" dirty="0"/>
          </a:p>
        </p:txBody>
      </p:sp>
      <p:sp>
        <p:nvSpPr>
          <p:cNvPr id="8" name="Espace réservé du numéro de diapositive 7"/>
          <p:cNvSpPr>
            <a:spLocks noGrp="1"/>
          </p:cNvSpPr>
          <p:nvPr>
            <p:ph type="sldNum" sz="quarter" idx="12"/>
          </p:nvPr>
        </p:nvSpPr>
        <p:spPr/>
        <p:txBody>
          <a:bodyPr/>
          <a:lstStyle/>
          <a:p>
            <a:fld id="{C688D0ED-193F-4936-BAD4-C4F1F620C145}" type="slidenum">
              <a:rPr lang="en-US" smtClean="0"/>
              <a:pPr/>
              <a:t>38</a:t>
            </a:fld>
            <a:endParaRPr lang="en-US" dirty="0"/>
          </a:p>
        </p:txBody>
      </p:sp>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5141"/>
          <a:stretch/>
        </p:blipFill>
        <p:spPr bwMode="auto">
          <a:xfrm>
            <a:off x="-1" y="0"/>
            <a:ext cx="1035171" cy="1233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875131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33195" y="171963"/>
            <a:ext cx="6801226" cy="1320800"/>
          </a:xfrm>
        </p:spPr>
        <p:txBody>
          <a:bodyPr>
            <a:normAutofit/>
          </a:bodyPr>
          <a:lstStyle/>
          <a:p>
            <a:pPr algn="ctr"/>
            <a:r>
              <a:rPr lang="fr-BE" sz="4000" b="1" dirty="0" err="1" smtClean="0"/>
              <a:t>Conceptualisatiefase</a:t>
            </a:r>
            <a:endParaRPr lang="nl-NL" sz="4000" b="1" dirty="0"/>
          </a:p>
        </p:txBody>
      </p:sp>
      <p:sp>
        <p:nvSpPr>
          <p:cNvPr id="3" name="Tijdelijke aanduiding voor inhoud 2"/>
          <p:cNvSpPr>
            <a:spLocks noGrp="1"/>
          </p:cNvSpPr>
          <p:nvPr>
            <p:ph idx="1"/>
          </p:nvPr>
        </p:nvSpPr>
        <p:spPr>
          <a:xfrm>
            <a:off x="1203376" y="1492762"/>
            <a:ext cx="6931045" cy="5365237"/>
          </a:xfrm>
          <a:solidFill>
            <a:schemeClr val="bg1"/>
          </a:solidFill>
        </p:spPr>
        <p:txBody>
          <a:bodyPr>
            <a:normAutofit lnSpcReduction="10000"/>
          </a:bodyPr>
          <a:lstStyle/>
          <a:p>
            <a:pPr>
              <a:spcBef>
                <a:spcPts val="600"/>
              </a:spcBef>
              <a:spcAft>
                <a:spcPts val="1800"/>
              </a:spcAft>
              <a:buClr>
                <a:schemeClr val="accent1">
                  <a:lumMod val="75000"/>
                </a:schemeClr>
              </a:buClr>
              <a:buFont typeface="Wingdings" panose="05000000000000000000" pitchFamily="2" charset="2"/>
              <a:buChar char="Ø"/>
            </a:pPr>
            <a:r>
              <a:rPr lang="fr-BE" sz="3000" b="1" dirty="0" smtClean="0"/>
              <a:t> </a:t>
            </a:r>
            <a:r>
              <a:rPr lang="fr-BE" sz="3000" b="1" dirty="0" err="1" smtClean="0"/>
              <a:t>Uitlichting</a:t>
            </a:r>
            <a:r>
              <a:rPr lang="fr-BE" sz="3000" b="1" dirty="0" smtClean="0"/>
              <a:t> TO-</a:t>
            </a:r>
            <a:r>
              <a:rPr lang="fr-BE" sz="3000" b="1" dirty="0" err="1" smtClean="0"/>
              <a:t>DO’s</a:t>
            </a:r>
            <a:r>
              <a:rPr lang="fr-BE" sz="3000" b="1" dirty="0" smtClean="0"/>
              <a:t>:</a:t>
            </a:r>
            <a:endParaRPr lang="fr-BE" sz="3000" b="1" dirty="0"/>
          </a:p>
          <a:p>
            <a:pPr marL="514350" indent="-514350">
              <a:spcBef>
                <a:spcPts val="600"/>
              </a:spcBef>
              <a:spcAft>
                <a:spcPts val="1200"/>
              </a:spcAft>
              <a:buClr>
                <a:schemeClr val="accent1">
                  <a:lumMod val="75000"/>
                </a:schemeClr>
              </a:buClr>
              <a:buFont typeface="+mj-lt"/>
              <a:buAutoNum type="arabicPeriod"/>
            </a:pPr>
            <a:r>
              <a:rPr lang="fr-BE" b="1" dirty="0" smtClean="0">
                <a:solidFill>
                  <a:schemeClr val="tx1"/>
                </a:solidFill>
                <a:latin typeface="+mj-lt"/>
              </a:rPr>
              <a:t>Analyse van de </a:t>
            </a:r>
            <a:r>
              <a:rPr lang="fr-BE" b="1" dirty="0" err="1" smtClean="0">
                <a:solidFill>
                  <a:schemeClr val="tx1"/>
                </a:solidFill>
                <a:latin typeface="+mj-lt"/>
              </a:rPr>
              <a:t>lokale</a:t>
            </a:r>
            <a:r>
              <a:rPr lang="fr-BE" b="1" dirty="0" smtClean="0">
                <a:solidFill>
                  <a:schemeClr val="tx1"/>
                </a:solidFill>
                <a:latin typeface="+mj-lt"/>
              </a:rPr>
              <a:t> </a:t>
            </a:r>
            <a:r>
              <a:rPr lang="fr-BE" b="1" dirty="0" err="1" smtClean="0">
                <a:solidFill>
                  <a:schemeClr val="tx1"/>
                </a:solidFill>
                <a:latin typeface="+mj-lt"/>
              </a:rPr>
              <a:t>noden</a:t>
            </a:r>
            <a:r>
              <a:rPr lang="fr-BE" b="1" dirty="0" smtClean="0">
                <a:solidFill>
                  <a:schemeClr val="tx1"/>
                </a:solidFill>
                <a:latin typeface="+mj-lt"/>
              </a:rPr>
              <a:t>/</a:t>
            </a:r>
            <a:r>
              <a:rPr lang="fr-BE" b="1" dirty="0" err="1" smtClean="0">
                <a:solidFill>
                  <a:schemeClr val="tx1"/>
                </a:solidFill>
                <a:latin typeface="+mj-lt"/>
              </a:rPr>
              <a:t>behoeften</a:t>
            </a:r>
            <a:r>
              <a:rPr lang="fr-BE" b="1" dirty="0" smtClean="0">
                <a:solidFill>
                  <a:schemeClr val="tx1"/>
                </a:solidFill>
                <a:latin typeface="+mj-lt"/>
              </a:rPr>
              <a:t> en </a:t>
            </a:r>
            <a:r>
              <a:rPr lang="fr-BE" b="1" dirty="0" err="1" smtClean="0">
                <a:solidFill>
                  <a:schemeClr val="tx1"/>
                </a:solidFill>
                <a:latin typeface="+mj-lt"/>
              </a:rPr>
              <a:t>beschikbare</a:t>
            </a:r>
            <a:r>
              <a:rPr lang="fr-BE" b="1" dirty="0" smtClean="0">
                <a:solidFill>
                  <a:schemeClr val="tx1"/>
                </a:solidFill>
                <a:latin typeface="+mj-lt"/>
              </a:rPr>
              <a:t> </a:t>
            </a:r>
            <a:r>
              <a:rPr lang="fr-BE" b="1" dirty="0" err="1" smtClean="0">
                <a:solidFill>
                  <a:schemeClr val="tx1"/>
                </a:solidFill>
                <a:latin typeface="+mj-lt"/>
              </a:rPr>
              <a:t>middelen</a:t>
            </a:r>
            <a:endParaRPr lang="fr-BE" dirty="0" smtClean="0">
              <a:solidFill>
                <a:schemeClr val="tx1"/>
              </a:solidFill>
              <a:latin typeface="+mj-lt"/>
            </a:endParaRPr>
          </a:p>
          <a:p>
            <a:pPr lvl="1">
              <a:spcBef>
                <a:spcPts val="600"/>
              </a:spcBef>
              <a:spcAft>
                <a:spcPts val="1200"/>
              </a:spcAft>
            </a:pPr>
            <a:r>
              <a:rPr lang="nl-NL" sz="2100" dirty="0" smtClean="0">
                <a:solidFill>
                  <a:schemeClr val="tx1"/>
                </a:solidFill>
              </a:rPr>
              <a:t>Methodologie uitgewerkt door team van coaches </a:t>
            </a:r>
          </a:p>
          <a:p>
            <a:pPr lvl="1">
              <a:spcBef>
                <a:spcPts val="600"/>
              </a:spcBef>
              <a:spcAft>
                <a:spcPts val="1200"/>
              </a:spcAft>
            </a:pPr>
            <a:r>
              <a:rPr lang="fr-BE" sz="2100" dirty="0" err="1" smtClean="0">
                <a:solidFill>
                  <a:schemeClr val="tx1"/>
                </a:solidFill>
              </a:rPr>
              <a:t>Belangrijke</a:t>
            </a:r>
            <a:r>
              <a:rPr lang="fr-BE" sz="2100" dirty="0" smtClean="0">
                <a:solidFill>
                  <a:schemeClr val="tx1"/>
                </a:solidFill>
              </a:rPr>
              <a:t> </a:t>
            </a:r>
            <a:r>
              <a:rPr lang="fr-BE" sz="2100" dirty="0" err="1" smtClean="0">
                <a:solidFill>
                  <a:schemeClr val="tx1"/>
                </a:solidFill>
              </a:rPr>
              <a:t>rol</a:t>
            </a:r>
            <a:r>
              <a:rPr lang="fr-BE" sz="2100" dirty="0" smtClean="0">
                <a:solidFill>
                  <a:schemeClr val="tx1"/>
                </a:solidFill>
              </a:rPr>
              <a:t> </a:t>
            </a:r>
            <a:r>
              <a:rPr lang="fr-BE" sz="2100" dirty="0" err="1" smtClean="0">
                <a:solidFill>
                  <a:schemeClr val="tx1"/>
                </a:solidFill>
              </a:rPr>
              <a:t>voor</a:t>
            </a:r>
            <a:r>
              <a:rPr lang="fr-BE" sz="2100" dirty="0" smtClean="0">
                <a:solidFill>
                  <a:schemeClr val="tx1"/>
                </a:solidFill>
              </a:rPr>
              <a:t> </a:t>
            </a:r>
            <a:r>
              <a:rPr lang="fr-BE" sz="2100" dirty="0" err="1" smtClean="0">
                <a:solidFill>
                  <a:schemeClr val="tx1"/>
                </a:solidFill>
              </a:rPr>
              <a:t>projectcoördinator</a:t>
            </a:r>
            <a:endParaRPr lang="fr-BE" sz="2100" dirty="0" smtClean="0">
              <a:solidFill>
                <a:schemeClr val="tx1"/>
              </a:solidFill>
            </a:endParaRPr>
          </a:p>
          <a:p>
            <a:pPr marL="514350" indent="-514350">
              <a:spcBef>
                <a:spcPts val="600"/>
              </a:spcBef>
              <a:spcAft>
                <a:spcPts val="1200"/>
              </a:spcAft>
              <a:buClr>
                <a:schemeClr val="accent1">
                  <a:lumMod val="75000"/>
                </a:schemeClr>
              </a:buClr>
              <a:buFont typeface="+mj-lt"/>
              <a:buAutoNum type="arabicPeriod"/>
            </a:pPr>
            <a:r>
              <a:rPr lang="fr-BE" b="1" dirty="0" err="1" smtClean="0">
                <a:solidFill>
                  <a:schemeClr val="tx1"/>
                </a:solidFill>
                <a:latin typeface="+mj-lt"/>
              </a:rPr>
              <a:t>Opstellen</a:t>
            </a:r>
            <a:r>
              <a:rPr lang="fr-BE" b="1" dirty="0" smtClean="0">
                <a:solidFill>
                  <a:schemeClr val="tx1"/>
                </a:solidFill>
                <a:latin typeface="+mj-lt"/>
              </a:rPr>
              <a:t> </a:t>
            </a:r>
            <a:r>
              <a:rPr lang="fr-BE" b="1" dirty="0" err="1" smtClean="0">
                <a:solidFill>
                  <a:schemeClr val="tx1"/>
                </a:solidFill>
                <a:latin typeface="+mj-lt"/>
              </a:rPr>
              <a:t>locoregionaal</a:t>
            </a:r>
            <a:r>
              <a:rPr lang="fr-BE" b="1" dirty="0" smtClean="0">
                <a:solidFill>
                  <a:schemeClr val="tx1"/>
                </a:solidFill>
                <a:latin typeface="+mj-lt"/>
              </a:rPr>
              <a:t> </a:t>
            </a:r>
            <a:r>
              <a:rPr lang="fr-BE" b="1" dirty="0" err="1" smtClean="0">
                <a:solidFill>
                  <a:schemeClr val="tx1"/>
                </a:solidFill>
                <a:latin typeface="+mj-lt"/>
              </a:rPr>
              <a:t>actieplan</a:t>
            </a:r>
            <a:r>
              <a:rPr lang="fr-BE" dirty="0" smtClean="0">
                <a:solidFill>
                  <a:schemeClr val="tx1"/>
                </a:solidFill>
                <a:latin typeface="+mj-lt"/>
              </a:rPr>
              <a:t>:</a:t>
            </a:r>
          </a:p>
          <a:p>
            <a:pPr lvl="1">
              <a:spcBef>
                <a:spcPts val="600"/>
              </a:spcBef>
              <a:spcAft>
                <a:spcPts val="1200"/>
              </a:spcAft>
            </a:pPr>
            <a:r>
              <a:rPr lang="nl-NL" sz="2100" dirty="0" smtClean="0">
                <a:solidFill>
                  <a:schemeClr val="tx1"/>
                </a:solidFill>
              </a:rPr>
              <a:t>Ondersteuning en begeleiding door coaches</a:t>
            </a:r>
          </a:p>
          <a:p>
            <a:pPr lvl="1">
              <a:spcBef>
                <a:spcPts val="600"/>
              </a:spcBef>
              <a:spcAft>
                <a:spcPts val="1200"/>
              </a:spcAft>
            </a:pPr>
            <a:r>
              <a:rPr lang="fr-BE" sz="2100" dirty="0" err="1" smtClean="0">
                <a:solidFill>
                  <a:schemeClr val="tx1"/>
                </a:solidFill>
              </a:rPr>
              <a:t>Zelfevaluatie</a:t>
            </a:r>
            <a:r>
              <a:rPr lang="fr-BE" sz="2100" dirty="0" smtClean="0">
                <a:solidFill>
                  <a:schemeClr val="tx1"/>
                </a:solidFill>
              </a:rPr>
              <a:t> </a:t>
            </a:r>
            <a:r>
              <a:rPr lang="fr-BE" sz="2100" dirty="0" err="1" smtClean="0">
                <a:solidFill>
                  <a:schemeClr val="tx1"/>
                </a:solidFill>
              </a:rPr>
              <a:t>project</a:t>
            </a:r>
            <a:r>
              <a:rPr lang="fr-BE" sz="2100" dirty="0" smtClean="0">
                <a:solidFill>
                  <a:schemeClr val="tx1"/>
                </a:solidFill>
              </a:rPr>
              <a:t>: </a:t>
            </a:r>
            <a:r>
              <a:rPr lang="fr-BE" sz="2100" dirty="0" err="1" smtClean="0">
                <a:solidFill>
                  <a:schemeClr val="tx1"/>
                </a:solidFill>
              </a:rPr>
              <a:t>begeleiding</a:t>
            </a:r>
            <a:r>
              <a:rPr lang="fr-BE" sz="2100" dirty="0" smtClean="0">
                <a:solidFill>
                  <a:schemeClr val="tx1"/>
                </a:solidFill>
              </a:rPr>
              <a:t> via </a:t>
            </a:r>
            <a:r>
              <a:rPr lang="fr-BE" sz="2100" dirty="0" err="1" smtClean="0">
                <a:solidFill>
                  <a:schemeClr val="tx1"/>
                </a:solidFill>
              </a:rPr>
              <a:t>wetenschappelijke</a:t>
            </a:r>
            <a:r>
              <a:rPr lang="fr-BE" sz="2100" dirty="0" smtClean="0">
                <a:solidFill>
                  <a:schemeClr val="tx1"/>
                </a:solidFill>
              </a:rPr>
              <a:t> </a:t>
            </a:r>
            <a:r>
              <a:rPr lang="fr-BE" sz="2100" dirty="0" err="1" smtClean="0">
                <a:solidFill>
                  <a:schemeClr val="tx1"/>
                </a:solidFill>
              </a:rPr>
              <a:t>equipe</a:t>
            </a:r>
            <a:r>
              <a:rPr lang="fr-BE" sz="2100" dirty="0" smtClean="0">
                <a:solidFill>
                  <a:schemeClr val="tx1"/>
                </a:solidFill>
              </a:rPr>
              <a:t> (</a:t>
            </a:r>
            <a:r>
              <a:rPr lang="fr-BE" sz="2100" dirty="0" err="1" smtClean="0">
                <a:solidFill>
                  <a:schemeClr val="tx1"/>
                </a:solidFill>
              </a:rPr>
              <a:t>bv</a:t>
            </a:r>
            <a:r>
              <a:rPr lang="fr-BE" sz="2100" dirty="0" smtClean="0">
                <a:solidFill>
                  <a:schemeClr val="tx1"/>
                </a:solidFill>
              </a:rPr>
              <a:t>. </a:t>
            </a:r>
            <a:r>
              <a:rPr lang="fr-BE" sz="2100" dirty="0" err="1">
                <a:solidFill>
                  <a:schemeClr val="tx1"/>
                </a:solidFill>
              </a:rPr>
              <a:t>v</a:t>
            </a:r>
            <a:r>
              <a:rPr lang="fr-BE" sz="2100" dirty="0" err="1" smtClean="0">
                <a:solidFill>
                  <a:schemeClr val="tx1"/>
                </a:solidFill>
              </a:rPr>
              <a:t>oor</a:t>
            </a:r>
            <a:r>
              <a:rPr lang="fr-BE" sz="2100" dirty="0" smtClean="0">
                <a:solidFill>
                  <a:schemeClr val="tx1"/>
                </a:solidFill>
              </a:rPr>
              <a:t> </a:t>
            </a:r>
            <a:r>
              <a:rPr lang="fr-BE" sz="2100" dirty="0" err="1" smtClean="0">
                <a:solidFill>
                  <a:schemeClr val="tx1"/>
                </a:solidFill>
              </a:rPr>
              <a:t>ontwikkeling</a:t>
            </a:r>
            <a:r>
              <a:rPr lang="fr-BE" sz="2100" dirty="0" smtClean="0">
                <a:solidFill>
                  <a:schemeClr val="tx1"/>
                </a:solidFill>
              </a:rPr>
              <a:t> van </a:t>
            </a:r>
            <a:r>
              <a:rPr lang="fr-BE" sz="2100" dirty="0" err="1" smtClean="0">
                <a:solidFill>
                  <a:schemeClr val="tx1"/>
                </a:solidFill>
              </a:rPr>
              <a:t>indicatoren</a:t>
            </a:r>
            <a:r>
              <a:rPr lang="fr-BE" sz="2100" dirty="0" smtClean="0">
                <a:solidFill>
                  <a:schemeClr val="tx1"/>
                </a:solidFill>
              </a:rPr>
              <a:t>)</a:t>
            </a:r>
          </a:p>
          <a:p>
            <a:pPr lvl="1">
              <a:spcBef>
                <a:spcPts val="600"/>
              </a:spcBef>
              <a:spcAft>
                <a:spcPts val="1200"/>
              </a:spcAft>
            </a:pPr>
            <a:r>
              <a:rPr lang="fr-BE" sz="2100" dirty="0" smtClean="0">
                <a:solidFill>
                  <a:schemeClr val="tx1"/>
                </a:solidFill>
              </a:rPr>
              <a:t>Te </a:t>
            </a:r>
            <a:r>
              <a:rPr lang="fr-BE" sz="2100" dirty="0" err="1" smtClean="0">
                <a:solidFill>
                  <a:schemeClr val="tx1"/>
                </a:solidFill>
              </a:rPr>
              <a:t>ontwikkelen</a:t>
            </a:r>
            <a:r>
              <a:rPr lang="fr-BE" sz="2100" dirty="0" smtClean="0">
                <a:solidFill>
                  <a:schemeClr val="tx1"/>
                </a:solidFill>
              </a:rPr>
              <a:t> </a:t>
            </a:r>
            <a:r>
              <a:rPr lang="fr-BE" sz="2100" dirty="0" err="1">
                <a:solidFill>
                  <a:schemeClr val="tx1"/>
                </a:solidFill>
              </a:rPr>
              <a:t>a</a:t>
            </a:r>
            <a:r>
              <a:rPr lang="fr-BE" sz="2100" dirty="0" err="1" smtClean="0">
                <a:solidFill>
                  <a:schemeClr val="tx1"/>
                </a:solidFill>
              </a:rPr>
              <a:t>cties</a:t>
            </a:r>
            <a:r>
              <a:rPr lang="fr-BE" sz="2100" dirty="0" smtClean="0">
                <a:solidFill>
                  <a:schemeClr val="tx1"/>
                </a:solidFill>
              </a:rPr>
              <a:t> </a:t>
            </a:r>
            <a:r>
              <a:rPr lang="fr-BE" sz="2100" dirty="0" err="1" smtClean="0">
                <a:solidFill>
                  <a:schemeClr val="tx1"/>
                </a:solidFill>
              </a:rPr>
              <a:t>voor</a:t>
            </a:r>
            <a:r>
              <a:rPr lang="fr-BE" sz="2100" dirty="0" smtClean="0">
                <a:solidFill>
                  <a:schemeClr val="tx1"/>
                </a:solidFill>
              </a:rPr>
              <a:t> 14 </a:t>
            </a:r>
            <a:r>
              <a:rPr lang="fr-BE" sz="2100" dirty="0" err="1" smtClean="0">
                <a:solidFill>
                  <a:schemeClr val="tx1"/>
                </a:solidFill>
              </a:rPr>
              <a:t>componenten</a:t>
            </a:r>
            <a:r>
              <a:rPr lang="fr-BE" sz="2100" dirty="0" smtClean="0">
                <a:solidFill>
                  <a:schemeClr val="tx1"/>
                </a:solidFill>
              </a:rPr>
              <a:t>: </a:t>
            </a:r>
            <a:r>
              <a:rPr lang="fr-BE" sz="2100" dirty="0" err="1" smtClean="0">
                <a:solidFill>
                  <a:schemeClr val="tx1"/>
                </a:solidFill>
              </a:rPr>
              <a:t>progressief</a:t>
            </a:r>
            <a:r>
              <a:rPr lang="fr-BE" sz="2100" dirty="0" smtClean="0">
                <a:solidFill>
                  <a:schemeClr val="tx1"/>
                </a:solidFill>
              </a:rPr>
              <a:t> in de </a:t>
            </a:r>
            <a:r>
              <a:rPr lang="fr-BE" sz="2100" dirty="0" err="1" smtClean="0">
                <a:solidFill>
                  <a:schemeClr val="tx1"/>
                </a:solidFill>
              </a:rPr>
              <a:t>tijd</a:t>
            </a:r>
            <a:endParaRPr lang="fr-BE" sz="2100" dirty="0" smtClean="0">
              <a:solidFill>
                <a:schemeClr val="tx1"/>
              </a:solidFill>
            </a:endParaRPr>
          </a:p>
          <a:p>
            <a:pPr marL="457200" lvl="1" indent="0">
              <a:spcBef>
                <a:spcPts val="600"/>
              </a:spcBef>
              <a:spcAft>
                <a:spcPts val="1200"/>
              </a:spcAft>
              <a:buNone/>
            </a:pPr>
            <a:endParaRPr lang="nl-NL" dirty="0" smtClean="0">
              <a:solidFill>
                <a:schemeClr val="tx1"/>
              </a:solidFill>
            </a:endParaRPr>
          </a:p>
          <a:p>
            <a:pPr marL="0" indent="0">
              <a:spcBef>
                <a:spcPts val="3000"/>
              </a:spcBef>
              <a:spcAft>
                <a:spcPts val="2400"/>
              </a:spcAft>
              <a:buNone/>
            </a:pPr>
            <a:endParaRPr lang="fr-BE" sz="1600" b="1" dirty="0"/>
          </a:p>
          <a:p>
            <a:pPr marL="0" indent="0">
              <a:buNone/>
            </a:pPr>
            <a:endParaRPr lang="nl-NL" altLang="nl-BE" sz="1100" i="1" dirty="0" smtClean="0">
              <a:solidFill>
                <a:srgbClr val="4F81BD">
                  <a:lumMod val="75000"/>
                </a:srgbClr>
              </a:solidFill>
              <a:latin typeface="AGaramond" pitchFamily="18" charset="0"/>
            </a:endParaRPr>
          </a:p>
          <a:p>
            <a:endParaRPr lang="nl-NL" dirty="0"/>
          </a:p>
        </p:txBody>
      </p:sp>
      <p:sp>
        <p:nvSpPr>
          <p:cNvPr id="8" name="Espace réservé du numéro de diapositive 7"/>
          <p:cNvSpPr>
            <a:spLocks noGrp="1"/>
          </p:cNvSpPr>
          <p:nvPr>
            <p:ph type="sldNum" sz="quarter" idx="12"/>
          </p:nvPr>
        </p:nvSpPr>
        <p:spPr/>
        <p:txBody>
          <a:bodyPr/>
          <a:lstStyle/>
          <a:p>
            <a:fld id="{C688D0ED-193F-4936-BAD4-C4F1F620C145}" type="slidenum">
              <a:rPr lang="en-US" smtClean="0"/>
              <a:pPr/>
              <a:t>39</a:t>
            </a:fld>
            <a:endParaRPr lang="en-US" dirty="0"/>
          </a:p>
        </p:txBody>
      </p:sp>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5141"/>
          <a:stretch/>
        </p:blipFill>
        <p:spPr bwMode="auto">
          <a:xfrm>
            <a:off x="-1" y="0"/>
            <a:ext cx="1035171" cy="1233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65479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42536" y="125844"/>
            <a:ext cx="6262777" cy="1320800"/>
          </a:xfrm>
        </p:spPr>
        <p:txBody>
          <a:bodyPr>
            <a:normAutofit/>
          </a:bodyPr>
          <a:lstStyle/>
          <a:p>
            <a:pPr algn="ctr"/>
            <a:r>
              <a:rPr lang="fr-BE" sz="4000" b="1" dirty="0" err="1" smtClean="0"/>
              <a:t>Achtergrond</a:t>
            </a:r>
            <a:endParaRPr lang="nl-NL" sz="4000" b="1" dirty="0"/>
          </a:p>
        </p:txBody>
      </p:sp>
      <p:sp>
        <p:nvSpPr>
          <p:cNvPr id="3" name="Tijdelijke aanduiding voor inhoud 2"/>
          <p:cNvSpPr>
            <a:spLocks noGrp="1"/>
          </p:cNvSpPr>
          <p:nvPr>
            <p:ph idx="1"/>
          </p:nvPr>
        </p:nvSpPr>
        <p:spPr>
          <a:xfrm>
            <a:off x="1154469" y="1572489"/>
            <a:ext cx="7158677" cy="4689341"/>
          </a:xfrm>
        </p:spPr>
        <p:txBody>
          <a:bodyPr>
            <a:normAutofit/>
          </a:bodyPr>
          <a:lstStyle/>
          <a:p>
            <a:pPr>
              <a:spcAft>
                <a:spcPts val="1800"/>
              </a:spcAft>
              <a:buFont typeface="Wingdings" panose="05000000000000000000" pitchFamily="2" charset="2"/>
              <a:buChar char="Ø"/>
            </a:pPr>
            <a:r>
              <a:rPr lang="fr-BE" b="1" dirty="0" smtClean="0"/>
              <a:t> World </a:t>
            </a:r>
            <a:r>
              <a:rPr lang="fr-BE" b="1" dirty="0" err="1" smtClean="0"/>
              <a:t>Health</a:t>
            </a:r>
            <a:r>
              <a:rPr lang="fr-BE" b="1" dirty="0" smtClean="0"/>
              <a:t> </a:t>
            </a:r>
            <a:r>
              <a:rPr lang="fr-BE" b="1" dirty="0" err="1" smtClean="0"/>
              <a:t>Organization</a:t>
            </a:r>
            <a:r>
              <a:rPr lang="fr-BE" b="1" dirty="0" smtClean="0"/>
              <a:t> (WHO):</a:t>
            </a:r>
          </a:p>
          <a:p>
            <a:pPr marL="457200" lvl="1" indent="0">
              <a:buNone/>
            </a:pPr>
            <a:endParaRPr lang="fr-BE" sz="2000" dirty="0" smtClean="0">
              <a:solidFill>
                <a:schemeClr val="tx1"/>
              </a:solidFill>
              <a:latin typeface="+mj-lt"/>
            </a:endParaRPr>
          </a:p>
          <a:p>
            <a:pPr marL="457200" lvl="1" indent="0">
              <a:buNone/>
            </a:pPr>
            <a:endParaRPr lang="fr-BE" sz="2000" dirty="0" smtClean="0"/>
          </a:p>
          <a:p>
            <a:pPr marL="0" indent="0">
              <a:buNone/>
            </a:pPr>
            <a:endParaRPr lang="fr-BE" dirty="0" smtClean="0"/>
          </a:p>
          <a:p>
            <a:pPr marL="0" indent="0">
              <a:buNone/>
            </a:pPr>
            <a:endParaRPr lang="fr-BE" sz="1100" dirty="0" smtClean="0"/>
          </a:p>
          <a:p>
            <a:pPr lvl="1">
              <a:buFont typeface="Arial" panose="020B0604020202020204" pitchFamily="34" charset="0"/>
              <a:buChar char="•"/>
            </a:pPr>
            <a:endParaRPr lang="nl-NL" dirty="0"/>
          </a:p>
          <a:p>
            <a:pPr marL="0" indent="0">
              <a:buNone/>
            </a:pPr>
            <a:endParaRPr lang="fr-BE" dirty="0"/>
          </a:p>
          <a:p>
            <a:pPr>
              <a:buFont typeface="Wingdings" panose="05000000000000000000" pitchFamily="2" charset="2"/>
              <a:buChar char="§"/>
            </a:pPr>
            <a:endParaRPr lang="fr-BE" dirty="0" smtClean="0"/>
          </a:p>
        </p:txBody>
      </p:sp>
      <p:sp>
        <p:nvSpPr>
          <p:cNvPr id="7" name="Tekstvak 6"/>
          <p:cNvSpPr txBox="1"/>
          <p:nvPr/>
        </p:nvSpPr>
        <p:spPr>
          <a:xfrm>
            <a:off x="1592867" y="2412255"/>
            <a:ext cx="6498438" cy="3170099"/>
          </a:xfrm>
          <a:prstGeom prst="rect">
            <a:avLst/>
          </a:prstGeom>
          <a:noFill/>
          <a:ln w="19050"/>
        </p:spPr>
        <p:style>
          <a:lnRef idx="1">
            <a:schemeClr val="accent4"/>
          </a:lnRef>
          <a:fillRef idx="2">
            <a:schemeClr val="accent4"/>
          </a:fillRef>
          <a:effectRef idx="1">
            <a:schemeClr val="accent4"/>
          </a:effectRef>
          <a:fontRef idx="minor">
            <a:schemeClr val="dk1"/>
          </a:fontRef>
        </p:style>
        <p:txBody>
          <a:bodyPr wrap="square" rtlCol="0">
            <a:spAutoFit/>
          </a:bodyPr>
          <a:lstStyle/>
          <a:p>
            <a:pPr lvl="0" algn="ctr"/>
            <a:r>
              <a:rPr kumimoji="0" lang="nl-NL" sz="2400" i="1" u="none" strike="noStrike" kern="0" cap="none" spc="0" normalizeH="0" baseline="0" noProof="0" dirty="0" smtClean="0">
                <a:ln>
                  <a:noFill/>
                </a:ln>
                <a:solidFill>
                  <a:schemeClr val="tx1"/>
                </a:solidFill>
                <a:effectLst/>
                <a:uLnTx/>
                <a:uFillTx/>
                <a:latin typeface="+mj-lt"/>
                <a:ea typeface="Times New Roman"/>
                <a:cs typeface="Times New Roman"/>
              </a:rPr>
              <a:t>“</a:t>
            </a:r>
            <a:r>
              <a:rPr lang="nl-NL" sz="2800" i="1" dirty="0">
                <a:solidFill>
                  <a:schemeClr val="tx1"/>
                </a:solidFill>
                <a:latin typeface="+mj-lt"/>
              </a:rPr>
              <a:t>het managen en leveren van gezondheidsdiensten, </a:t>
            </a:r>
            <a:r>
              <a:rPr lang="nl-NL" sz="2800" b="1" i="1" dirty="0">
                <a:solidFill>
                  <a:schemeClr val="tx1"/>
                </a:solidFill>
                <a:latin typeface="+mj-lt"/>
              </a:rPr>
              <a:t>naadloos</a:t>
            </a:r>
            <a:r>
              <a:rPr lang="nl-NL" sz="2800" i="1" dirty="0">
                <a:solidFill>
                  <a:schemeClr val="tx1"/>
                </a:solidFill>
                <a:latin typeface="+mj-lt"/>
              </a:rPr>
              <a:t> doorheen gezondheidspromotie, preventie, diagnose, behandeling, permanente opvolging, </a:t>
            </a:r>
            <a:r>
              <a:rPr lang="nl-NL" sz="2800" i="1" dirty="0" smtClean="0">
                <a:solidFill>
                  <a:schemeClr val="tx1"/>
                </a:solidFill>
                <a:latin typeface="+mj-lt"/>
              </a:rPr>
              <a:t>re-integratie</a:t>
            </a:r>
            <a:r>
              <a:rPr lang="nl-NL" sz="2800" i="1" dirty="0">
                <a:solidFill>
                  <a:schemeClr val="tx1"/>
                </a:solidFill>
                <a:latin typeface="+mj-lt"/>
              </a:rPr>
              <a:t>, palliatieve zorg; </a:t>
            </a:r>
            <a:r>
              <a:rPr lang="nl-NL" sz="2800" b="1" i="1" dirty="0">
                <a:solidFill>
                  <a:schemeClr val="tx1"/>
                </a:solidFill>
                <a:latin typeface="+mj-lt"/>
              </a:rPr>
              <a:t>op verschillende niveaus </a:t>
            </a:r>
            <a:r>
              <a:rPr lang="nl-NL" sz="2800" i="1" dirty="0">
                <a:solidFill>
                  <a:schemeClr val="tx1"/>
                </a:solidFill>
                <a:latin typeface="+mj-lt"/>
              </a:rPr>
              <a:t>en verschillende plaatsen en </a:t>
            </a:r>
            <a:r>
              <a:rPr lang="nl-NL" sz="2800" b="1" i="1" dirty="0">
                <a:solidFill>
                  <a:schemeClr val="tx1"/>
                </a:solidFill>
                <a:latin typeface="+mj-lt"/>
              </a:rPr>
              <a:t>afgestemd op </a:t>
            </a:r>
            <a:r>
              <a:rPr lang="nl-NL" sz="2800" i="1" dirty="0">
                <a:solidFill>
                  <a:schemeClr val="tx1"/>
                </a:solidFill>
                <a:latin typeface="+mj-lt"/>
              </a:rPr>
              <a:t>de behoeften van de </a:t>
            </a:r>
            <a:r>
              <a:rPr lang="nl-NL" sz="2800" b="1" i="1" dirty="0" smtClean="0">
                <a:solidFill>
                  <a:schemeClr val="tx1"/>
                </a:solidFill>
                <a:latin typeface="+mj-lt"/>
              </a:rPr>
              <a:t>patiënt</a:t>
            </a:r>
            <a:r>
              <a:rPr lang="nl-NL" sz="3200" i="1" kern="0" dirty="0" smtClean="0">
                <a:solidFill>
                  <a:schemeClr val="tx1"/>
                </a:solidFill>
                <a:latin typeface="+mj-lt"/>
                <a:cs typeface="Times New Roman"/>
              </a:rPr>
              <a:t>”</a:t>
            </a:r>
            <a:endParaRPr kumimoji="0" lang="nl-NL" sz="3200" i="0" u="none" strike="noStrike" kern="0" cap="none" spc="0" normalizeH="0" baseline="0" noProof="0" dirty="0" smtClean="0">
              <a:ln>
                <a:noFill/>
              </a:ln>
              <a:solidFill>
                <a:schemeClr val="tx1"/>
              </a:solidFill>
              <a:effectLst/>
              <a:uLnTx/>
              <a:uFillTx/>
              <a:latin typeface="+mj-lt"/>
            </a:endParaRPr>
          </a:p>
        </p:txBody>
      </p:sp>
      <p:pic>
        <p:nvPicPr>
          <p:cNvPr id="1030" name="Picture 6" descr="http://logok.org/wp-content/uploads/2014/12/WHO-logo-880x65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160" y="-526294"/>
            <a:ext cx="2684764" cy="2372348"/>
          </a:xfrm>
          <a:prstGeom prst="rect">
            <a:avLst/>
          </a:prstGeom>
          <a:noFill/>
          <a:extLst>
            <a:ext uri="{909E8E84-426E-40DD-AFC4-6F175D3DCCD1}">
              <a14:hiddenFill xmlns:a14="http://schemas.microsoft.com/office/drawing/2010/main">
                <a:solidFill>
                  <a:srgbClr val="FFFFFF"/>
                </a:solidFill>
              </a14:hiddenFill>
            </a:ext>
          </a:extLst>
        </p:spPr>
      </p:pic>
      <p:sp>
        <p:nvSpPr>
          <p:cNvPr id="9" name="Espace réservé du numéro de diapositive 8"/>
          <p:cNvSpPr>
            <a:spLocks noGrp="1"/>
          </p:cNvSpPr>
          <p:nvPr>
            <p:ph type="sldNum" sz="quarter" idx="12"/>
          </p:nvPr>
        </p:nvSpPr>
        <p:spPr/>
        <p:txBody>
          <a:bodyPr/>
          <a:lstStyle/>
          <a:p>
            <a:fld id="{C688D0ED-193F-4936-BAD4-C4F1F620C145}" type="slidenum">
              <a:rPr lang="en-US" smtClean="0"/>
              <a:pPr/>
              <a:t>4</a:t>
            </a:fld>
            <a:endParaRPr lang="en-US" dirty="0"/>
          </a:p>
        </p:txBody>
      </p:sp>
    </p:spTree>
    <p:extLst>
      <p:ext uri="{BB962C8B-B14F-4D97-AF65-F5344CB8AC3E}">
        <p14:creationId xmlns:p14="http://schemas.microsoft.com/office/powerpoint/2010/main" val="56469900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33195" y="171963"/>
            <a:ext cx="6801226" cy="1320800"/>
          </a:xfrm>
        </p:spPr>
        <p:txBody>
          <a:bodyPr>
            <a:normAutofit/>
          </a:bodyPr>
          <a:lstStyle/>
          <a:p>
            <a:pPr algn="ctr"/>
            <a:r>
              <a:rPr lang="fr-BE" sz="4000" b="1" dirty="0" err="1" smtClean="0"/>
              <a:t>Conceptualisatiefase</a:t>
            </a:r>
            <a:endParaRPr lang="nl-NL" sz="4000" b="1" dirty="0"/>
          </a:p>
        </p:txBody>
      </p:sp>
      <p:sp>
        <p:nvSpPr>
          <p:cNvPr id="3" name="Tijdelijke aanduiding voor inhoud 2"/>
          <p:cNvSpPr>
            <a:spLocks noGrp="1"/>
          </p:cNvSpPr>
          <p:nvPr>
            <p:ph idx="1"/>
          </p:nvPr>
        </p:nvSpPr>
        <p:spPr>
          <a:xfrm>
            <a:off x="1203376" y="1492763"/>
            <a:ext cx="7129255" cy="5365237"/>
          </a:xfrm>
          <a:solidFill>
            <a:schemeClr val="bg1"/>
          </a:solidFill>
        </p:spPr>
        <p:txBody>
          <a:bodyPr>
            <a:normAutofit fontScale="92500" lnSpcReduction="10000"/>
          </a:bodyPr>
          <a:lstStyle/>
          <a:p>
            <a:pPr>
              <a:spcBef>
                <a:spcPts val="600"/>
              </a:spcBef>
              <a:spcAft>
                <a:spcPts val="1200"/>
              </a:spcAft>
              <a:buClr>
                <a:schemeClr val="accent1">
                  <a:lumMod val="75000"/>
                </a:schemeClr>
              </a:buClr>
              <a:buFont typeface="Wingdings" panose="05000000000000000000" pitchFamily="2" charset="2"/>
              <a:buChar char="§"/>
            </a:pPr>
            <a:r>
              <a:rPr lang="fr-BE" b="1" dirty="0" err="1" smtClean="0">
                <a:solidFill>
                  <a:schemeClr val="tx1"/>
                </a:solidFill>
                <a:latin typeface="+mj-lt"/>
              </a:rPr>
              <a:t>Evaluatie</a:t>
            </a:r>
            <a:r>
              <a:rPr lang="fr-BE" b="1" dirty="0" smtClean="0">
                <a:solidFill>
                  <a:schemeClr val="tx1"/>
                </a:solidFill>
                <a:latin typeface="+mj-lt"/>
              </a:rPr>
              <a:t> </a:t>
            </a:r>
            <a:r>
              <a:rPr lang="fr-BE" dirty="0" smtClean="0">
                <a:solidFill>
                  <a:schemeClr val="tx1"/>
                </a:solidFill>
                <a:latin typeface="+mj-lt"/>
              </a:rPr>
              <a:t>van de </a:t>
            </a:r>
            <a:r>
              <a:rPr lang="fr-BE" dirty="0" err="1" smtClean="0">
                <a:solidFill>
                  <a:schemeClr val="tx1"/>
                </a:solidFill>
                <a:latin typeface="+mj-lt"/>
              </a:rPr>
              <a:t>kandidaturen</a:t>
            </a:r>
            <a:r>
              <a:rPr lang="fr-BE" dirty="0" smtClean="0">
                <a:solidFill>
                  <a:schemeClr val="tx1"/>
                </a:solidFill>
                <a:latin typeface="+mj-lt"/>
              </a:rPr>
              <a:t>:</a:t>
            </a:r>
          </a:p>
          <a:p>
            <a:pPr lvl="1">
              <a:spcBef>
                <a:spcPts val="600"/>
              </a:spcBef>
              <a:spcAft>
                <a:spcPts val="1200"/>
              </a:spcAft>
              <a:buFont typeface="Wingdings" panose="05000000000000000000" pitchFamily="2" charset="2"/>
              <a:buChar char="Ø"/>
            </a:pPr>
            <a:r>
              <a:rPr lang="nl-NL" dirty="0" smtClean="0">
                <a:solidFill>
                  <a:schemeClr val="tx1"/>
                </a:solidFill>
              </a:rPr>
              <a:t> Formele criteria (inclusie 14 componenten, minimale partners, brede doelgroep, …)</a:t>
            </a:r>
            <a:endParaRPr lang="nl-NL" dirty="0">
              <a:solidFill>
                <a:schemeClr val="tx1"/>
              </a:solidFill>
            </a:endParaRPr>
          </a:p>
          <a:p>
            <a:pPr lvl="1">
              <a:spcBef>
                <a:spcPts val="600"/>
              </a:spcBef>
              <a:spcAft>
                <a:spcPts val="1200"/>
              </a:spcAft>
              <a:buFont typeface="Wingdings" panose="05000000000000000000" pitchFamily="2" charset="2"/>
              <a:buChar char="Ø"/>
            </a:pPr>
            <a:r>
              <a:rPr lang="fr-BE" dirty="0" smtClean="0">
                <a:solidFill>
                  <a:schemeClr val="tx1"/>
                </a:solidFill>
              </a:rPr>
              <a:t> </a:t>
            </a:r>
            <a:r>
              <a:rPr lang="fr-BE" dirty="0" err="1" smtClean="0">
                <a:solidFill>
                  <a:schemeClr val="tx1"/>
                </a:solidFill>
              </a:rPr>
              <a:t>Inhoudelijke</a:t>
            </a:r>
            <a:r>
              <a:rPr lang="fr-BE" dirty="0" smtClean="0">
                <a:solidFill>
                  <a:schemeClr val="tx1"/>
                </a:solidFill>
              </a:rPr>
              <a:t> </a:t>
            </a:r>
            <a:r>
              <a:rPr lang="fr-BE" dirty="0" err="1" smtClean="0">
                <a:solidFill>
                  <a:schemeClr val="tx1"/>
                </a:solidFill>
              </a:rPr>
              <a:t>evaluatie</a:t>
            </a:r>
            <a:r>
              <a:rPr lang="fr-BE" dirty="0" smtClean="0">
                <a:solidFill>
                  <a:schemeClr val="tx1"/>
                </a:solidFill>
              </a:rPr>
              <a:t>:</a:t>
            </a:r>
          </a:p>
          <a:p>
            <a:pPr lvl="2">
              <a:spcBef>
                <a:spcPts val="600"/>
              </a:spcBef>
              <a:spcAft>
                <a:spcPts val="600"/>
              </a:spcAft>
            </a:pPr>
            <a:r>
              <a:rPr lang="fr-BE" dirty="0" err="1" smtClean="0">
                <a:solidFill>
                  <a:schemeClr val="tx1"/>
                </a:solidFill>
              </a:rPr>
              <a:t>Samenhang</a:t>
            </a:r>
            <a:r>
              <a:rPr lang="fr-BE" dirty="0" smtClean="0">
                <a:solidFill>
                  <a:schemeClr val="tx1"/>
                </a:solidFill>
              </a:rPr>
              <a:t> en </a:t>
            </a:r>
            <a:r>
              <a:rPr lang="fr-BE" dirty="0" err="1" smtClean="0">
                <a:solidFill>
                  <a:schemeClr val="tx1"/>
                </a:solidFill>
              </a:rPr>
              <a:t>realistisch</a:t>
            </a:r>
            <a:r>
              <a:rPr lang="fr-BE" dirty="0" smtClean="0">
                <a:solidFill>
                  <a:schemeClr val="tx1"/>
                </a:solidFill>
              </a:rPr>
              <a:t> </a:t>
            </a:r>
            <a:r>
              <a:rPr lang="fr-BE" dirty="0" err="1" smtClean="0">
                <a:solidFill>
                  <a:schemeClr val="tx1"/>
                </a:solidFill>
              </a:rPr>
              <a:t>karakter</a:t>
            </a:r>
            <a:r>
              <a:rPr lang="fr-BE" dirty="0" smtClean="0">
                <a:solidFill>
                  <a:schemeClr val="tx1"/>
                </a:solidFill>
              </a:rPr>
              <a:t> van </a:t>
            </a:r>
            <a:r>
              <a:rPr lang="fr-BE" dirty="0" err="1" smtClean="0">
                <a:solidFill>
                  <a:schemeClr val="tx1"/>
                </a:solidFill>
              </a:rPr>
              <a:t>het</a:t>
            </a:r>
            <a:r>
              <a:rPr lang="fr-BE" dirty="0" smtClean="0">
                <a:solidFill>
                  <a:schemeClr val="tx1"/>
                </a:solidFill>
              </a:rPr>
              <a:t> </a:t>
            </a:r>
            <a:r>
              <a:rPr lang="fr-BE" dirty="0" err="1" smtClean="0">
                <a:solidFill>
                  <a:schemeClr val="tx1"/>
                </a:solidFill>
              </a:rPr>
              <a:t>project</a:t>
            </a:r>
            <a:r>
              <a:rPr lang="fr-BE" dirty="0" smtClean="0">
                <a:solidFill>
                  <a:schemeClr val="tx1"/>
                </a:solidFill>
              </a:rPr>
              <a:t>, de timing en de </a:t>
            </a:r>
            <a:r>
              <a:rPr lang="fr-BE" dirty="0" err="1" smtClean="0">
                <a:solidFill>
                  <a:schemeClr val="tx1"/>
                </a:solidFill>
              </a:rPr>
              <a:t>financiële</a:t>
            </a:r>
            <a:r>
              <a:rPr lang="fr-BE" dirty="0" smtClean="0">
                <a:solidFill>
                  <a:schemeClr val="tx1"/>
                </a:solidFill>
              </a:rPr>
              <a:t> planning</a:t>
            </a:r>
          </a:p>
          <a:p>
            <a:pPr lvl="2">
              <a:spcBef>
                <a:spcPts val="600"/>
              </a:spcBef>
              <a:spcAft>
                <a:spcPts val="600"/>
              </a:spcAft>
            </a:pPr>
            <a:r>
              <a:rPr lang="fr-BE" dirty="0" smtClean="0">
                <a:solidFill>
                  <a:schemeClr val="tx1"/>
                </a:solidFill>
              </a:rPr>
              <a:t>Niveau van </a:t>
            </a:r>
            <a:r>
              <a:rPr lang="fr-BE" dirty="0" err="1" smtClean="0">
                <a:solidFill>
                  <a:schemeClr val="tx1"/>
                </a:solidFill>
              </a:rPr>
              <a:t>betrokkenheid</a:t>
            </a:r>
            <a:r>
              <a:rPr lang="fr-BE" dirty="0" smtClean="0">
                <a:solidFill>
                  <a:schemeClr val="tx1"/>
                </a:solidFill>
              </a:rPr>
              <a:t> </a:t>
            </a:r>
            <a:r>
              <a:rPr lang="fr-BE" dirty="0" err="1" smtClean="0">
                <a:solidFill>
                  <a:schemeClr val="tx1"/>
                </a:solidFill>
              </a:rPr>
              <a:t>partners</a:t>
            </a:r>
            <a:r>
              <a:rPr lang="fr-BE" dirty="0" smtClean="0">
                <a:solidFill>
                  <a:schemeClr val="tx1"/>
                </a:solidFill>
              </a:rPr>
              <a:t>, </a:t>
            </a:r>
            <a:r>
              <a:rPr lang="fr-BE" dirty="0" err="1" smtClean="0">
                <a:solidFill>
                  <a:schemeClr val="tx1"/>
                </a:solidFill>
              </a:rPr>
              <a:t>duidelijke</a:t>
            </a:r>
            <a:r>
              <a:rPr lang="fr-BE" dirty="0" smtClean="0">
                <a:solidFill>
                  <a:schemeClr val="tx1"/>
                </a:solidFill>
              </a:rPr>
              <a:t> </a:t>
            </a:r>
            <a:r>
              <a:rPr lang="fr-BE" dirty="0" err="1" smtClean="0">
                <a:solidFill>
                  <a:schemeClr val="tx1"/>
                </a:solidFill>
              </a:rPr>
              <a:t>verdeling</a:t>
            </a:r>
            <a:r>
              <a:rPr lang="fr-BE" dirty="0" smtClean="0">
                <a:solidFill>
                  <a:schemeClr val="tx1"/>
                </a:solidFill>
              </a:rPr>
              <a:t> van </a:t>
            </a:r>
            <a:r>
              <a:rPr lang="fr-BE" dirty="0" err="1" smtClean="0">
                <a:solidFill>
                  <a:schemeClr val="tx1"/>
                </a:solidFill>
              </a:rPr>
              <a:t>taken</a:t>
            </a:r>
            <a:r>
              <a:rPr lang="fr-BE" dirty="0" smtClean="0">
                <a:solidFill>
                  <a:schemeClr val="tx1"/>
                </a:solidFill>
              </a:rPr>
              <a:t> en </a:t>
            </a:r>
            <a:r>
              <a:rPr lang="fr-BE" dirty="0" err="1" smtClean="0">
                <a:solidFill>
                  <a:schemeClr val="tx1"/>
                </a:solidFill>
              </a:rPr>
              <a:t>verantwoordelijkheden</a:t>
            </a:r>
            <a:endParaRPr lang="fr-BE" dirty="0" smtClean="0">
              <a:solidFill>
                <a:schemeClr val="tx1"/>
              </a:solidFill>
            </a:endParaRPr>
          </a:p>
          <a:p>
            <a:pPr lvl="2">
              <a:spcBef>
                <a:spcPts val="600"/>
              </a:spcBef>
              <a:spcAft>
                <a:spcPts val="600"/>
              </a:spcAft>
            </a:pPr>
            <a:r>
              <a:rPr lang="fr-BE" dirty="0" err="1" smtClean="0">
                <a:solidFill>
                  <a:schemeClr val="tx1"/>
                </a:solidFill>
              </a:rPr>
              <a:t>Duidelijkheid</a:t>
            </a:r>
            <a:r>
              <a:rPr lang="fr-BE" dirty="0" smtClean="0">
                <a:solidFill>
                  <a:schemeClr val="tx1"/>
                </a:solidFill>
              </a:rPr>
              <a:t> </a:t>
            </a:r>
            <a:r>
              <a:rPr lang="fr-BE" dirty="0" err="1" smtClean="0">
                <a:solidFill>
                  <a:schemeClr val="tx1"/>
                </a:solidFill>
              </a:rPr>
              <a:t>inclusiecriteria</a:t>
            </a:r>
            <a:r>
              <a:rPr lang="fr-BE" dirty="0" smtClean="0">
                <a:solidFill>
                  <a:schemeClr val="tx1"/>
                </a:solidFill>
              </a:rPr>
              <a:t> en –</a:t>
            </a:r>
            <a:r>
              <a:rPr lang="fr-BE" dirty="0" err="1" smtClean="0">
                <a:solidFill>
                  <a:schemeClr val="tx1"/>
                </a:solidFill>
              </a:rPr>
              <a:t>procedures</a:t>
            </a:r>
            <a:r>
              <a:rPr lang="fr-BE" dirty="0" smtClean="0">
                <a:solidFill>
                  <a:schemeClr val="tx1"/>
                </a:solidFill>
              </a:rPr>
              <a:t> van </a:t>
            </a:r>
            <a:r>
              <a:rPr lang="fr-BE" dirty="0" err="1" smtClean="0">
                <a:solidFill>
                  <a:schemeClr val="tx1"/>
                </a:solidFill>
              </a:rPr>
              <a:t>patiënten</a:t>
            </a:r>
            <a:r>
              <a:rPr lang="fr-BE" dirty="0" smtClean="0">
                <a:solidFill>
                  <a:schemeClr val="tx1"/>
                </a:solidFill>
              </a:rPr>
              <a:t> </a:t>
            </a:r>
            <a:r>
              <a:rPr lang="fr-BE" dirty="0" err="1" smtClean="0">
                <a:solidFill>
                  <a:schemeClr val="tx1"/>
                </a:solidFill>
              </a:rPr>
              <a:t>uit</a:t>
            </a:r>
            <a:r>
              <a:rPr lang="fr-BE" dirty="0" smtClean="0">
                <a:solidFill>
                  <a:schemeClr val="tx1"/>
                </a:solidFill>
              </a:rPr>
              <a:t> de </a:t>
            </a:r>
            <a:r>
              <a:rPr lang="fr-BE" dirty="0" err="1" smtClean="0">
                <a:solidFill>
                  <a:schemeClr val="tx1"/>
                </a:solidFill>
              </a:rPr>
              <a:t>doelgroep</a:t>
            </a:r>
            <a:endParaRPr lang="fr-BE" dirty="0" smtClean="0">
              <a:solidFill>
                <a:schemeClr val="tx1"/>
              </a:solidFill>
            </a:endParaRPr>
          </a:p>
          <a:p>
            <a:pPr lvl="2">
              <a:spcBef>
                <a:spcPts val="600"/>
              </a:spcBef>
              <a:spcAft>
                <a:spcPts val="600"/>
              </a:spcAft>
            </a:pPr>
            <a:r>
              <a:rPr lang="fr-BE" dirty="0" err="1" smtClean="0">
                <a:solidFill>
                  <a:schemeClr val="tx1"/>
                </a:solidFill>
              </a:rPr>
              <a:t>Visie</a:t>
            </a:r>
            <a:r>
              <a:rPr lang="fr-BE" dirty="0" smtClean="0">
                <a:solidFill>
                  <a:schemeClr val="tx1"/>
                </a:solidFill>
              </a:rPr>
              <a:t> op </a:t>
            </a:r>
            <a:r>
              <a:rPr lang="fr-BE" dirty="0" err="1" smtClean="0">
                <a:solidFill>
                  <a:schemeClr val="tx1"/>
                </a:solidFill>
              </a:rPr>
              <a:t>geïntegreerde</a:t>
            </a:r>
            <a:r>
              <a:rPr lang="fr-BE" dirty="0" smtClean="0">
                <a:solidFill>
                  <a:schemeClr val="tx1"/>
                </a:solidFill>
              </a:rPr>
              <a:t> </a:t>
            </a:r>
            <a:r>
              <a:rPr lang="fr-BE" dirty="0" err="1" smtClean="0">
                <a:solidFill>
                  <a:schemeClr val="tx1"/>
                </a:solidFill>
              </a:rPr>
              <a:t>zorg</a:t>
            </a:r>
            <a:r>
              <a:rPr lang="fr-BE" dirty="0" smtClean="0">
                <a:solidFill>
                  <a:schemeClr val="tx1"/>
                </a:solidFill>
              </a:rPr>
              <a:t> en </a:t>
            </a:r>
            <a:r>
              <a:rPr lang="fr-BE" dirty="0" err="1" smtClean="0">
                <a:solidFill>
                  <a:schemeClr val="tx1"/>
                </a:solidFill>
              </a:rPr>
              <a:t>capaciteit</a:t>
            </a:r>
            <a:r>
              <a:rPr lang="fr-BE" dirty="0" smtClean="0">
                <a:solidFill>
                  <a:schemeClr val="tx1"/>
                </a:solidFill>
              </a:rPr>
              <a:t> van </a:t>
            </a:r>
            <a:r>
              <a:rPr lang="fr-BE" dirty="0" err="1" smtClean="0">
                <a:solidFill>
                  <a:schemeClr val="tx1"/>
                </a:solidFill>
              </a:rPr>
              <a:t>het</a:t>
            </a:r>
            <a:r>
              <a:rPr lang="fr-BE" dirty="0" smtClean="0">
                <a:solidFill>
                  <a:schemeClr val="tx1"/>
                </a:solidFill>
              </a:rPr>
              <a:t> </a:t>
            </a:r>
            <a:r>
              <a:rPr lang="fr-BE" dirty="0" err="1" smtClean="0">
                <a:solidFill>
                  <a:schemeClr val="tx1"/>
                </a:solidFill>
              </a:rPr>
              <a:t>project</a:t>
            </a:r>
            <a:r>
              <a:rPr lang="fr-BE" dirty="0" smtClean="0">
                <a:solidFill>
                  <a:schemeClr val="tx1"/>
                </a:solidFill>
              </a:rPr>
              <a:t> om de Triple </a:t>
            </a:r>
            <a:r>
              <a:rPr lang="fr-BE" dirty="0" err="1" smtClean="0">
                <a:solidFill>
                  <a:schemeClr val="tx1"/>
                </a:solidFill>
              </a:rPr>
              <a:t>Aim</a:t>
            </a:r>
            <a:r>
              <a:rPr lang="fr-BE" dirty="0" smtClean="0">
                <a:solidFill>
                  <a:schemeClr val="tx1"/>
                </a:solidFill>
              </a:rPr>
              <a:t> </a:t>
            </a:r>
            <a:r>
              <a:rPr lang="fr-BE" dirty="0" err="1" smtClean="0">
                <a:solidFill>
                  <a:schemeClr val="tx1"/>
                </a:solidFill>
              </a:rPr>
              <a:t>doelstellingen</a:t>
            </a:r>
            <a:r>
              <a:rPr lang="fr-BE" dirty="0" smtClean="0">
                <a:solidFill>
                  <a:schemeClr val="tx1"/>
                </a:solidFill>
              </a:rPr>
              <a:t> te </a:t>
            </a:r>
            <a:r>
              <a:rPr lang="fr-BE" dirty="0" err="1" smtClean="0">
                <a:solidFill>
                  <a:schemeClr val="tx1"/>
                </a:solidFill>
              </a:rPr>
              <a:t>behalen</a:t>
            </a:r>
            <a:endParaRPr lang="fr-BE" dirty="0" smtClean="0">
              <a:solidFill>
                <a:schemeClr val="tx1"/>
              </a:solidFill>
            </a:endParaRPr>
          </a:p>
          <a:p>
            <a:pPr lvl="2">
              <a:spcBef>
                <a:spcPts val="600"/>
              </a:spcBef>
              <a:spcAft>
                <a:spcPts val="1200"/>
              </a:spcAft>
            </a:pPr>
            <a:r>
              <a:rPr lang="fr-BE" dirty="0" err="1" smtClean="0">
                <a:solidFill>
                  <a:schemeClr val="tx1"/>
                </a:solidFill>
              </a:rPr>
              <a:t>Aandacht</a:t>
            </a:r>
            <a:r>
              <a:rPr lang="fr-BE" dirty="0" smtClean="0">
                <a:solidFill>
                  <a:schemeClr val="tx1"/>
                </a:solidFill>
              </a:rPr>
              <a:t> </a:t>
            </a:r>
            <a:r>
              <a:rPr lang="fr-BE" dirty="0" err="1" smtClean="0">
                <a:solidFill>
                  <a:schemeClr val="tx1"/>
                </a:solidFill>
              </a:rPr>
              <a:t>voor</a:t>
            </a:r>
            <a:r>
              <a:rPr lang="fr-BE" dirty="0" smtClean="0">
                <a:solidFill>
                  <a:schemeClr val="tx1"/>
                </a:solidFill>
              </a:rPr>
              <a:t> </a:t>
            </a:r>
            <a:r>
              <a:rPr lang="fr-BE" dirty="0" err="1" smtClean="0">
                <a:solidFill>
                  <a:schemeClr val="tx1"/>
                </a:solidFill>
              </a:rPr>
              <a:t>equity</a:t>
            </a:r>
            <a:r>
              <a:rPr lang="fr-BE" dirty="0" smtClean="0">
                <a:solidFill>
                  <a:schemeClr val="tx1"/>
                </a:solidFill>
              </a:rPr>
              <a:t> en </a:t>
            </a:r>
            <a:r>
              <a:rPr lang="fr-BE" dirty="0" err="1" smtClean="0">
                <a:solidFill>
                  <a:schemeClr val="tx1"/>
                </a:solidFill>
              </a:rPr>
              <a:t>jobtevredenheid</a:t>
            </a:r>
            <a:r>
              <a:rPr lang="fr-BE" dirty="0" smtClean="0">
                <a:solidFill>
                  <a:schemeClr val="tx1"/>
                </a:solidFill>
              </a:rPr>
              <a:t> (</a:t>
            </a:r>
            <a:r>
              <a:rPr lang="fr-BE" dirty="0" err="1" smtClean="0">
                <a:solidFill>
                  <a:schemeClr val="tx1"/>
                </a:solidFill>
              </a:rPr>
              <a:t>zorg</a:t>
            </a:r>
            <a:r>
              <a:rPr lang="fr-BE" dirty="0" smtClean="0">
                <a:solidFill>
                  <a:schemeClr val="tx1"/>
                </a:solidFill>
              </a:rPr>
              <a:t>)</a:t>
            </a:r>
            <a:r>
              <a:rPr lang="fr-BE" dirty="0" err="1" smtClean="0">
                <a:solidFill>
                  <a:schemeClr val="tx1"/>
                </a:solidFill>
              </a:rPr>
              <a:t>actoren</a:t>
            </a:r>
            <a:endParaRPr lang="fr-BE" dirty="0" smtClean="0">
              <a:solidFill>
                <a:schemeClr val="tx1"/>
              </a:solidFill>
            </a:endParaRPr>
          </a:p>
          <a:p>
            <a:pPr lvl="2">
              <a:spcBef>
                <a:spcPts val="600"/>
              </a:spcBef>
              <a:spcAft>
                <a:spcPts val="1200"/>
              </a:spcAft>
            </a:pPr>
            <a:r>
              <a:rPr lang="fr-BE" dirty="0" err="1" smtClean="0">
                <a:solidFill>
                  <a:schemeClr val="tx1"/>
                </a:solidFill>
              </a:rPr>
              <a:t>Veralgemeenbaarheid</a:t>
            </a:r>
            <a:r>
              <a:rPr lang="fr-BE" dirty="0" smtClean="0">
                <a:solidFill>
                  <a:schemeClr val="tx1"/>
                </a:solidFill>
              </a:rPr>
              <a:t> van </a:t>
            </a:r>
            <a:r>
              <a:rPr lang="fr-BE" dirty="0" err="1" smtClean="0">
                <a:solidFill>
                  <a:schemeClr val="tx1"/>
                </a:solidFill>
              </a:rPr>
              <a:t>het</a:t>
            </a:r>
            <a:r>
              <a:rPr lang="fr-BE" dirty="0" smtClean="0">
                <a:solidFill>
                  <a:schemeClr val="tx1"/>
                </a:solidFill>
              </a:rPr>
              <a:t> </a:t>
            </a:r>
            <a:r>
              <a:rPr lang="fr-BE" dirty="0" err="1" smtClean="0">
                <a:solidFill>
                  <a:schemeClr val="tx1"/>
                </a:solidFill>
              </a:rPr>
              <a:t>project</a:t>
            </a:r>
            <a:r>
              <a:rPr lang="fr-BE" dirty="0" smtClean="0">
                <a:solidFill>
                  <a:schemeClr val="tx1"/>
                </a:solidFill>
              </a:rPr>
              <a:t> over </a:t>
            </a:r>
            <a:r>
              <a:rPr lang="fr-BE" dirty="0" err="1" smtClean="0">
                <a:solidFill>
                  <a:schemeClr val="tx1"/>
                </a:solidFill>
              </a:rPr>
              <a:t>volledige</a:t>
            </a:r>
            <a:r>
              <a:rPr lang="fr-BE" dirty="0" smtClean="0">
                <a:solidFill>
                  <a:schemeClr val="tx1"/>
                </a:solidFill>
              </a:rPr>
              <a:t> </a:t>
            </a:r>
            <a:r>
              <a:rPr lang="fr-BE" dirty="0" err="1" smtClean="0">
                <a:solidFill>
                  <a:schemeClr val="tx1"/>
                </a:solidFill>
              </a:rPr>
              <a:t>regio</a:t>
            </a:r>
            <a:r>
              <a:rPr lang="fr-BE" dirty="0" smtClean="0">
                <a:solidFill>
                  <a:schemeClr val="tx1"/>
                </a:solidFill>
              </a:rPr>
              <a:t> </a:t>
            </a:r>
          </a:p>
          <a:p>
            <a:pPr>
              <a:spcBef>
                <a:spcPts val="600"/>
              </a:spcBef>
              <a:spcAft>
                <a:spcPts val="1200"/>
              </a:spcAft>
              <a:buClr>
                <a:schemeClr val="accent1">
                  <a:lumMod val="75000"/>
                </a:schemeClr>
              </a:buClr>
              <a:buFont typeface="Wingdings" panose="05000000000000000000" pitchFamily="2" charset="2"/>
              <a:buChar char="§"/>
            </a:pPr>
            <a:endParaRPr lang="nl-NL" altLang="nl-BE" sz="1100" i="1" dirty="0" smtClean="0">
              <a:solidFill>
                <a:srgbClr val="4F81BD">
                  <a:lumMod val="75000"/>
                </a:srgbClr>
              </a:solidFill>
              <a:latin typeface="AGaramond" pitchFamily="18" charset="0"/>
            </a:endParaRPr>
          </a:p>
          <a:p>
            <a:endParaRPr lang="nl-NL" dirty="0"/>
          </a:p>
        </p:txBody>
      </p:sp>
      <p:sp>
        <p:nvSpPr>
          <p:cNvPr id="8" name="Espace réservé du numéro de diapositive 7"/>
          <p:cNvSpPr>
            <a:spLocks noGrp="1"/>
          </p:cNvSpPr>
          <p:nvPr>
            <p:ph type="sldNum" sz="quarter" idx="12"/>
          </p:nvPr>
        </p:nvSpPr>
        <p:spPr/>
        <p:txBody>
          <a:bodyPr/>
          <a:lstStyle/>
          <a:p>
            <a:fld id="{C688D0ED-193F-4936-BAD4-C4F1F620C145}" type="slidenum">
              <a:rPr lang="en-US" smtClean="0"/>
              <a:pPr/>
              <a:t>40</a:t>
            </a:fld>
            <a:endParaRPr lang="en-US" dirty="0"/>
          </a:p>
        </p:txBody>
      </p:sp>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5141"/>
          <a:stretch/>
        </p:blipFill>
        <p:spPr bwMode="auto">
          <a:xfrm>
            <a:off x="-1" y="0"/>
            <a:ext cx="1035171" cy="1233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329417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33195" y="171963"/>
            <a:ext cx="6801226" cy="1320800"/>
          </a:xfrm>
        </p:spPr>
        <p:txBody>
          <a:bodyPr>
            <a:normAutofit/>
          </a:bodyPr>
          <a:lstStyle/>
          <a:p>
            <a:pPr algn="ctr"/>
            <a:r>
              <a:rPr lang="fr-BE" sz="4000" b="1" dirty="0" smtClean="0"/>
              <a:t>4 </a:t>
            </a:r>
            <a:r>
              <a:rPr lang="fr-BE" sz="4000" b="1" dirty="0" err="1" smtClean="0"/>
              <a:t>projectfases</a:t>
            </a:r>
            <a:r>
              <a:rPr lang="fr-BE" sz="4000" b="1" dirty="0" smtClean="0"/>
              <a:t> -     </a:t>
            </a:r>
            <a:r>
              <a:rPr lang="fr-BE" sz="4000" b="1" dirty="0" err="1"/>
              <a:t>u</a:t>
            </a:r>
            <a:r>
              <a:rPr lang="fr-BE" sz="4000" b="1" dirty="0" err="1" smtClean="0"/>
              <a:t>itvoeringsfase</a:t>
            </a:r>
            <a:endParaRPr lang="nl-NL" sz="4000" b="1" dirty="0"/>
          </a:p>
        </p:txBody>
      </p:sp>
      <p:sp>
        <p:nvSpPr>
          <p:cNvPr id="3" name="Tijdelijke aanduiding voor inhoud 2"/>
          <p:cNvSpPr>
            <a:spLocks noGrp="1"/>
          </p:cNvSpPr>
          <p:nvPr>
            <p:ph idx="1"/>
          </p:nvPr>
        </p:nvSpPr>
        <p:spPr>
          <a:xfrm>
            <a:off x="1203376" y="1492763"/>
            <a:ext cx="7129255" cy="5365237"/>
          </a:xfrm>
          <a:solidFill>
            <a:schemeClr val="bg1"/>
          </a:solidFill>
        </p:spPr>
        <p:txBody>
          <a:bodyPr>
            <a:normAutofit fontScale="92500" lnSpcReduction="20000"/>
          </a:bodyPr>
          <a:lstStyle/>
          <a:p>
            <a:pPr>
              <a:spcBef>
                <a:spcPts val="600"/>
              </a:spcBef>
              <a:spcAft>
                <a:spcPts val="1200"/>
              </a:spcAft>
              <a:buClr>
                <a:schemeClr val="accent1">
                  <a:lumMod val="75000"/>
                </a:schemeClr>
              </a:buClr>
              <a:buFont typeface="Wingdings" panose="05000000000000000000" pitchFamily="2" charset="2"/>
              <a:buChar char="§"/>
            </a:pPr>
            <a:r>
              <a:rPr lang="fr-BE" b="1" dirty="0" smtClean="0">
                <a:solidFill>
                  <a:schemeClr val="tx1"/>
                </a:solidFill>
                <a:latin typeface="+mj-lt"/>
              </a:rPr>
              <a:t>Timing</a:t>
            </a:r>
            <a:r>
              <a:rPr lang="fr-BE" dirty="0" smtClean="0">
                <a:solidFill>
                  <a:schemeClr val="tx1"/>
                </a:solidFill>
                <a:latin typeface="+mj-lt"/>
              </a:rPr>
              <a:t>: 4 </a:t>
            </a:r>
            <a:r>
              <a:rPr lang="fr-BE" dirty="0" err="1" smtClean="0">
                <a:solidFill>
                  <a:schemeClr val="tx1"/>
                </a:solidFill>
                <a:latin typeface="+mj-lt"/>
              </a:rPr>
              <a:t>jaar</a:t>
            </a:r>
            <a:r>
              <a:rPr lang="fr-BE" dirty="0">
                <a:solidFill>
                  <a:schemeClr val="tx1"/>
                </a:solidFill>
                <a:latin typeface="+mj-lt"/>
              </a:rPr>
              <a:t> </a:t>
            </a:r>
            <a:r>
              <a:rPr lang="fr-BE" dirty="0" err="1" smtClean="0">
                <a:solidFill>
                  <a:schemeClr val="tx1"/>
                </a:solidFill>
                <a:latin typeface="+mj-lt"/>
              </a:rPr>
              <a:t>vanaf</a:t>
            </a:r>
            <a:r>
              <a:rPr lang="fr-BE" dirty="0" smtClean="0">
                <a:solidFill>
                  <a:schemeClr val="tx1"/>
                </a:solidFill>
                <a:latin typeface="+mj-lt"/>
              </a:rPr>
              <a:t> </a:t>
            </a:r>
            <a:r>
              <a:rPr lang="fr-BE" dirty="0" err="1" smtClean="0">
                <a:solidFill>
                  <a:schemeClr val="tx1"/>
                </a:solidFill>
                <a:latin typeface="+mj-lt"/>
              </a:rPr>
              <a:t>maart</a:t>
            </a:r>
            <a:r>
              <a:rPr lang="fr-BE" dirty="0" smtClean="0">
                <a:solidFill>
                  <a:schemeClr val="tx1"/>
                </a:solidFill>
                <a:latin typeface="+mj-lt"/>
              </a:rPr>
              <a:t> 2017</a:t>
            </a:r>
            <a:endParaRPr lang="fr-BE" dirty="0">
              <a:solidFill>
                <a:schemeClr val="tx1"/>
              </a:solidFill>
              <a:latin typeface="+mj-lt"/>
              <a:sym typeface="Wingdings" panose="05000000000000000000" pitchFamily="2" charset="2"/>
            </a:endParaRPr>
          </a:p>
          <a:p>
            <a:pPr>
              <a:spcBef>
                <a:spcPts val="600"/>
              </a:spcBef>
              <a:spcAft>
                <a:spcPts val="1200"/>
              </a:spcAft>
              <a:buClr>
                <a:schemeClr val="accent1">
                  <a:lumMod val="75000"/>
                </a:schemeClr>
              </a:buClr>
              <a:buFont typeface="Wingdings" panose="05000000000000000000" pitchFamily="2" charset="2"/>
              <a:buChar char="§"/>
            </a:pPr>
            <a:r>
              <a:rPr lang="fr-BE" b="1" dirty="0" smtClean="0">
                <a:solidFill>
                  <a:schemeClr val="tx1"/>
                </a:solidFill>
                <a:latin typeface="+mj-lt"/>
              </a:rPr>
              <a:t>To-</a:t>
            </a:r>
            <a:r>
              <a:rPr lang="fr-BE" b="1" dirty="0" err="1" smtClean="0">
                <a:solidFill>
                  <a:schemeClr val="tx1"/>
                </a:solidFill>
                <a:latin typeface="+mj-lt"/>
              </a:rPr>
              <a:t>do’s</a:t>
            </a:r>
            <a:r>
              <a:rPr lang="fr-BE" dirty="0" smtClean="0">
                <a:solidFill>
                  <a:schemeClr val="tx1"/>
                </a:solidFill>
                <a:latin typeface="+mj-lt"/>
              </a:rPr>
              <a:t>:</a:t>
            </a:r>
          </a:p>
          <a:p>
            <a:pPr marL="914400" lvl="1" indent="-457200">
              <a:spcBef>
                <a:spcPts val="600"/>
              </a:spcBef>
              <a:spcAft>
                <a:spcPts val="1200"/>
              </a:spcAft>
              <a:buFont typeface="+mj-lt"/>
              <a:buAutoNum type="arabicPeriod"/>
            </a:pPr>
            <a:r>
              <a:rPr lang="fr-BE" dirty="0" err="1" smtClean="0">
                <a:solidFill>
                  <a:schemeClr val="tx1"/>
                </a:solidFill>
              </a:rPr>
              <a:t>Implementatie</a:t>
            </a:r>
            <a:r>
              <a:rPr lang="fr-BE" dirty="0" smtClean="0">
                <a:solidFill>
                  <a:schemeClr val="tx1"/>
                </a:solidFill>
              </a:rPr>
              <a:t> en </a:t>
            </a:r>
            <a:r>
              <a:rPr lang="fr-BE" dirty="0" err="1" smtClean="0">
                <a:solidFill>
                  <a:schemeClr val="tx1"/>
                </a:solidFill>
              </a:rPr>
              <a:t>uitvoering</a:t>
            </a:r>
            <a:r>
              <a:rPr lang="fr-BE" dirty="0" smtClean="0">
                <a:solidFill>
                  <a:schemeClr val="tx1"/>
                </a:solidFill>
              </a:rPr>
              <a:t> </a:t>
            </a:r>
            <a:r>
              <a:rPr lang="fr-BE" dirty="0" err="1" smtClean="0">
                <a:solidFill>
                  <a:schemeClr val="tx1"/>
                </a:solidFill>
              </a:rPr>
              <a:t>locoregionaal</a:t>
            </a:r>
            <a:r>
              <a:rPr lang="fr-BE" dirty="0" smtClean="0">
                <a:solidFill>
                  <a:schemeClr val="tx1"/>
                </a:solidFill>
              </a:rPr>
              <a:t> </a:t>
            </a:r>
            <a:r>
              <a:rPr lang="fr-BE" dirty="0" err="1" smtClean="0">
                <a:solidFill>
                  <a:schemeClr val="tx1"/>
                </a:solidFill>
              </a:rPr>
              <a:t>actieplan</a:t>
            </a:r>
            <a:endParaRPr lang="nl-NL" dirty="0">
              <a:solidFill>
                <a:schemeClr val="tx1"/>
              </a:solidFill>
            </a:endParaRPr>
          </a:p>
          <a:p>
            <a:pPr marL="914400" lvl="1" indent="-457200">
              <a:spcBef>
                <a:spcPts val="600"/>
              </a:spcBef>
              <a:spcAft>
                <a:spcPts val="1200"/>
              </a:spcAft>
              <a:buFont typeface="+mj-lt"/>
              <a:buAutoNum type="arabicPeriod"/>
            </a:pPr>
            <a:r>
              <a:rPr lang="fr-BE" dirty="0" err="1" smtClean="0">
                <a:solidFill>
                  <a:schemeClr val="tx1"/>
                </a:solidFill>
              </a:rPr>
              <a:t>Goed</a:t>
            </a:r>
            <a:r>
              <a:rPr lang="fr-BE" dirty="0" smtClean="0">
                <a:solidFill>
                  <a:schemeClr val="tx1"/>
                </a:solidFill>
              </a:rPr>
              <a:t> </a:t>
            </a:r>
            <a:r>
              <a:rPr lang="fr-BE" dirty="0" err="1">
                <a:solidFill>
                  <a:schemeClr val="tx1"/>
                </a:solidFill>
              </a:rPr>
              <a:t>b</a:t>
            </a:r>
            <a:r>
              <a:rPr lang="fr-BE" dirty="0" err="1" smtClean="0">
                <a:solidFill>
                  <a:schemeClr val="tx1"/>
                </a:solidFill>
              </a:rPr>
              <a:t>eheer</a:t>
            </a:r>
            <a:r>
              <a:rPr lang="fr-BE" dirty="0" smtClean="0">
                <a:solidFill>
                  <a:schemeClr val="tx1"/>
                </a:solidFill>
              </a:rPr>
              <a:t> en </a:t>
            </a:r>
            <a:r>
              <a:rPr lang="fr-BE" dirty="0" err="1" smtClean="0">
                <a:solidFill>
                  <a:schemeClr val="tx1"/>
                </a:solidFill>
              </a:rPr>
              <a:t>coördinatie</a:t>
            </a:r>
            <a:r>
              <a:rPr lang="fr-BE" dirty="0" smtClean="0">
                <a:solidFill>
                  <a:schemeClr val="tx1"/>
                </a:solidFill>
              </a:rPr>
              <a:t> van </a:t>
            </a:r>
            <a:r>
              <a:rPr lang="fr-BE" dirty="0" err="1" smtClean="0">
                <a:solidFill>
                  <a:schemeClr val="tx1"/>
                </a:solidFill>
              </a:rPr>
              <a:t>het</a:t>
            </a:r>
            <a:r>
              <a:rPr lang="fr-BE" dirty="0" smtClean="0">
                <a:solidFill>
                  <a:schemeClr val="tx1"/>
                </a:solidFill>
              </a:rPr>
              <a:t> </a:t>
            </a:r>
            <a:r>
              <a:rPr lang="fr-BE" dirty="0" err="1" smtClean="0">
                <a:solidFill>
                  <a:schemeClr val="tx1"/>
                </a:solidFill>
              </a:rPr>
              <a:t>project</a:t>
            </a:r>
            <a:r>
              <a:rPr lang="fr-BE" dirty="0" smtClean="0">
                <a:solidFill>
                  <a:schemeClr val="tx1"/>
                </a:solidFill>
              </a:rPr>
              <a:t>:</a:t>
            </a:r>
          </a:p>
          <a:p>
            <a:pPr lvl="2">
              <a:spcBef>
                <a:spcPts val="600"/>
              </a:spcBef>
              <a:spcAft>
                <a:spcPts val="600"/>
              </a:spcAft>
            </a:pPr>
            <a:r>
              <a:rPr lang="fr-BE" dirty="0" smtClean="0">
                <a:solidFill>
                  <a:schemeClr val="tx1"/>
                </a:solidFill>
              </a:rPr>
              <a:t>1 vte </a:t>
            </a:r>
            <a:r>
              <a:rPr lang="fr-BE" dirty="0" err="1" smtClean="0">
                <a:solidFill>
                  <a:schemeClr val="tx1"/>
                </a:solidFill>
              </a:rPr>
              <a:t>projectcoördinator</a:t>
            </a:r>
            <a:endParaRPr lang="fr-BE" dirty="0" smtClean="0">
              <a:solidFill>
                <a:schemeClr val="tx1"/>
              </a:solidFill>
            </a:endParaRPr>
          </a:p>
          <a:p>
            <a:pPr lvl="2">
              <a:spcBef>
                <a:spcPts val="600"/>
              </a:spcBef>
              <a:spcAft>
                <a:spcPts val="600"/>
              </a:spcAft>
            </a:pPr>
            <a:r>
              <a:rPr lang="fr-BE" dirty="0" err="1" smtClean="0">
                <a:solidFill>
                  <a:schemeClr val="tx1"/>
                </a:solidFill>
              </a:rPr>
              <a:t>Ontwikkeling</a:t>
            </a:r>
            <a:r>
              <a:rPr lang="fr-BE" dirty="0" smtClean="0">
                <a:solidFill>
                  <a:schemeClr val="tx1"/>
                </a:solidFill>
              </a:rPr>
              <a:t> </a:t>
            </a:r>
            <a:r>
              <a:rPr lang="fr-BE" dirty="0">
                <a:solidFill>
                  <a:schemeClr val="tx1"/>
                </a:solidFill>
              </a:rPr>
              <a:t>c</a:t>
            </a:r>
            <a:r>
              <a:rPr lang="fr-BE" dirty="0" smtClean="0">
                <a:solidFill>
                  <a:schemeClr val="tx1"/>
                </a:solidFill>
              </a:rPr>
              <a:t>hange management </a:t>
            </a:r>
            <a:r>
              <a:rPr lang="fr-BE" dirty="0" err="1" smtClean="0">
                <a:solidFill>
                  <a:schemeClr val="tx1"/>
                </a:solidFill>
              </a:rPr>
              <a:t>aanpak</a:t>
            </a:r>
            <a:endParaRPr lang="fr-BE" dirty="0" smtClean="0">
              <a:solidFill>
                <a:schemeClr val="tx1"/>
              </a:solidFill>
            </a:endParaRPr>
          </a:p>
          <a:p>
            <a:pPr lvl="2">
              <a:spcBef>
                <a:spcPts val="600"/>
              </a:spcBef>
              <a:spcAft>
                <a:spcPts val="600"/>
              </a:spcAft>
            </a:pPr>
            <a:r>
              <a:rPr lang="fr-BE" dirty="0" err="1" smtClean="0">
                <a:solidFill>
                  <a:schemeClr val="tx1"/>
                </a:solidFill>
              </a:rPr>
              <a:t>Zelfevaluatie</a:t>
            </a:r>
            <a:endParaRPr lang="fr-BE" dirty="0" smtClean="0">
              <a:solidFill>
                <a:schemeClr val="tx1"/>
              </a:solidFill>
            </a:endParaRPr>
          </a:p>
          <a:p>
            <a:pPr lvl="2">
              <a:spcBef>
                <a:spcPts val="600"/>
              </a:spcBef>
              <a:spcAft>
                <a:spcPts val="1200"/>
              </a:spcAft>
            </a:pPr>
            <a:r>
              <a:rPr lang="fr-BE" dirty="0" err="1" smtClean="0">
                <a:solidFill>
                  <a:schemeClr val="tx1"/>
                </a:solidFill>
              </a:rPr>
              <a:t>Gegevensverzameling</a:t>
            </a:r>
            <a:r>
              <a:rPr lang="fr-BE" dirty="0" smtClean="0">
                <a:solidFill>
                  <a:schemeClr val="tx1"/>
                </a:solidFill>
              </a:rPr>
              <a:t> </a:t>
            </a:r>
            <a:r>
              <a:rPr lang="fr-BE" dirty="0" err="1" smtClean="0">
                <a:solidFill>
                  <a:schemeClr val="tx1"/>
                </a:solidFill>
              </a:rPr>
              <a:t>voor</a:t>
            </a:r>
            <a:r>
              <a:rPr lang="fr-BE" dirty="0" smtClean="0">
                <a:solidFill>
                  <a:schemeClr val="tx1"/>
                </a:solidFill>
              </a:rPr>
              <a:t> externe </a:t>
            </a:r>
            <a:r>
              <a:rPr lang="fr-BE" dirty="0" err="1" smtClean="0">
                <a:solidFill>
                  <a:schemeClr val="tx1"/>
                </a:solidFill>
              </a:rPr>
              <a:t>evaluatie</a:t>
            </a:r>
            <a:endParaRPr lang="fr-BE" dirty="0">
              <a:solidFill>
                <a:schemeClr val="tx1"/>
              </a:solidFill>
            </a:endParaRPr>
          </a:p>
          <a:p>
            <a:pPr>
              <a:spcBef>
                <a:spcPts val="600"/>
              </a:spcBef>
              <a:spcAft>
                <a:spcPts val="1200"/>
              </a:spcAft>
              <a:buClr>
                <a:schemeClr val="accent1">
                  <a:lumMod val="75000"/>
                </a:schemeClr>
              </a:buClr>
              <a:buFont typeface="Wingdings" panose="05000000000000000000" pitchFamily="2" charset="2"/>
              <a:buChar char="§"/>
            </a:pPr>
            <a:r>
              <a:rPr lang="fr-BE" b="1" dirty="0" err="1" smtClean="0">
                <a:solidFill>
                  <a:schemeClr val="tx1"/>
                </a:solidFill>
                <a:latin typeface="+mj-lt"/>
              </a:rPr>
              <a:t>Ondersteuning</a:t>
            </a:r>
            <a:r>
              <a:rPr lang="fr-BE" dirty="0" smtClean="0">
                <a:solidFill>
                  <a:schemeClr val="tx1"/>
                </a:solidFill>
                <a:latin typeface="+mj-lt"/>
              </a:rPr>
              <a:t>: </a:t>
            </a:r>
            <a:r>
              <a:rPr lang="fr-BE" dirty="0" err="1" smtClean="0">
                <a:solidFill>
                  <a:schemeClr val="tx1"/>
                </a:solidFill>
                <a:latin typeface="+mj-lt"/>
              </a:rPr>
              <a:t>wetenschappelijke</a:t>
            </a:r>
            <a:r>
              <a:rPr lang="fr-BE" dirty="0" smtClean="0">
                <a:solidFill>
                  <a:schemeClr val="tx1"/>
                </a:solidFill>
                <a:latin typeface="+mj-lt"/>
              </a:rPr>
              <a:t> </a:t>
            </a:r>
            <a:r>
              <a:rPr lang="fr-BE" dirty="0" err="1" smtClean="0">
                <a:solidFill>
                  <a:schemeClr val="tx1"/>
                </a:solidFill>
                <a:latin typeface="+mj-lt"/>
              </a:rPr>
              <a:t>equipe</a:t>
            </a:r>
            <a:r>
              <a:rPr lang="fr-BE" dirty="0" smtClean="0">
                <a:solidFill>
                  <a:schemeClr val="tx1"/>
                </a:solidFill>
                <a:latin typeface="+mj-lt"/>
              </a:rPr>
              <a:t>, </a:t>
            </a:r>
            <a:r>
              <a:rPr lang="fr-BE" dirty="0" err="1" smtClean="0">
                <a:solidFill>
                  <a:schemeClr val="tx1"/>
                </a:solidFill>
                <a:latin typeface="+mj-lt"/>
              </a:rPr>
              <a:t>opleidingen</a:t>
            </a:r>
            <a:r>
              <a:rPr lang="fr-BE" dirty="0" smtClean="0">
                <a:solidFill>
                  <a:schemeClr val="tx1"/>
                </a:solidFill>
                <a:latin typeface="+mj-lt"/>
              </a:rPr>
              <a:t> </a:t>
            </a:r>
            <a:r>
              <a:rPr lang="fr-BE" dirty="0" err="1" smtClean="0">
                <a:solidFill>
                  <a:schemeClr val="tx1"/>
                </a:solidFill>
                <a:latin typeface="+mj-lt"/>
              </a:rPr>
              <a:t>voor</a:t>
            </a:r>
            <a:r>
              <a:rPr lang="fr-BE" dirty="0" smtClean="0">
                <a:solidFill>
                  <a:schemeClr val="tx1"/>
                </a:solidFill>
                <a:latin typeface="+mj-lt"/>
              </a:rPr>
              <a:t> </a:t>
            </a:r>
            <a:r>
              <a:rPr lang="fr-BE" dirty="0" err="1" smtClean="0">
                <a:solidFill>
                  <a:schemeClr val="tx1"/>
                </a:solidFill>
                <a:latin typeface="+mj-lt"/>
              </a:rPr>
              <a:t>projectcoördinatoren</a:t>
            </a:r>
            <a:r>
              <a:rPr lang="fr-BE" dirty="0" smtClean="0">
                <a:solidFill>
                  <a:schemeClr val="tx1"/>
                </a:solidFill>
                <a:latin typeface="+mj-lt"/>
              </a:rPr>
              <a:t>, </a:t>
            </a:r>
            <a:r>
              <a:rPr lang="fr-BE" dirty="0" err="1" smtClean="0">
                <a:solidFill>
                  <a:schemeClr val="tx1"/>
                </a:solidFill>
                <a:latin typeface="+mj-lt"/>
              </a:rPr>
              <a:t>intervisiemomenten</a:t>
            </a:r>
            <a:r>
              <a:rPr lang="fr-BE" dirty="0" smtClean="0">
                <a:solidFill>
                  <a:schemeClr val="tx1"/>
                </a:solidFill>
                <a:latin typeface="+mj-lt"/>
              </a:rPr>
              <a:t>, </a:t>
            </a:r>
            <a:r>
              <a:rPr lang="fr-BE" dirty="0" err="1" smtClean="0">
                <a:solidFill>
                  <a:schemeClr val="tx1"/>
                </a:solidFill>
                <a:latin typeface="+mj-lt"/>
              </a:rPr>
              <a:t>andere</a:t>
            </a:r>
            <a:r>
              <a:rPr lang="fr-BE" dirty="0" smtClean="0">
                <a:solidFill>
                  <a:schemeClr val="tx1"/>
                </a:solidFill>
                <a:latin typeface="+mj-lt"/>
              </a:rPr>
              <a:t> </a:t>
            </a:r>
            <a:r>
              <a:rPr lang="fr-BE" dirty="0" err="1" smtClean="0">
                <a:solidFill>
                  <a:schemeClr val="tx1"/>
                </a:solidFill>
                <a:latin typeface="+mj-lt"/>
              </a:rPr>
              <a:t>tools</a:t>
            </a:r>
            <a:r>
              <a:rPr lang="fr-BE" dirty="0" smtClean="0">
                <a:solidFill>
                  <a:schemeClr val="tx1"/>
                </a:solidFill>
                <a:latin typeface="+mj-lt"/>
              </a:rPr>
              <a:t> en </a:t>
            </a:r>
            <a:r>
              <a:rPr lang="fr-BE" dirty="0" err="1" smtClean="0">
                <a:solidFill>
                  <a:schemeClr val="tx1"/>
                </a:solidFill>
                <a:latin typeface="+mj-lt"/>
              </a:rPr>
              <a:t>hulpmiddelen</a:t>
            </a:r>
            <a:r>
              <a:rPr lang="fr-BE" dirty="0" smtClean="0">
                <a:solidFill>
                  <a:schemeClr val="tx1"/>
                </a:solidFill>
                <a:latin typeface="+mj-lt"/>
              </a:rPr>
              <a:t> ter </a:t>
            </a:r>
            <a:r>
              <a:rPr lang="fr-BE" dirty="0" err="1" smtClean="0">
                <a:solidFill>
                  <a:schemeClr val="tx1"/>
                </a:solidFill>
                <a:latin typeface="+mj-lt"/>
              </a:rPr>
              <a:t>ondersteuning</a:t>
            </a:r>
            <a:r>
              <a:rPr lang="fr-BE" dirty="0">
                <a:solidFill>
                  <a:schemeClr val="tx1"/>
                </a:solidFill>
                <a:latin typeface="+mj-lt"/>
              </a:rPr>
              <a:t> </a:t>
            </a:r>
            <a:r>
              <a:rPr lang="fr-BE" dirty="0" smtClean="0">
                <a:solidFill>
                  <a:schemeClr val="tx1"/>
                </a:solidFill>
                <a:latin typeface="+mj-lt"/>
              </a:rPr>
              <a:t>van </a:t>
            </a:r>
            <a:r>
              <a:rPr lang="fr-BE" dirty="0" err="1" smtClean="0">
                <a:solidFill>
                  <a:schemeClr val="tx1"/>
                </a:solidFill>
                <a:latin typeface="+mj-lt"/>
              </a:rPr>
              <a:t>het</a:t>
            </a:r>
            <a:r>
              <a:rPr lang="fr-BE" dirty="0" smtClean="0">
                <a:solidFill>
                  <a:schemeClr val="tx1"/>
                </a:solidFill>
                <a:latin typeface="+mj-lt"/>
              </a:rPr>
              <a:t> </a:t>
            </a:r>
            <a:r>
              <a:rPr lang="fr-BE" dirty="0" err="1" smtClean="0">
                <a:solidFill>
                  <a:schemeClr val="tx1"/>
                </a:solidFill>
                <a:latin typeface="+mj-lt"/>
              </a:rPr>
              <a:t>project</a:t>
            </a:r>
            <a:endParaRPr lang="fr-BE" dirty="0" smtClean="0">
              <a:solidFill>
                <a:schemeClr val="tx1"/>
              </a:solidFill>
              <a:latin typeface="+mj-lt"/>
            </a:endParaRPr>
          </a:p>
          <a:p>
            <a:pPr>
              <a:spcBef>
                <a:spcPts val="600"/>
              </a:spcBef>
              <a:spcAft>
                <a:spcPts val="1200"/>
              </a:spcAft>
              <a:buClr>
                <a:schemeClr val="accent1">
                  <a:lumMod val="75000"/>
                </a:schemeClr>
              </a:buClr>
              <a:buFont typeface="Wingdings" panose="05000000000000000000" pitchFamily="2" charset="2"/>
              <a:buChar char="§"/>
            </a:pPr>
            <a:r>
              <a:rPr lang="fr-BE" b="1" dirty="0" err="1" smtClean="0">
                <a:solidFill>
                  <a:schemeClr val="tx1"/>
                </a:solidFill>
                <a:latin typeface="+mj-lt"/>
              </a:rPr>
              <a:t>Financiering</a:t>
            </a:r>
            <a:r>
              <a:rPr lang="fr-BE" dirty="0">
                <a:solidFill>
                  <a:schemeClr val="tx1"/>
                </a:solidFill>
                <a:latin typeface="+mj-lt"/>
              </a:rPr>
              <a:t> </a:t>
            </a:r>
            <a:r>
              <a:rPr lang="fr-BE" dirty="0" smtClean="0">
                <a:solidFill>
                  <a:schemeClr val="tx1"/>
                </a:solidFill>
                <a:latin typeface="+mj-lt"/>
              </a:rPr>
              <a:t>van de </a:t>
            </a:r>
            <a:r>
              <a:rPr lang="fr-BE" dirty="0" err="1" smtClean="0">
                <a:solidFill>
                  <a:schemeClr val="tx1"/>
                </a:solidFill>
                <a:latin typeface="+mj-lt"/>
              </a:rPr>
              <a:t>coördinatie</a:t>
            </a:r>
            <a:r>
              <a:rPr lang="fr-BE" dirty="0">
                <a:solidFill>
                  <a:schemeClr val="tx1"/>
                </a:solidFill>
                <a:latin typeface="+mj-lt"/>
              </a:rPr>
              <a:t>: </a:t>
            </a:r>
            <a:r>
              <a:rPr lang="fr-BE" dirty="0" smtClean="0">
                <a:solidFill>
                  <a:schemeClr val="tx1"/>
                </a:solidFill>
                <a:latin typeface="+mj-lt"/>
              </a:rPr>
              <a:t>150.000 € </a:t>
            </a:r>
            <a:r>
              <a:rPr lang="fr-BE" dirty="0" smtClean="0">
                <a:solidFill>
                  <a:schemeClr val="tx1"/>
                </a:solidFill>
                <a:latin typeface="+mj-lt"/>
              </a:rPr>
              <a:t>per </a:t>
            </a:r>
            <a:r>
              <a:rPr lang="fr-BE" dirty="0" err="1" smtClean="0">
                <a:solidFill>
                  <a:schemeClr val="tx1"/>
                </a:solidFill>
                <a:latin typeface="+mj-lt"/>
              </a:rPr>
              <a:t>jaar</a:t>
            </a:r>
            <a:endParaRPr lang="fr-BE" dirty="0">
              <a:solidFill>
                <a:schemeClr val="tx1"/>
              </a:solidFill>
              <a:latin typeface="+mj-lt"/>
            </a:endParaRPr>
          </a:p>
          <a:p>
            <a:pPr>
              <a:spcBef>
                <a:spcPts val="600"/>
              </a:spcBef>
              <a:spcAft>
                <a:spcPts val="1200"/>
              </a:spcAft>
              <a:buClr>
                <a:schemeClr val="accent1">
                  <a:lumMod val="75000"/>
                </a:schemeClr>
              </a:buClr>
              <a:buFont typeface="Wingdings" panose="05000000000000000000" pitchFamily="2" charset="2"/>
              <a:buChar char="§"/>
            </a:pPr>
            <a:endParaRPr lang="nl-NL" altLang="nl-BE" sz="1100" i="1" dirty="0" smtClean="0">
              <a:solidFill>
                <a:srgbClr val="4F81BD">
                  <a:lumMod val="75000"/>
                </a:srgbClr>
              </a:solidFill>
              <a:latin typeface="AGaramond" pitchFamily="18" charset="0"/>
            </a:endParaRPr>
          </a:p>
          <a:p>
            <a:endParaRPr lang="nl-NL" dirty="0"/>
          </a:p>
        </p:txBody>
      </p:sp>
      <p:sp>
        <p:nvSpPr>
          <p:cNvPr id="8" name="Espace réservé du numéro de diapositive 7"/>
          <p:cNvSpPr>
            <a:spLocks noGrp="1"/>
          </p:cNvSpPr>
          <p:nvPr>
            <p:ph type="sldNum" sz="quarter" idx="12"/>
          </p:nvPr>
        </p:nvSpPr>
        <p:spPr/>
        <p:txBody>
          <a:bodyPr/>
          <a:lstStyle/>
          <a:p>
            <a:fld id="{C688D0ED-193F-4936-BAD4-C4F1F620C145}" type="slidenum">
              <a:rPr lang="en-US" smtClean="0"/>
              <a:pPr/>
              <a:t>41</a:t>
            </a:fld>
            <a:endParaRPr lang="en-US" dirty="0"/>
          </a:p>
        </p:txBody>
      </p:sp>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5141"/>
          <a:stretch/>
        </p:blipFill>
        <p:spPr bwMode="auto">
          <a:xfrm>
            <a:off x="-1" y="0"/>
            <a:ext cx="1035171" cy="1233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986190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33195" y="171963"/>
            <a:ext cx="6801226" cy="1320800"/>
          </a:xfrm>
        </p:spPr>
        <p:txBody>
          <a:bodyPr>
            <a:normAutofit/>
          </a:bodyPr>
          <a:lstStyle/>
          <a:p>
            <a:pPr algn="ctr"/>
            <a:r>
              <a:rPr lang="fr-BE" sz="4000" b="1" dirty="0" err="1" smtClean="0"/>
              <a:t>Uitvoeringsfase</a:t>
            </a:r>
            <a:endParaRPr lang="nl-NL" sz="4000" b="1" dirty="0"/>
          </a:p>
        </p:txBody>
      </p:sp>
      <p:sp>
        <p:nvSpPr>
          <p:cNvPr id="3" name="Tijdelijke aanduiding voor inhoud 2"/>
          <p:cNvSpPr>
            <a:spLocks noGrp="1"/>
          </p:cNvSpPr>
          <p:nvPr>
            <p:ph idx="1"/>
          </p:nvPr>
        </p:nvSpPr>
        <p:spPr>
          <a:xfrm>
            <a:off x="1203376" y="1492763"/>
            <a:ext cx="7129255" cy="5365237"/>
          </a:xfrm>
          <a:solidFill>
            <a:schemeClr val="bg1"/>
          </a:solidFill>
        </p:spPr>
        <p:txBody>
          <a:bodyPr>
            <a:normAutofit fontScale="62500" lnSpcReduction="20000"/>
          </a:bodyPr>
          <a:lstStyle/>
          <a:p>
            <a:pPr>
              <a:spcBef>
                <a:spcPts val="600"/>
              </a:spcBef>
              <a:spcAft>
                <a:spcPts val="1200"/>
              </a:spcAft>
              <a:buClr>
                <a:schemeClr val="accent1">
                  <a:lumMod val="75000"/>
                </a:schemeClr>
              </a:buClr>
              <a:buFont typeface="Wingdings" panose="05000000000000000000" pitchFamily="2" charset="2"/>
              <a:buChar char="§"/>
            </a:pPr>
            <a:r>
              <a:rPr lang="fr-BE" b="1" dirty="0" err="1" smtClean="0">
                <a:solidFill>
                  <a:schemeClr val="tx1"/>
                </a:solidFill>
                <a:latin typeface="+mj-lt"/>
              </a:rPr>
              <a:t>Juridisch</a:t>
            </a:r>
            <a:r>
              <a:rPr lang="fr-BE" b="1" dirty="0" smtClean="0">
                <a:solidFill>
                  <a:schemeClr val="tx1"/>
                </a:solidFill>
                <a:latin typeface="+mj-lt"/>
              </a:rPr>
              <a:t> </a:t>
            </a:r>
            <a:r>
              <a:rPr lang="fr-BE" b="1" dirty="0" err="1" smtClean="0">
                <a:solidFill>
                  <a:schemeClr val="tx1"/>
                </a:solidFill>
                <a:latin typeface="+mj-lt"/>
              </a:rPr>
              <a:t>kader</a:t>
            </a:r>
            <a:r>
              <a:rPr lang="fr-BE" dirty="0" smtClean="0">
                <a:solidFill>
                  <a:schemeClr val="tx1"/>
                </a:solidFill>
                <a:latin typeface="+mj-lt"/>
              </a:rPr>
              <a:t>: </a:t>
            </a:r>
            <a:endParaRPr lang="fr-BE" dirty="0" smtClean="0">
              <a:solidFill>
                <a:schemeClr val="tx1"/>
              </a:solidFill>
              <a:latin typeface="+mj-lt"/>
            </a:endParaRPr>
          </a:p>
          <a:p>
            <a:pPr lvl="1">
              <a:lnSpc>
                <a:spcPct val="120000"/>
              </a:lnSpc>
              <a:spcBef>
                <a:spcPts val="600"/>
              </a:spcBef>
              <a:spcAft>
                <a:spcPts val="600"/>
              </a:spcAft>
              <a:buClr>
                <a:schemeClr val="accent1">
                  <a:lumMod val="75000"/>
                </a:schemeClr>
              </a:buClr>
            </a:pPr>
            <a:r>
              <a:rPr lang="fr-BE" dirty="0" smtClean="0">
                <a:solidFill>
                  <a:schemeClr val="tx1"/>
                </a:solidFill>
                <a:latin typeface="+mj-lt"/>
                <a:sym typeface="Wingdings" panose="05000000000000000000" pitchFamily="2" charset="2"/>
              </a:rPr>
              <a:t>KB in </a:t>
            </a:r>
            <a:r>
              <a:rPr lang="fr-BE" dirty="0" err="1" smtClean="0">
                <a:solidFill>
                  <a:schemeClr val="tx1"/>
                </a:solidFill>
                <a:latin typeface="+mj-lt"/>
                <a:sym typeface="Wingdings" panose="05000000000000000000" pitchFamily="2" charset="2"/>
              </a:rPr>
              <a:t>uitvoering</a:t>
            </a:r>
            <a:r>
              <a:rPr lang="fr-BE" dirty="0" smtClean="0">
                <a:solidFill>
                  <a:schemeClr val="tx1"/>
                </a:solidFill>
                <a:latin typeface="+mj-lt"/>
                <a:sym typeface="Wingdings" panose="05000000000000000000" pitchFamily="2" charset="2"/>
              </a:rPr>
              <a:t> van </a:t>
            </a:r>
            <a:r>
              <a:rPr lang="fr-BE" dirty="0" err="1" smtClean="0">
                <a:solidFill>
                  <a:schemeClr val="tx1"/>
                </a:solidFill>
                <a:latin typeface="+mj-lt"/>
                <a:sym typeface="Wingdings" panose="05000000000000000000" pitchFamily="2" charset="2"/>
              </a:rPr>
              <a:t>artikel</a:t>
            </a:r>
            <a:r>
              <a:rPr lang="fr-BE" dirty="0" smtClean="0">
                <a:solidFill>
                  <a:schemeClr val="tx1"/>
                </a:solidFill>
                <a:latin typeface="+mj-lt"/>
                <a:sym typeface="Wingdings" panose="05000000000000000000" pitchFamily="2" charset="2"/>
              </a:rPr>
              <a:t> 56 van de GVU </a:t>
            </a:r>
            <a:r>
              <a:rPr lang="fr-BE" dirty="0" err="1" smtClean="0">
                <a:solidFill>
                  <a:schemeClr val="tx1"/>
                </a:solidFill>
                <a:latin typeface="+mj-lt"/>
                <a:sym typeface="Wingdings" panose="05000000000000000000" pitchFamily="2" charset="2"/>
              </a:rPr>
              <a:t>wet</a:t>
            </a:r>
            <a:r>
              <a:rPr lang="fr-BE" dirty="0" smtClean="0">
                <a:solidFill>
                  <a:schemeClr val="tx1"/>
                </a:solidFill>
                <a:latin typeface="+mj-lt"/>
                <a:sym typeface="Wingdings" panose="05000000000000000000" pitchFamily="2" charset="2"/>
              </a:rPr>
              <a:t>  </a:t>
            </a:r>
          </a:p>
          <a:p>
            <a:pPr lvl="1">
              <a:lnSpc>
                <a:spcPct val="120000"/>
              </a:lnSpc>
              <a:spcBef>
                <a:spcPts val="600"/>
              </a:spcBef>
              <a:spcAft>
                <a:spcPts val="600"/>
              </a:spcAft>
              <a:buClr>
                <a:schemeClr val="accent1">
                  <a:lumMod val="75000"/>
                </a:schemeClr>
              </a:buClr>
            </a:pPr>
            <a:r>
              <a:rPr lang="fr-BE" dirty="0" err="1" smtClean="0">
                <a:solidFill>
                  <a:schemeClr val="tx1"/>
                </a:solidFill>
                <a:latin typeface="+mj-lt"/>
                <a:sym typeface="Wingdings" panose="05000000000000000000" pitchFamily="2" charset="2"/>
              </a:rPr>
              <a:t>Individuele</a:t>
            </a:r>
            <a:r>
              <a:rPr lang="fr-BE" dirty="0" smtClean="0">
                <a:solidFill>
                  <a:schemeClr val="tx1"/>
                </a:solidFill>
                <a:latin typeface="+mj-lt"/>
                <a:sym typeface="Wingdings" panose="05000000000000000000" pitchFamily="2" charset="2"/>
              </a:rPr>
              <a:t> </a:t>
            </a:r>
            <a:r>
              <a:rPr lang="fr-BE" dirty="0" err="1" smtClean="0">
                <a:solidFill>
                  <a:schemeClr val="tx1"/>
                </a:solidFill>
                <a:latin typeface="+mj-lt"/>
                <a:sym typeface="Wingdings" panose="05000000000000000000" pitchFamily="2" charset="2"/>
              </a:rPr>
              <a:t>conventie</a:t>
            </a:r>
            <a:r>
              <a:rPr lang="fr-BE" dirty="0" smtClean="0">
                <a:solidFill>
                  <a:schemeClr val="tx1"/>
                </a:solidFill>
                <a:latin typeface="+mj-lt"/>
                <a:sym typeface="Wingdings" panose="05000000000000000000" pitchFamily="2" charset="2"/>
              </a:rPr>
              <a:t> met </a:t>
            </a:r>
            <a:r>
              <a:rPr lang="fr-BE" dirty="0" err="1" smtClean="0">
                <a:solidFill>
                  <a:schemeClr val="tx1"/>
                </a:solidFill>
                <a:latin typeface="+mj-lt"/>
                <a:sym typeface="Wingdings" panose="05000000000000000000" pitchFamily="2" charset="2"/>
              </a:rPr>
              <a:t>elk</a:t>
            </a:r>
            <a:r>
              <a:rPr lang="fr-BE" dirty="0" smtClean="0">
                <a:solidFill>
                  <a:schemeClr val="tx1"/>
                </a:solidFill>
                <a:latin typeface="+mj-lt"/>
                <a:sym typeface="Wingdings" panose="05000000000000000000" pitchFamily="2" charset="2"/>
              </a:rPr>
              <a:t> </a:t>
            </a:r>
            <a:r>
              <a:rPr lang="fr-BE" dirty="0" err="1" smtClean="0">
                <a:solidFill>
                  <a:schemeClr val="tx1"/>
                </a:solidFill>
                <a:latin typeface="+mj-lt"/>
                <a:sym typeface="Wingdings" panose="05000000000000000000" pitchFamily="2" charset="2"/>
              </a:rPr>
              <a:t>project</a:t>
            </a:r>
            <a:endParaRPr lang="fr-BE" dirty="0" smtClean="0">
              <a:solidFill>
                <a:schemeClr val="tx1"/>
              </a:solidFill>
              <a:latin typeface="+mj-lt"/>
              <a:sym typeface="Wingdings" panose="05000000000000000000" pitchFamily="2" charset="2"/>
            </a:endParaRPr>
          </a:p>
          <a:p>
            <a:pPr lvl="1">
              <a:lnSpc>
                <a:spcPct val="120000"/>
              </a:lnSpc>
              <a:spcBef>
                <a:spcPts val="600"/>
              </a:spcBef>
              <a:spcAft>
                <a:spcPts val="600"/>
              </a:spcAft>
              <a:buClr>
                <a:schemeClr val="accent1">
                  <a:lumMod val="75000"/>
                </a:schemeClr>
              </a:buClr>
            </a:pPr>
            <a:r>
              <a:rPr lang="fr-BE" dirty="0" err="1" smtClean="0">
                <a:solidFill>
                  <a:schemeClr val="tx1"/>
                </a:solidFill>
                <a:latin typeface="+mj-lt"/>
                <a:sym typeface="Wingdings" panose="05000000000000000000" pitchFamily="2" charset="2"/>
              </a:rPr>
              <a:t>Samenwerkingsovereenkomst</a:t>
            </a:r>
            <a:r>
              <a:rPr lang="fr-BE" dirty="0" smtClean="0">
                <a:solidFill>
                  <a:schemeClr val="tx1"/>
                </a:solidFill>
                <a:latin typeface="+mj-lt"/>
                <a:sym typeface="Wingdings" panose="05000000000000000000" pitchFamily="2" charset="2"/>
              </a:rPr>
              <a:t> </a:t>
            </a:r>
            <a:r>
              <a:rPr lang="fr-BE" dirty="0" err="1" smtClean="0">
                <a:solidFill>
                  <a:schemeClr val="tx1"/>
                </a:solidFill>
                <a:latin typeface="+mj-lt"/>
                <a:sym typeface="Wingdings" panose="05000000000000000000" pitchFamily="2" charset="2"/>
              </a:rPr>
              <a:t>tussen</a:t>
            </a:r>
            <a:r>
              <a:rPr lang="fr-BE" dirty="0" smtClean="0">
                <a:solidFill>
                  <a:schemeClr val="tx1"/>
                </a:solidFill>
                <a:latin typeface="+mj-lt"/>
                <a:sym typeface="Wingdings" panose="05000000000000000000" pitchFamily="2" charset="2"/>
              </a:rPr>
              <a:t> </a:t>
            </a:r>
            <a:r>
              <a:rPr lang="fr-BE" dirty="0" err="1" smtClean="0">
                <a:solidFill>
                  <a:schemeClr val="tx1"/>
                </a:solidFill>
                <a:latin typeface="+mj-lt"/>
                <a:sym typeface="Wingdings" panose="05000000000000000000" pitchFamily="2" charset="2"/>
              </a:rPr>
              <a:t>partners</a:t>
            </a:r>
            <a:endParaRPr lang="fr-BE" dirty="0" smtClean="0">
              <a:solidFill>
                <a:schemeClr val="tx1"/>
              </a:solidFill>
              <a:latin typeface="+mj-lt"/>
              <a:sym typeface="Wingdings" panose="05000000000000000000" pitchFamily="2" charset="2"/>
            </a:endParaRPr>
          </a:p>
          <a:p>
            <a:pPr lvl="1">
              <a:lnSpc>
                <a:spcPct val="120000"/>
              </a:lnSpc>
              <a:spcBef>
                <a:spcPts val="600"/>
              </a:spcBef>
              <a:spcAft>
                <a:spcPts val="600"/>
              </a:spcAft>
              <a:buClr>
                <a:schemeClr val="accent1">
                  <a:lumMod val="75000"/>
                </a:schemeClr>
              </a:buClr>
            </a:pPr>
            <a:r>
              <a:rPr lang="fr-BE" dirty="0" err="1" smtClean="0">
                <a:solidFill>
                  <a:schemeClr val="tx1"/>
                </a:solidFill>
                <a:latin typeface="+mj-lt"/>
                <a:sym typeface="Wingdings" panose="05000000000000000000" pitchFamily="2" charset="2"/>
              </a:rPr>
              <a:t>Regelluwte</a:t>
            </a:r>
            <a:r>
              <a:rPr lang="fr-BE" dirty="0" smtClean="0">
                <a:solidFill>
                  <a:schemeClr val="tx1"/>
                </a:solidFill>
                <a:latin typeface="+mj-lt"/>
                <a:sym typeface="Wingdings" panose="05000000000000000000" pitchFamily="2" charset="2"/>
              </a:rPr>
              <a:t> </a:t>
            </a:r>
            <a:r>
              <a:rPr lang="fr-BE" dirty="0" err="1" smtClean="0">
                <a:solidFill>
                  <a:schemeClr val="tx1"/>
                </a:solidFill>
                <a:latin typeface="+mj-lt"/>
                <a:sym typeface="Wingdings" panose="05000000000000000000" pitchFamily="2" charset="2"/>
              </a:rPr>
              <a:t>waar</a:t>
            </a:r>
            <a:r>
              <a:rPr lang="fr-BE" dirty="0" smtClean="0">
                <a:solidFill>
                  <a:schemeClr val="tx1"/>
                </a:solidFill>
                <a:latin typeface="+mj-lt"/>
                <a:sym typeface="Wingdings" panose="05000000000000000000" pitchFamily="2" charset="2"/>
              </a:rPr>
              <a:t> </a:t>
            </a:r>
            <a:r>
              <a:rPr lang="fr-BE" dirty="0" err="1" smtClean="0">
                <a:solidFill>
                  <a:schemeClr val="tx1"/>
                </a:solidFill>
                <a:latin typeface="+mj-lt"/>
                <a:sym typeface="Wingdings" panose="05000000000000000000" pitchFamily="2" charset="2"/>
              </a:rPr>
              <a:t>mogelijk</a:t>
            </a:r>
            <a:r>
              <a:rPr lang="fr-BE" dirty="0" smtClean="0">
                <a:solidFill>
                  <a:schemeClr val="tx1"/>
                </a:solidFill>
                <a:latin typeface="+mj-lt"/>
                <a:sym typeface="Wingdings" panose="05000000000000000000" pitchFamily="2" charset="2"/>
              </a:rPr>
              <a:t> (</a:t>
            </a:r>
            <a:r>
              <a:rPr lang="fr-BE" dirty="0" err="1" smtClean="0">
                <a:solidFill>
                  <a:schemeClr val="tx1"/>
                </a:solidFill>
                <a:latin typeface="+mj-lt"/>
                <a:sym typeface="Wingdings" panose="05000000000000000000" pitchFamily="2" charset="2"/>
              </a:rPr>
              <a:t>federaal</a:t>
            </a:r>
            <a:r>
              <a:rPr lang="fr-BE" dirty="0" smtClean="0">
                <a:solidFill>
                  <a:schemeClr val="tx1"/>
                </a:solidFill>
                <a:latin typeface="+mj-lt"/>
                <a:sym typeface="Wingdings" panose="05000000000000000000" pitchFamily="2" charset="2"/>
              </a:rPr>
              <a:t> niveau)</a:t>
            </a:r>
            <a:endParaRPr lang="fr-BE" dirty="0">
              <a:solidFill>
                <a:schemeClr val="tx1"/>
              </a:solidFill>
              <a:latin typeface="+mj-lt"/>
              <a:sym typeface="Wingdings" panose="05000000000000000000" pitchFamily="2" charset="2"/>
            </a:endParaRPr>
          </a:p>
          <a:p>
            <a:pPr>
              <a:spcBef>
                <a:spcPts val="600"/>
              </a:spcBef>
              <a:spcAft>
                <a:spcPts val="1200"/>
              </a:spcAft>
              <a:buClr>
                <a:schemeClr val="accent1">
                  <a:lumMod val="75000"/>
                </a:schemeClr>
              </a:buClr>
              <a:buFont typeface="Wingdings" panose="05000000000000000000" pitchFamily="2" charset="2"/>
              <a:buChar char="§"/>
            </a:pPr>
            <a:r>
              <a:rPr lang="fr-BE" b="1" dirty="0" err="1" smtClean="0">
                <a:solidFill>
                  <a:schemeClr val="tx1"/>
                </a:solidFill>
                <a:latin typeface="+mj-lt"/>
              </a:rPr>
              <a:t>Financieel</a:t>
            </a:r>
            <a:r>
              <a:rPr lang="fr-BE" b="1" dirty="0" smtClean="0">
                <a:solidFill>
                  <a:schemeClr val="tx1"/>
                </a:solidFill>
                <a:latin typeface="+mj-lt"/>
              </a:rPr>
              <a:t> </a:t>
            </a:r>
            <a:r>
              <a:rPr lang="fr-BE" b="1" dirty="0" err="1" smtClean="0">
                <a:solidFill>
                  <a:schemeClr val="tx1"/>
                </a:solidFill>
                <a:latin typeface="+mj-lt"/>
              </a:rPr>
              <a:t>kader</a:t>
            </a:r>
            <a:r>
              <a:rPr lang="fr-BE" dirty="0" smtClean="0">
                <a:solidFill>
                  <a:schemeClr val="tx1"/>
                </a:solidFill>
                <a:latin typeface="+mj-lt"/>
              </a:rPr>
              <a:t>: </a:t>
            </a:r>
          </a:p>
          <a:p>
            <a:pPr lvl="1">
              <a:spcBef>
                <a:spcPts val="600"/>
              </a:spcBef>
              <a:spcAft>
                <a:spcPts val="600"/>
              </a:spcAft>
              <a:buClr>
                <a:schemeClr val="accent1">
                  <a:lumMod val="75000"/>
                </a:schemeClr>
              </a:buClr>
            </a:pPr>
            <a:r>
              <a:rPr lang="fr-BE" dirty="0">
                <a:solidFill>
                  <a:schemeClr val="tx1"/>
                </a:solidFill>
                <a:latin typeface="+mj-lt"/>
              </a:rPr>
              <a:t>B</a:t>
            </a:r>
            <a:r>
              <a:rPr lang="fr-BE" dirty="0" smtClean="0">
                <a:solidFill>
                  <a:schemeClr val="tx1"/>
                </a:solidFill>
                <a:latin typeface="+mj-lt"/>
              </a:rPr>
              <a:t>udgetgarantie en </a:t>
            </a:r>
            <a:r>
              <a:rPr lang="fr-BE" dirty="0" err="1" smtClean="0">
                <a:solidFill>
                  <a:schemeClr val="tx1"/>
                </a:solidFill>
                <a:latin typeface="+mj-lt"/>
              </a:rPr>
              <a:t>mogelijkheid</a:t>
            </a:r>
            <a:r>
              <a:rPr lang="fr-BE" dirty="0" smtClean="0">
                <a:solidFill>
                  <a:schemeClr val="tx1"/>
                </a:solidFill>
                <a:latin typeface="+mj-lt"/>
              </a:rPr>
              <a:t> </a:t>
            </a:r>
            <a:r>
              <a:rPr lang="fr-BE" dirty="0" err="1" smtClean="0">
                <a:solidFill>
                  <a:schemeClr val="tx1"/>
                </a:solidFill>
                <a:latin typeface="+mj-lt"/>
              </a:rPr>
              <a:t>tot</a:t>
            </a:r>
            <a:r>
              <a:rPr lang="fr-BE" dirty="0" smtClean="0">
                <a:solidFill>
                  <a:schemeClr val="tx1"/>
                </a:solidFill>
                <a:latin typeface="+mj-lt"/>
              </a:rPr>
              <a:t> </a:t>
            </a:r>
            <a:r>
              <a:rPr lang="fr-BE" dirty="0" err="1" smtClean="0">
                <a:solidFill>
                  <a:schemeClr val="tx1"/>
                </a:solidFill>
                <a:latin typeface="+mj-lt"/>
              </a:rPr>
              <a:t>pre-financiering</a:t>
            </a:r>
            <a:r>
              <a:rPr lang="fr-BE" dirty="0" smtClean="0">
                <a:solidFill>
                  <a:schemeClr val="tx1"/>
                </a:solidFill>
                <a:latin typeface="+mj-lt"/>
              </a:rPr>
              <a:t> (</a:t>
            </a:r>
            <a:r>
              <a:rPr lang="fr-BE" dirty="0" err="1" smtClean="0">
                <a:solidFill>
                  <a:schemeClr val="tx1"/>
                </a:solidFill>
                <a:latin typeface="+mj-lt"/>
              </a:rPr>
              <a:t>onder</a:t>
            </a:r>
            <a:r>
              <a:rPr lang="fr-BE" dirty="0" smtClean="0">
                <a:solidFill>
                  <a:schemeClr val="tx1"/>
                </a:solidFill>
                <a:latin typeface="+mj-lt"/>
              </a:rPr>
              <a:t> </a:t>
            </a:r>
            <a:r>
              <a:rPr lang="fr-BE" dirty="0" err="1" smtClean="0">
                <a:solidFill>
                  <a:schemeClr val="tx1"/>
                </a:solidFill>
                <a:latin typeface="+mj-lt"/>
              </a:rPr>
              <a:t>voorbehoud</a:t>
            </a:r>
            <a:r>
              <a:rPr lang="fr-BE" dirty="0" smtClean="0">
                <a:solidFill>
                  <a:schemeClr val="tx1"/>
                </a:solidFill>
                <a:latin typeface="+mj-lt"/>
              </a:rPr>
              <a:t>)</a:t>
            </a:r>
          </a:p>
          <a:p>
            <a:pPr lvl="1">
              <a:spcBef>
                <a:spcPts val="600"/>
              </a:spcBef>
              <a:spcAft>
                <a:spcPts val="600"/>
              </a:spcAft>
              <a:buClr>
                <a:schemeClr val="accent1">
                  <a:lumMod val="75000"/>
                </a:schemeClr>
              </a:buClr>
            </a:pPr>
            <a:r>
              <a:rPr lang="fr-BE" dirty="0" smtClean="0">
                <a:solidFill>
                  <a:schemeClr val="tx1"/>
                </a:solidFill>
                <a:latin typeface="+mj-lt"/>
              </a:rPr>
              <a:t>‘</a:t>
            </a:r>
            <a:r>
              <a:rPr lang="fr-BE" dirty="0" err="1" smtClean="0">
                <a:solidFill>
                  <a:schemeClr val="tx1"/>
                </a:solidFill>
                <a:latin typeface="+mj-lt"/>
              </a:rPr>
              <a:t>Pooling</a:t>
            </a:r>
            <a:r>
              <a:rPr lang="fr-BE" dirty="0" smtClean="0">
                <a:solidFill>
                  <a:schemeClr val="tx1"/>
                </a:solidFill>
                <a:latin typeface="+mj-lt"/>
              </a:rPr>
              <a:t>’ van </a:t>
            </a:r>
            <a:r>
              <a:rPr lang="fr-BE" dirty="0" err="1" smtClean="0">
                <a:solidFill>
                  <a:schemeClr val="tx1"/>
                </a:solidFill>
                <a:latin typeface="+mj-lt"/>
              </a:rPr>
              <a:t>middelen</a:t>
            </a:r>
            <a:r>
              <a:rPr lang="fr-BE" dirty="0" smtClean="0">
                <a:solidFill>
                  <a:schemeClr val="tx1"/>
                </a:solidFill>
                <a:latin typeface="+mj-lt"/>
              </a:rPr>
              <a:t> (</a:t>
            </a:r>
            <a:r>
              <a:rPr lang="fr-BE" dirty="0" err="1" smtClean="0">
                <a:solidFill>
                  <a:schemeClr val="tx1"/>
                </a:solidFill>
                <a:latin typeface="+mj-lt"/>
              </a:rPr>
              <a:t>gebundelde</a:t>
            </a:r>
            <a:r>
              <a:rPr lang="fr-BE" dirty="0" smtClean="0">
                <a:solidFill>
                  <a:schemeClr val="tx1"/>
                </a:solidFill>
                <a:latin typeface="+mj-lt"/>
              </a:rPr>
              <a:t> </a:t>
            </a:r>
            <a:r>
              <a:rPr lang="fr-BE" dirty="0" err="1" smtClean="0">
                <a:solidFill>
                  <a:schemeClr val="tx1"/>
                </a:solidFill>
                <a:latin typeface="+mj-lt"/>
              </a:rPr>
              <a:t>financiering</a:t>
            </a:r>
            <a:r>
              <a:rPr lang="fr-BE" dirty="0" smtClean="0">
                <a:solidFill>
                  <a:schemeClr val="tx1"/>
                </a:solidFill>
                <a:latin typeface="+mj-lt"/>
              </a:rPr>
              <a:t>) en </a:t>
            </a:r>
            <a:r>
              <a:rPr lang="fr-BE" dirty="0" err="1" smtClean="0">
                <a:solidFill>
                  <a:schemeClr val="tx1"/>
                </a:solidFill>
                <a:latin typeface="+mj-lt"/>
              </a:rPr>
              <a:t>herinvesteren</a:t>
            </a:r>
            <a:r>
              <a:rPr lang="fr-BE" dirty="0" smtClean="0">
                <a:solidFill>
                  <a:schemeClr val="tx1"/>
                </a:solidFill>
                <a:latin typeface="+mj-lt"/>
              </a:rPr>
              <a:t> van </a:t>
            </a:r>
            <a:r>
              <a:rPr lang="fr-BE" dirty="0" err="1" smtClean="0">
                <a:solidFill>
                  <a:schemeClr val="tx1"/>
                </a:solidFill>
                <a:latin typeface="+mj-lt"/>
              </a:rPr>
              <a:t>efficiëntiewinsten</a:t>
            </a:r>
            <a:r>
              <a:rPr lang="fr-BE" dirty="0" smtClean="0">
                <a:solidFill>
                  <a:schemeClr val="tx1"/>
                </a:solidFill>
                <a:latin typeface="+mj-lt"/>
              </a:rPr>
              <a:t> (‘</a:t>
            </a:r>
            <a:r>
              <a:rPr lang="fr-BE" dirty="0" err="1" smtClean="0">
                <a:solidFill>
                  <a:schemeClr val="tx1"/>
                </a:solidFill>
                <a:latin typeface="+mj-lt"/>
              </a:rPr>
              <a:t>shared</a:t>
            </a:r>
            <a:r>
              <a:rPr lang="fr-BE" dirty="0" smtClean="0">
                <a:solidFill>
                  <a:schemeClr val="tx1"/>
                </a:solidFill>
                <a:latin typeface="+mj-lt"/>
              </a:rPr>
              <a:t> </a:t>
            </a:r>
            <a:r>
              <a:rPr lang="fr-BE" dirty="0" err="1" smtClean="0">
                <a:solidFill>
                  <a:schemeClr val="tx1"/>
                </a:solidFill>
                <a:latin typeface="+mj-lt"/>
              </a:rPr>
              <a:t>savings</a:t>
            </a:r>
            <a:r>
              <a:rPr lang="fr-BE" dirty="0" smtClean="0">
                <a:solidFill>
                  <a:schemeClr val="tx1"/>
                </a:solidFill>
                <a:latin typeface="+mj-lt"/>
              </a:rPr>
              <a:t>’)</a:t>
            </a:r>
          </a:p>
          <a:p>
            <a:pPr lvl="1">
              <a:spcBef>
                <a:spcPts val="600"/>
              </a:spcBef>
              <a:spcAft>
                <a:spcPts val="600"/>
              </a:spcAft>
              <a:buClr>
                <a:schemeClr val="accent1">
                  <a:lumMod val="75000"/>
                </a:schemeClr>
              </a:buClr>
            </a:pPr>
            <a:r>
              <a:rPr lang="fr-BE" dirty="0" err="1" smtClean="0">
                <a:solidFill>
                  <a:schemeClr val="tx1"/>
                </a:solidFill>
                <a:latin typeface="+mj-lt"/>
              </a:rPr>
              <a:t>Verder</a:t>
            </a:r>
            <a:r>
              <a:rPr lang="fr-BE" dirty="0" smtClean="0">
                <a:solidFill>
                  <a:schemeClr val="tx1"/>
                </a:solidFill>
                <a:latin typeface="+mj-lt"/>
              </a:rPr>
              <a:t> </a:t>
            </a:r>
            <a:r>
              <a:rPr lang="fr-BE" dirty="0" err="1" smtClean="0">
                <a:solidFill>
                  <a:schemeClr val="tx1"/>
                </a:solidFill>
                <a:latin typeface="+mj-lt"/>
              </a:rPr>
              <a:t>uitwerking</a:t>
            </a:r>
            <a:r>
              <a:rPr lang="fr-BE" dirty="0" smtClean="0">
                <a:solidFill>
                  <a:schemeClr val="tx1"/>
                </a:solidFill>
                <a:latin typeface="+mj-lt"/>
              </a:rPr>
              <a:t> </a:t>
            </a:r>
            <a:r>
              <a:rPr lang="fr-BE" dirty="0" err="1" smtClean="0">
                <a:solidFill>
                  <a:schemeClr val="tx1"/>
                </a:solidFill>
                <a:latin typeface="+mj-lt"/>
              </a:rPr>
              <a:t>door</a:t>
            </a:r>
            <a:r>
              <a:rPr lang="fr-BE" dirty="0" smtClean="0">
                <a:solidFill>
                  <a:schemeClr val="tx1"/>
                </a:solidFill>
                <a:latin typeface="+mj-lt"/>
              </a:rPr>
              <a:t> </a:t>
            </a:r>
            <a:r>
              <a:rPr lang="fr-BE" dirty="0" err="1" smtClean="0">
                <a:solidFill>
                  <a:schemeClr val="tx1"/>
                </a:solidFill>
                <a:latin typeface="+mj-lt"/>
              </a:rPr>
              <a:t>financiële</a:t>
            </a:r>
            <a:r>
              <a:rPr lang="fr-BE" dirty="0" smtClean="0">
                <a:solidFill>
                  <a:schemeClr val="tx1"/>
                </a:solidFill>
                <a:latin typeface="+mj-lt"/>
              </a:rPr>
              <a:t> </a:t>
            </a:r>
            <a:r>
              <a:rPr lang="fr-BE" dirty="0" err="1" smtClean="0">
                <a:solidFill>
                  <a:schemeClr val="tx1"/>
                </a:solidFill>
                <a:latin typeface="+mj-lt"/>
              </a:rPr>
              <a:t>werkgroep</a:t>
            </a:r>
            <a:endParaRPr lang="fr-BE" dirty="0" smtClean="0">
              <a:solidFill>
                <a:schemeClr val="tx1"/>
              </a:solidFill>
              <a:latin typeface="+mj-lt"/>
            </a:endParaRPr>
          </a:p>
          <a:p>
            <a:pPr>
              <a:spcBef>
                <a:spcPts val="600"/>
              </a:spcBef>
              <a:spcAft>
                <a:spcPts val="1200"/>
              </a:spcAft>
              <a:buClr>
                <a:schemeClr val="accent1">
                  <a:lumMod val="75000"/>
                </a:schemeClr>
              </a:buClr>
              <a:buFont typeface="Wingdings" panose="05000000000000000000" pitchFamily="2" charset="2"/>
              <a:buChar char="§"/>
            </a:pPr>
            <a:r>
              <a:rPr lang="fr-BE" b="1" dirty="0" smtClean="0">
                <a:solidFill>
                  <a:schemeClr val="tx1"/>
                </a:solidFill>
                <a:latin typeface="+mj-lt"/>
              </a:rPr>
              <a:t>Kader </a:t>
            </a:r>
            <a:r>
              <a:rPr lang="fr-BE" b="1" dirty="0" err="1" smtClean="0">
                <a:solidFill>
                  <a:schemeClr val="tx1"/>
                </a:solidFill>
                <a:latin typeface="+mj-lt"/>
              </a:rPr>
              <a:t>voor</a:t>
            </a:r>
            <a:r>
              <a:rPr lang="fr-BE" b="1" dirty="0" smtClean="0">
                <a:solidFill>
                  <a:schemeClr val="tx1"/>
                </a:solidFill>
                <a:latin typeface="+mj-lt"/>
              </a:rPr>
              <a:t> </a:t>
            </a:r>
            <a:r>
              <a:rPr lang="fr-BE" b="1" dirty="0" err="1" smtClean="0">
                <a:solidFill>
                  <a:schemeClr val="tx1"/>
                </a:solidFill>
                <a:latin typeface="+mj-lt"/>
              </a:rPr>
              <a:t>evaluatie</a:t>
            </a:r>
            <a:r>
              <a:rPr lang="fr-BE" b="1" dirty="0" smtClean="0">
                <a:solidFill>
                  <a:schemeClr val="tx1"/>
                </a:solidFill>
                <a:latin typeface="+mj-lt"/>
              </a:rPr>
              <a:t> van de </a:t>
            </a:r>
            <a:r>
              <a:rPr lang="fr-BE" b="1" dirty="0" err="1" smtClean="0">
                <a:solidFill>
                  <a:schemeClr val="tx1"/>
                </a:solidFill>
                <a:latin typeface="+mj-lt"/>
              </a:rPr>
              <a:t>projecten</a:t>
            </a:r>
            <a:r>
              <a:rPr lang="fr-BE" dirty="0" smtClean="0">
                <a:solidFill>
                  <a:schemeClr val="tx1"/>
                </a:solidFill>
                <a:latin typeface="+mj-lt"/>
              </a:rPr>
              <a:t>:</a:t>
            </a:r>
            <a:endParaRPr lang="nl-NL" altLang="nl-BE" sz="700" i="1" dirty="0" smtClean="0">
              <a:solidFill>
                <a:srgbClr val="4F81BD">
                  <a:lumMod val="75000"/>
                </a:srgbClr>
              </a:solidFill>
              <a:latin typeface="AGaramond" pitchFamily="18" charset="0"/>
            </a:endParaRPr>
          </a:p>
          <a:p>
            <a:pPr lvl="1">
              <a:spcBef>
                <a:spcPts val="600"/>
              </a:spcBef>
              <a:spcAft>
                <a:spcPts val="600"/>
              </a:spcAft>
              <a:buClr>
                <a:schemeClr val="accent1">
                  <a:lumMod val="75000"/>
                </a:schemeClr>
              </a:buClr>
            </a:pPr>
            <a:r>
              <a:rPr lang="fr-BE" dirty="0" err="1" smtClean="0">
                <a:solidFill>
                  <a:schemeClr val="tx1"/>
                </a:solidFill>
              </a:rPr>
              <a:t>Zelfevaluatie</a:t>
            </a:r>
            <a:r>
              <a:rPr lang="fr-BE" dirty="0" smtClean="0">
                <a:solidFill>
                  <a:schemeClr val="tx1"/>
                </a:solidFill>
              </a:rPr>
              <a:t> en </a:t>
            </a:r>
            <a:r>
              <a:rPr lang="fr-BE" dirty="0" err="1" smtClean="0">
                <a:solidFill>
                  <a:schemeClr val="tx1"/>
                </a:solidFill>
              </a:rPr>
              <a:t>jaarverslag</a:t>
            </a:r>
            <a:r>
              <a:rPr lang="fr-BE" dirty="0" smtClean="0">
                <a:solidFill>
                  <a:schemeClr val="tx1"/>
                </a:solidFill>
              </a:rPr>
              <a:t> (</a:t>
            </a:r>
            <a:r>
              <a:rPr lang="fr-BE" dirty="0" err="1" smtClean="0">
                <a:solidFill>
                  <a:schemeClr val="tx1"/>
                </a:solidFill>
              </a:rPr>
              <a:t>door</a:t>
            </a:r>
            <a:r>
              <a:rPr lang="fr-BE" dirty="0" smtClean="0">
                <a:solidFill>
                  <a:schemeClr val="tx1"/>
                </a:solidFill>
              </a:rPr>
              <a:t> </a:t>
            </a:r>
            <a:r>
              <a:rPr lang="fr-BE" dirty="0" err="1" smtClean="0">
                <a:solidFill>
                  <a:schemeClr val="tx1"/>
                </a:solidFill>
              </a:rPr>
              <a:t>projecten</a:t>
            </a:r>
            <a:r>
              <a:rPr lang="fr-BE" dirty="0" smtClean="0">
                <a:solidFill>
                  <a:schemeClr val="tx1"/>
                </a:solidFill>
              </a:rPr>
              <a:t> </a:t>
            </a:r>
            <a:r>
              <a:rPr lang="fr-BE" dirty="0" err="1" smtClean="0">
                <a:solidFill>
                  <a:schemeClr val="tx1"/>
                </a:solidFill>
              </a:rPr>
              <a:t>zelf</a:t>
            </a:r>
            <a:r>
              <a:rPr lang="fr-BE" dirty="0" smtClean="0">
                <a:solidFill>
                  <a:schemeClr val="tx1"/>
                </a:solidFill>
              </a:rPr>
              <a:t>)</a:t>
            </a:r>
            <a:endParaRPr lang="fr-BE" dirty="0">
              <a:solidFill>
                <a:schemeClr val="tx1"/>
              </a:solidFill>
            </a:endParaRPr>
          </a:p>
          <a:p>
            <a:pPr lvl="1">
              <a:spcBef>
                <a:spcPts val="600"/>
              </a:spcBef>
              <a:spcAft>
                <a:spcPts val="600"/>
              </a:spcAft>
              <a:buClr>
                <a:schemeClr val="accent1">
                  <a:lumMod val="75000"/>
                </a:schemeClr>
              </a:buClr>
            </a:pPr>
            <a:r>
              <a:rPr lang="fr-BE" dirty="0" smtClean="0">
                <a:solidFill>
                  <a:schemeClr val="tx1"/>
                </a:solidFill>
              </a:rPr>
              <a:t>Externe </a:t>
            </a:r>
            <a:r>
              <a:rPr lang="fr-BE" dirty="0" err="1" smtClean="0">
                <a:solidFill>
                  <a:schemeClr val="tx1"/>
                </a:solidFill>
              </a:rPr>
              <a:t>evaluatie</a:t>
            </a:r>
            <a:r>
              <a:rPr lang="fr-BE" dirty="0" smtClean="0">
                <a:solidFill>
                  <a:schemeClr val="tx1"/>
                </a:solidFill>
              </a:rPr>
              <a:t> (</a:t>
            </a:r>
            <a:r>
              <a:rPr lang="fr-BE" dirty="0" err="1" smtClean="0">
                <a:solidFill>
                  <a:schemeClr val="tx1"/>
                </a:solidFill>
              </a:rPr>
              <a:t>door</a:t>
            </a:r>
            <a:r>
              <a:rPr lang="fr-BE" dirty="0" smtClean="0">
                <a:solidFill>
                  <a:schemeClr val="tx1"/>
                </a:solidFill>
              </a:rPr>
              <a:t> </a:t>
            </a:r>
            <a:r>
              <a:rPr lang="fr-BE" dirty="0" err="1" smtClean="0">
                <a:solidFill>
                  <a:schemeClr val="tx1"/>
                </a:solidFill>
              </a:rPr>
              <a:t>wetenschappelijke</a:t>
            </a:r>
            <a:r>
              <a:rPr lang="fr-BE" dirty="0" smtClean="0">
                <a:solidFill>
                  <a:schemeClr val="tx1"/>
                </a:solidFill>
              </a:rPr>
              <a:t> </a:t>
            </a:r>
            <a:r>
              <a:rPr lang="fr-BE" dirty="0" err="1" smtClean="0">
                <a:solidFill>
                  <a:schemeClr val="tx1"/>
                </a:solidFill>
              </a:rPr>
              <a:t>equipe</a:t>
            </a:r>
            <a:r>
              <a:rPr lang="fr-BE" dirty="0" smtClean="0">
                <a:solidFill>
                  <a:schemeClr val="tx1"/>
                </a:solidFill>
              </a:rPr>
              <a:t>)</a:t>
            </a:r>
            <a:endParaRPr lang="fr-BE" dirty="0">
              <a:solidFill>
                <a:schemeClr val="tx1"/>
              </a:solidFill>
            </a:endParaRPr>
          </a:p>
          <a:p>
            <a:pPr lvl="1">
              <a:spcBef>
                <a:spcPts val="600"/>
              </a:spcBef>
              <a:spcAft>
                <a:spcPts val="600"/>
              </a:spcAft>
              <a:buClr>
                <a:schemeClr val="accent1">
                  <a:lumMod val="75000"/>
                </a:schemeClr>
              </a:buClr>
            </a:pPr>
            <a:r>
              <a:rPr lang="fr-BE" dirty="0" smtClean="0">
                <a:solidFill>
                  <a:schemeClr val="tx1"/>
                </a:solidFill>
              </a:rPr>
              <a:t>Globale </a:t>
            </a:r>
            <a:r>
              <a:rPr lang="fr-BE" dirty="0" err="1" smtClean="0">
                <a:solidFill>
                  <a:schemeClr val="tx1"/>
                </a:solidFill>
              </a:rPr>
              <a:t>evaluatie</a:t>
            </a:r>
            <a:r>
              <a:rPr lang="fr-BE" dirty="0" smtClean="0">
                <a:solidFill>
                  <a:schemeClr val="tx1"/>
                </a:solidFill>
              </a:rPr>
              <a:t> van de </a:t>
            </a:r>
            <a:r>
              <a:rPr lang="fr-BE" dirty="0" err="1" smtClean="0">
                <a:solidFill>
                  <a:schemeClr val="tx1"/>
                </a:solidFill>
              </a:rPr>
              <a:t>performantie</a:t>
            </a:r>
            <a:r>
              <a:rPr lang="fr-BE" dirty="0" smtClean="0">
                <a:solidFill>
                  <a:schemeClr val="tx1"/>
                </a:solidFill>
              </a:rPr>
              <a:t> van </a:t>
            </a:r>
            <a:r>
              <a:rPr lang="fr-BE" dirty="0" err="1" smtClean="0">
                <a:solidFill>
                  <a:schemeClr val="tx1"/>
                </a:solidFill>
              </a:rPr>
              <a:t>het</a:t>
            </a:r>
            <a:r>
              <a:rPr lang="fr-BE" dirty="0" smtClean="0">
                <a:solidFill>
                  <a:schemeClr val="tx1"/>
                </a:solidFill>
              </a:rPr>
              <a:t> </a:t>
            </a:r>
            <a:r>
              <a:rPr lang="fr-BE" dirty="0" err="1" smtClean="0">
                <a:solidFill>
                  <a:schemeClr val="tx1"/>
                </a:solidFill>
              </a:rPr>
              <a:t>zorgsysteem</a:t>
            </a:r>
            <a:r>
              <a:rPr lang="fr-BE" dirty="0" smtClean="0">
                <a:solidFill>
                  <a:schemeClr val="tx1"/>
                </a:solidFill>
              </a:rPr>
              <a:t> (</a:t>
            </a:r>
            <a:r>
              <a:rPr lang="fr-BE" dirty="0" err="1" smtClean="0">
                <a:solidFill>
                  <a:schemeClr val="tx1"/>
                </a:solidFill>
              </a:rPr>
              <a:t>door</a:t>
            </a:r>
            <a:r>
              <a:rPr lang="fr-BE" dirty="0" smtClean="0">
                <a:solidFill>
                  <a:schemeClr val="tx1"/>
                </a:solidFill>
              </a:rPr>
              <a:t> </a:t>
            </a:r>
            <a:r>
              <a:rPr lang="fr-BE" dirty="0" err="1" smtClean="0">
                <a:solidFill>
                  <a:schemeClr val="tx1"/>
                </a:solidFill>
              </a:rPr>
              <a:t>wetenschappelijke</a:t>
            </a:r>
            <a:r>
              <a:rPr lang="fr-BE" dirty="0" smtClean="0">
                <a:solidFill>
                  <a:schemeClr val="tx1"/>
                </a:solidFill>
              </a:rPr>
              <a:t> </a:t>
            </a:r>
            <a:r>
              <a:rPr lang="fr-BE" dirty="0" err="1" smtClean="0">
                <a:solidFill>
                  <a:schemeClr val="tx1"/>
                </a:solidFill>
              </a:rPr>
              <a:t>equipe</a:t>
            </a:r>
            <a:r>
              <a:rPr lang="fr-BE" dirty="0">
                <a:solidFill>
                  <a:schemeClr val="tx1"/>
                </a:solidFill>
              </a:rPr>
              <a:t>)</a:t>
            </a:r>
          </a:p>
          <a:p>
            <a:endParaRPr lang="nl-NL" dirty="0"/>
          </a:p>
        </p:txBody>
      </p:sp>
      <p:sp>
        <p:nvSpPr>
          <p:cNvPr id="8" name="Espace réservé du numéro de diapositive 7"/>
          <p:cNvSpPr>
            <a:spLocks noGrp="1"/>
          </p:cNvSpPr>
          <p:nvPr>
            <p:ph type="sldNum" sz="quarter" idx="12"/>
          </p:nvPr>
        </p:nvSpPr>
        <p:spPr/>
        <p:txBody>
          <a:bodyPr/>
          <a:lstStyle/>
          <a:p>
            <a:fld id="{C688D0ED-193F-4936-BAD4-C4F1F620C145}" type="slidenum">
              <a:rPr lang="en-US" smtClean="0"/>
              <a:pPr/>
              <a:t>42</a:t>
            </a:fld>
            <a:endParaRPr lang="en-US" dirty="0"/>
          </a:p>
        </p:txBody>
      </p:sp>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5141"/>
          <a:stretch/>
        </p:blipFill>
        <p:spPr bwMode="auto">
          <a:xfrm>
            <a:off x="-1" y="0"/>
            <a:ext cx="1035171" cy="1233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62239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33195" y="171963"/>
            <a:ext cx="6801226" cy="1320800"/>
          </a:xfrm>
        </p:spPr>
        <p:txBody>
          <a:bodyPr>
            <a:normAutofit/>
          </a:bodyPr>
          <a:lstStyle/>
          <a:p>
            <a:pPr algn="ctr"/>
            <a:r>
              <a:rPr lang="fr-BE" sz="4000" b="1" dirty="0" smtClean="0"/>
              <a:t>4 </a:t>
            </a:r>
            <a:r>
              <a:rPr lang="fr-BE" sz="4000" b="1" dirty="0" err="1" smtClean="0"/>
              <a:t>projectfases</a:t>
            </a:r>
            <a:r>
              <a:rPr lang="fr-BE" sz="4000" b="1" dirty="0" smtClean="0"/>
              <a:t> -    </a:t>
            </a:r>
            <a:r>
              <a:rPr lang="fr-BE" sz="4000" b="1" dirty="0" err="1"/>
              <a:t>u</a:t>
            </a:r>
            <a:r>
              <a:rPr lang="fr-BE" sz="4000" b="1" dirty="0" err="1" smtClean="0"/>
              <a:t>itbreidingsfase</a:t>
            </a:r>
            <a:endParaRPr lang="nl-NL" sz="4000" b="1" dirty="0"/>
          </a:p>
        </p:txBody>
      </p:sp>
      <p:sp>
        <p:nvSpPr>
          <p:cNvPr id="3" name="Tijdelijke aanduiding voor inhoud 2"/>
          <p:cNvSpPr>
            <a:spLocks noGrp="1"/>
          </p:cNvSpPr>
          <p:nvPr>
            <p:ph idx="1"/>
          </p:nvPr>
        </p:nvSpPr>
        <p:spPr>
          <a:xfrm>
            <a:off x="1203376" y="1492763"/>
            <a:ext cx="7129255" cy="5365237"/>
          </a:xfrm>
          <a:solidFill>
            <a:schemeClr val="bg1"/>
          </a:solidFill>
        </p:spPr>
        <p:txBody>
          <a:bodyPr>
            <a:normAutofit lnSpcReduction="10000"/>
          </a:bodyPr>
          <a:lstStyle/>
          <a:p>
            <a:pPr>
              <a:spcBef>
                <a:spcPts val="600"/>
              </a:spcBef>
              <a:spcAft>
                <a:spcPts val="1200"/>
              </a:spcAft>
              <a:buClr>
                <a:schemeClr val="accent1">
                  <a:lumMod val="75000"/>
                </a:schemeClr>
              </a:buClr>
              <a:buFont typeface="Wingdings" panose="05000000000000000000" pitchFamily="2" charset="2"/>
              <a:buChar char="§"/>
            </a:pPr>
            <a:r>
              <a:rPr lang="fr-BE" b="1" dirty="0" smtClean="0">
                <a:solidFill>
                  <a:schemeClr val="tx1"/>
                </a:solidFill>
                <a:latin typeface="+mj-lt"/>
              </a:rPr>
              <a:t>Timing</a:t>
            </a:r>
            <a:r>
              <a:rPr lang="fr-BE" dirty="0" smtClean="0">
                <a:solidFill>
                  <a:schemeClr val="tx1"/>
                </a:solidFill>
                <a:latin typeface="+mj-lt"/>
              </a:rPr>
              <a:t>: na </a:t>
            </a:r>
            <a:r>
              <a:rPr lang="fr-BE" dirty="0" err="1" smtClean="0">
                <a:solidFill>
                  <a:schemeClr val="tx1"/>
                </a:solidFill>
                <a:latin typeface="+mj-lt"/>
              </a:rPr>
              <a:t>maart</a:t>
            </a:r>
            <a:r>
              <a:rPr lang="fr-BE" dirty="0" smtClean="0">
                <a:solidFill>
                  <a:schemeClr val="tx1"/>
                </a:solidFill>
                <a:latin typeface="+mj-lt"/>
              </a:rPr>
              <a:t> 2021</a:t>
            </a:r>
            <a:endParaRPr lang="fr-BE" dirty="0">
              <a:solidFill>
                <a:schemeClr val="tx1"/>
              </a:solidFill>
              <a:latin typeface="+mj-lt"/>
              <a:sym typeface="Wingdings" panose="05000000000000000000" pitchFamily="2" charset="2"/>
            </a:endParaRPr>
          </a:p>
          <a:p>
            <a:pPr>
              <a:spcBef>
                <a:spcPts val="600"/>
              </a:spcBef>
              <a:spcAft>
                <a:spcPts val="1200"/>
              </a:spcAft>
              <a:buClr>
                <a:schemeClr val="accent1">
                  <a:lumMod val="75000"/>
                </a:schemeClr>
              </a:buClr>
              <a:buFont typeface="Wingdings" panose="05000000000000000000" pitchFamily="2" charset="2"/>
              <a:buChar char="§"/>
            </a:pPr>
            <a:r>
              <a:rPr lang="fr-BE" b="1" dirty="0" err="1" smtClean="0">
                <a:solidFill>
                  <a:schemeClr val="tx1"/>
                </a:solidFill>
                <a:latin typeface="+mj-lt"/>
              </a:rPr>
              <a:t>Wat</a:t>
            </a:r>
            <a:r>
              <a:rPr lang="fr-BE" b="1" dirty="0" smtClean="0">
                <a:solidFill>
                  <a:schemeClr val="tx1"/>
                </a:solidFill>
                <a:latin typeface="+mj-lt"/>
              </a:rPr>
              <a:t>?</a:t>
            </a:r>
            <a:r>
              <a:rPr lang="fr-BE" dirty="0" smtClean="0">
                <a:solidFill>
                  <a:schemeClr val="tx1"/>
                </a:solidFill>
                <a:latin typeface="+mj-lt"/>
              </a:rPr>
              <a:t>:</a:t>
            </a:r>
          </a:p>
          <a:p>
            <a:pPr lvl="1">
              <a:spcBef>
                <a:spcPts val="600"/>
              </a:spcBef>
              <a:spcAft>
                <a:spcPts val="1200"/>
              </a:spcAft>
            </a:pPr>
            <a:r>
              <a:rPr lang="fr-BE" dirty="0" err="1" smtClean="0">
                <a:solidFill>
                  <a:schemeClr val="tx1"/>
                </a:solidFill>
              </a:rPr>
              <a:t>Identificatie</a:t>
            </a:r>
            <a:r>
              <a:rPr lang="fr-BE" dirty="0" smtClean="0">
                <a:solidFill>
                  <a:schemeClr val="tx1"/>
                </a:solidFill>
              </a:rPr>
              <a:t> en </a:t>
            </a:r>
            <a:r>
              <a:rPr lang="fr-BE" dirty="0" err="1" smtClean="0">
                <a:solidFill>
                  <a:schemeClr val="tx1"/>
                </a:solidFill>
              </a:rPr>
              <a:t>verspreiding</a:t>
            </a:r>
            <a:r>
              <a:rPr lang="fr-BE" dirty="0" smtClean="0">
                <a:solidFill>
                  <a:schemeClr val="tx1"/>
                </a:solidFill>
              </a:rPr>
              <a:t> van ‘best practices’</a:t>
            </a:r>
          </a:p>
          <a:p>
            <a:pPr lvl="1">
              <a:spcBef>
                <a:spcPts val="600"/>
              </a:spcBef>
              <a:spcAft>
                <a:spcPts val="1200"/>
              </a:spcAft>
            </a:pPr>
            <a:r>
              <a:rPr lang="fr-BE" dirty="0" err="1" smtClean="0">
                <a:solidFill>
                  <a:schemeClr val="tx1"/>
                </a:solidFill>
              </a:rPr>
              <a:t>Geen</a:t>
            </a:r>
            <a:r>
              <a:rPr lang="fr-BE" dirty="0" smtClean="0">
                <a:solidFill>
                  <a:schemeClr val="tx1"/>
                </a:solidFill>
              </a:rPr>
              <a:t> ‘</a:t>
            </a:r>
            <a:r>
              <a:rPr lang="fr-BE" dirty="0" err="1" smtClean="0">
                <a:solidFill>
                  <a:schemeClr val="tx1"/>
                </a:solidFill>
              </a:rPr>
              <a:t>uniek</a:t>
            </a:r>
            <a:r>
              <a:rPr lang="fr-BE" dirty="0" smtClean="0">
                <a:solidFill>
                  <a:schemeClr val="tx1"/>
                </a:solidFill>
              </a:rPr>
              <a:t> model’</a:t>
            </a:r>
          </a:p>
          <a:p>
            <a:pPr lvl="1">
              <a:spcBef>
                <a:spcPts val="600"/>
              </a:spcBef>
              <a:spcAft>
                <a:spcPts val="1200"/>
              </a:spcAft>
            </a:pPr>
            <a:r>
              <a:rPr lang="fr-BE" dirty="0" err="1" smtClean="0">
                <a:solidFill>
                  <a:schemeClr val="tx1"/>
                </a:solidFill>
              </a:rPr>
              <a:t>Analyseren</a:t>
            </a:r>
            <a:r>
              <a:rPr lang="fr-BE" dirty="0" smtClean="0">
                <a:solidFill>
                  <a:schemeClr val="tx1"/>
                </a:solidFill>
              </a:rPr>
              <a:t> </a:t>
            </a:r>
            <a:r>
              <a:rPr lang="fr-BE" dirty="0" smtClean="0">
                <a:solidFill>
                  <a:schemeClr val="tx1"/>
                </a:solidFill>
              </a:rPr>
              <a:t>van </a:t>
            </a:r>
            <a:r>
              <a:rPr lang="fr-BE" dirty="0" err="1" smtClean="0">
                <a:solidFill>
                  <a:schemeClr val="tx1"/>
                </a:solidFill>
              </a:rPr>
              <a:t>succesfactoren</a:t>
            </a:r>
            <a:r>
              <a:rPr lang="fr-BE" dirty="0" smtClean="0">
                <a:solidFill>
                  <a:schemeClr val="tx1"/>
                </a:solidFill>
              </a:rPr>
              <a:t> en </a:t>
            </a:r>
            <a:r>
              <a:rPr lang="fr-BE" dirty="0" err="1" smtClean="0">
                <a:solidFill>
                  <a:schemeClr val="tx1"/>
                </a:solidFill>
              </a:rPr>
              <a:t>oorzaken</a:t>
            </a:r>
            <a:r>
              <a:rPr lang="fr-BE" dirty="0" smtClean="0">
                <a:solidFill>
                  <a:schemeClr val="tx1"/>
                </a:solidFill>
              </a:rPr>
              <a:t> van </a:t>
            </a:r>
            <a:r>
              <a:rPr lang="fr-BE" dirty="0" err="1" smtClean="0">
                <a:solidFill>
                  <a:schemeClr val="tx1"/>
                </a:solidFill>
              </a:rPr>
              <a:t>belemmeringen</a:t>
            </a:r>
            <a:r>
              <a:rPr lang="fr-BE" dirty="0" smtClean="0">
                <a:solidFill>
                  <a:schemeClr val="tx1"/>
                </a:solidFill>
              </a:rPr>
              <a:t> </a:t>
            </a:r>
            <a:endParaRPr lang="nl-NL" dirty="0">
              <a:solidFill>
                <a:schemeClr val="tx1"/>
              </a:solidFill>
            </a:endParaRPr>
          </a:p>
          <a:p>
            <a:pPr lvl="1">
              <a:spcBef>
                <a:spcPts val="600"/>
              </a:spcBef>
              <a:spcAft>
                <a:spcPts val="1200"/>
              </a:spcAft>
            </a:pPr>
            <a:r>
              <a:rPr lang="fr-BE" dirty="0" err="1" smtClean="0">
                <a:solidFill>
                  <a:schemeClr val="tx1"/>
                </a:solidFill>
              </a:rPr>
              <a:t>Opschaling</a:t>
            </a:r>
            <a:r>
              <a:rPr lang="fr-BE" dirty="0" smtClean="0">
                <a:solidFill>
                  <a:schemeClr val="tx1"/>
                </a:solidFill>
              </a:rPr>
              <a:t> en </a:t>
            </a:r>
            <a:r>
              <a:rPr lang="fr-BE" dirty="0" err="1" smtClean="0">
                <a:solidFill>
                  <a:schemeClr val="tx1"/>
                </a:solidFill>
              </a:rPr>
              <a:t>verankering</a:t>
            </a:r>
            <a:r>
              <a:rPr lang="fr-BE" dirty="0" smtClean="0">
                <a:solidFill>
                  <a:schemeClr val="tx1"/>
                </a:solidFill>
              </a:rPr>
              <a:t> van </a:t>
            </a:r>
            <a:r>
              <a:rPr lang="fr-BE" dirty="0" err="1" smtClean="0">
                <a:solidFill>
                  <a:schemeClr val="tx1"/>
                </a:solidFill>
              </a:rPr>
              <a:t>succesvolle</a:t>
            </a:r>
            <a:r>
              <a:rPr lang="fr-BE" dirty="0" smtClean="0">
                <a:solidFill>
                  <a:schemeClr val="tx1"/>
                </a:solidFill>
              </a:rPr>
              <a:t> </a:t>
            </a:r>
            <a:r>
              <a:rPr lang="fr-BE" dirty="0" err="1" smtClean="0">
                <a:solidFill>
                  <a:schemeClr val="tx1"/>
                </a:solidFill>
              </a:rPr>
              <a:t>innovaties</a:t>
            </a:r>
            <a:endParaRPr lang="fr-BE" dirty="0" smtClean="0">
              <a:solidFill>
                <a:schemeClr val="tx1"/>
              </a:solidFill>
            </a:endParaRPr>
          </a:p>
          <a:p>
            <a:pPr lvl="1">
              <a:spcBef>
                <a:spcPts val="600"/>
              </a:spcBef>
              <a:spcAft>
                <a:spcPts val="1200"/>
              </a:spcAft>
            </a:pPr>
            <a:r>
              <a:rPr lang="fr-BE" dirty="0" err="1" smtClean="0">
                <a:solidFill>
                  <a:schemeClr val="tx1"/>
                </a:solidFill>
              </a:rPr>
              <a:t>Evalueren</a:t>
            </a:r>
            <a:r>
              <a:rPr lang="fr-BE" dirty="0" smtClean="0">
                <a:solidFill>
                  <a:schemeClr val="tx1"/>
                </a:solidFill>
              </a:rPr>
              <a:t> van de ‘</a:t>
            </a:r>
            <a:r>
              <a:rPr lang="fr-BE" dirty="0" err="1" smtClean="0">
                <a:solidFill>
                  <a:schemeClr val="tx1"/>
                </a:solidFill>
              </a:rPr>
              <a:t>cultuurswitch</a:t>
            </a:r>
            <a:r>
              <a:rPr lang="fr-BE" dirty="0" smtClean="0">
                <a:solidFill>
                  <a:schemeClr val="tx1"/>
                </a:solidFill>
              </a:rPr>
              <a:t>’ op </a:t>
            </a:r>
            <a:r>
              <a:rPr lang="fr-BE" dirty="0" err="1" smtClean="0">
                <a:solidFill>
                  <a:schemeClr val="tx1"/>
                </a:solidFill>
              </a:rPr>
              <a:t>het</a:t>
            </a:r>
            <a:r>
              <a:rPr lang="fr-BE" dirty="0" smtClean="0">
                <a:solidFill>
                  <a:schemeClr val="tx1"/>
                </a:solidFill>
              </a:rPr>
              <a:t> </a:t>
            </a:r>
            <a:r>
              <a:rPr lang="fr-BE" dirty="0" err="1" smtClean="0">
                <a:solidFill>
                  <a:schemeClr val="tx1"/>
                </a:solidFill>
              </a:rPr>
              <a:t>terrein</a:t>
            </a:r>
            <a:endParaRPr lang="fr-BE" dirty="0">
              <a:solidFill>
                <a:schemeClr val="tx1"/>
              </a:solidFill>
            </a:endParaRPr>
          </a:p>
          <a:p>
            <a:pPr marL="457200" lvl="1" indent="0">
              <a:spcBef>
                <a:spcPts val="600"/>
              </a:spcBef>
              <a:spcAft>
                <a:spcPts val="1200"/>
              </a:spcAft>
              <a:buNone/>
            </a:pPr>
            <a:endParaRPr lang="fr-BE" sz="800" dirty="0" smtClean="0">
              <a:solidFill>
                <a:schemeClr val="tx1"/>
              </a:solidFill>
            </a:endParaRPr>
          </a:p>
          <a:p>
            <a:pPr marL="0" indent="0">
              <a:spcBef>
                <a:spcPts val="600"/>
              </a:spcBef>
              <a:spcAft>
                <a:spcPts val="1200"/>
              </a:spcAft>
              <a:buClr>
                <a:schemeClr val="accent1">
                  <a:lumMod val="75000"/>
                </a:schemeClr>
              </a:buClr>
              <a:buNone/>
            </a:pPr>
            <a:r>
              <a:rPr lang="fr-BE" b="1" dirty="0" smtClean="0">
                <a:solidFill>
                  <a:schemeClr val="tx1"/>
                </a:solidFill>
                <a:latin typeface="+mj-lt"/>
              </a:rPr>
              <a:t>… </a:t>
            </a:r>
            <a:r>
              <a:rPr lang="fr-BE" b="1" dirty="0" err="1" smtClean="0">
                <a:solidFill>
                  <a:schemeClr val="tx1"/>
                </a:solidFill>
                <a:latin typeface="+mj-lt"/>
              </a:rPr>
              <a:t>Afspraak</a:t>
            </a:r>
            <a:r>
              <a:rPr lang="fr-BE" b="1" dirty="0" smtClean="0">
                <a:solidFill>
                  <a:schemeClr val="tx1"/>
                </a:solidFill>
                <a:latin typeface="+mj-lt"/>
              </a:rPr>
              <a:t> </a:t>
            </a:r>
            <a:r>
              <a:rPr lang="fr-BE" b="1" dirty="0" err="1" smtClean="0">
                <a:solidFill>
                  <a:schemeClr val="tx1"/>
                </a:solidFill>
                <a:latin typeface="+mj-lt"/>
              </a:rPr>
              <a:t>binnen</a:t>
            </a:r>
            <a:r>
              <a:rPr lang="fr-BE" b="1" dirty="0" smtClean="0">
                <a:solidFill>
                  <a:schemeClr val="tx1"/>
                </a:solidFill>
                <a:latin typeface="+mj-lt"/>
              </a:rPr>
              <a:t> 5 </a:t>
            </a:r>
            <a:r>
              <a:rPr lang="fr-BE" b="1" dirty="0" err="1" smtClean="0">
                <a:solidFill>
                  <a:schemeClr val="tx1"/>
                </a:solidFill>
                <a:latin typeface="+mj-lt"/>
              </a:rPr>
              <a:t>jaar</a:t>
            </a:r>
            <a:r>
              <a:rPr lang="fr-BE" b="1" dirty="0" smtClean="0">
                <a:solidFill>
                  <a:schemeClr val="tx1"/>
                </a:solidFill>
                <a:latin typeface="+mj-lt"/>
              </a:rPr>
              <a:t> !</a:t>
            </a:r>
            <a:endParaRPr lang="fr-BE" dirty="0" smtClean="0">
              <a:solidFill>
                <a:schemeClr val="tx1"/>
              </a:solidFill>
              <a:latin typeface="+mj-lt"/>
            </a:endParaRPr>
          </a:p>
          <a:p>
            <a:pPr>
              <a:spcBef>
                <a:spcPts val="600"/>
              </a:spcBef>
              <a:spcAft>
                <a:spcPts val="1200"/>
              </a:spcAft>
              <a:buClr>
                <a:schemeClr val="accent1">
                  <a:lumMod val="75000"/>
                </a:schemeClr>
              </a:buClr>
              <a:buFont typeface="Wingdings" panose="05000000000000000000" pitchFamily="2" charset="2"/>
              <a:buChar char="§"/>
            </a:pPr>
            <a:endParaRPr lang="nl-NL" altLang="nl-BE" sz="1100" i="1" dirty="0" smtClean="0">
              <a:solidFill>
                <a:srgbClr val="4F81BD">
                  <a:lumMod val="75000"/>
                </a:srgbClr>
              </a:solidFill>
              <a:latin typeface="AGaramond" pitchFamily="18" charset="0"/>
            </a:endParaRPr>
          </a:p>
          <a:p>
            <a:endParaRPr lang="nl-NL" dirty="0"/>
          </a:p>
        </p:txBody>
      </p:sp>
      <p:sp>
        <p:nvSpPr>
          <p:cNvPr id="8" name="Espace réservé du numéro de diapositive 7"/>
          <p:cNvSpPr>
            <a:spLocks noGrp="1"/>
          </p:cNvSpPr>
          <p:nvPr>
            <p:ph type="sldNum" sz="quarter" idx="12"/>
          </p:nvPr>
        </p:nvSpPr>
        <p:spPr/>
        <p:txBody>
          <a:bodyPr/>
          <a:lstStyle/>
          <a:p>
            <a:fld id="{C688D0ED-193F-4936-BAD4-C4F1F620C145}" type="slidenum">
              <a:rPr lang="en-US" smtClean="0"/>
              <a:pPr/>
              <a:t>43</a:t>
            </a:fld>
            <a:endParaRPr lang="en-US" dirty="0"/>
          </a:p>
        </p:txBody>
      </p:sp>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5141"/>
          <a:stretch/>
        </p:blipFill>
        <p:spPr bwMode="auto">
          <a:xfrm>
            <a:off x="-1" y="0"/>
            <a:ext cx="1035171" cy="1233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659759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
          <p:cNvSpPr txBox="1">
            <a:spLocks/>
          </p:cNvSpPr>
          <p:nvPr/>
        </p:nvSpPr>
        <p:spPr>
          <a:xfrm>
            <a:off x="1177210" y="171963"/>
            <a:ext cx="6801226" cy="1320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7030A0"/>
                </a:solidFill>
                <a:latin typeface="+mj-lt"/>
                <a:ea typeface="+mj-ea"/>
                <a:cs typeface="+mj-cs"/>
              </a:defRPr>
            </a:lvl1pPr>
          </a:lstStyle>
          <a:p>
            <a:pPr algn="ctr"/>
            <a:r>
              <a:rPr lang="fr-BE" sz="4000" b="1" dirty="0" smtClean="0"/>
              <a:t>Co-</a:t>
            </a:r>
            <a:r>
              <a:rPr lang="fr-BE" sz="4000" b="1" dirty="0" err="1" smtClean="0"/>
              <a:t>creatie</a:t>
            </a:r>
            <a:r>
              <a:rPr lang="fr-BE" sz="4000" b="1" dirty="0" smtClean="0"/>
              <a:t> </a:t>
            </a:r>
            <a:r>
              <a:rPr lang="fr-BE" sz="4000" b="1" dirty="0" err="1" smtClean="0"/>
              <a:t>als</a:t>
            </a:r>
            <a:r>
              <a:rPr lang="fr-BE" sz="4000" b="1" dirty="0" smtClean="0"/>
              <a:t> rode </a:t>
            </a:r>
            <a:r>
              <a:rPr lang="fr-BE" sz="4000" b="1" dirty="0" err="1" smtClean="0"/>
              <a:t>draad</a:t>
            </a:r>
            <a:r>
              <a:rPr lang="fr-BE" sz="4000" b="1" dirty="0" smtClean="0"/>
              <a:t> </a:t>
            </a:r>
            <a:endParaRPr lang="nl-NL" sz="4000" b="1" dirty="0"/>
          </a:p>
        </p:txBody>
      </p:sp>
      <p:sp>
        <p:nvSpPr>
          <p:cNvPr id="2" name="Rechthoek 1"/>
          <p:cNvSpPr/>
          <p:nvPr/>
        </p:nvSpPr>
        <p:spPr>
          <a:xfrm>
            <a:off x="1478294" y="1996020"/>
            <a:ext cx="6838778" cy="2923877"/>
          </a:xfrm>
          <a:prstGeom prst="rect">
            <a:avLst/>
          </a:prstGeom>
          <a:solidFill>
            <a:schemeClr val="bg1"/>
          </a:solidFill>
        </p:spPr>
        <p:txBody>
          <a:bodyPr wrap="square">
            <a:spAutoFit/>
          </a:bodyPr>
          <a:lstStyle/>
          <a:p>
            <a:pPr marL="285750" indent="-285750" defTabSz="457200">
              <a:spcBef>
                <a:spcPts val="600"/>
              </a:spcBef>
              <a:spcAft>
                <a:spcPts val="600"/>
              </a:spcAft>
              <a:buClr>
                <a:schemeClr val="accent1"/>
              </a:buClr>
              <a:buSzPct val="80000"/>
              <a:buFont typeface="Wingdings" panose="05000000000000000000" pitchFamily="2" charset="2"/>
              <a:buChar char="Ø"/>
            </a:pPr>
            <a:r>
              <a:rPr lang="fr-BE" sz="2400" dirty="0" err="1" smtClean="0">
                <a:latin typeface="+mj-lt"/>
              </a:rPr>
              <a:t>Overheden</a:t>
            </a:r>
            <a:r>
              <a:rPr lang="fr-BE" sz="2400" dirty="0" smtClean="0">
                <a:latin typeface="+mj-lt"/>
              </a:rPr>
              <a:t>, </a:t>
            </a:r>
            <a:r>
              <a:rPr lang="fr-BE" sz="2400" dirty="0" err="1" smtClean="0">
                <a:latin typeface="+mj-lt"/>
              </a:rPr>
              <a:t>academische</a:t>
            </a:r>
            <a:r>
              <a:rPr lang="fr-BE" sz="2400" dirty="0" smtClean="0">
                <a:latin typeface="+mj-lt"/>
              </a:rPr>
              <a:t> </a:t>
            </a:r>
            <a:r>
              <a:rPr lang="fr-BE" sz="2400" dirty="0" err="1" smtClean="0">
                <a:latin typeface="+mj-lt"/>
              </a:rPr>
              <a:t>wereld</a:t>
            </a:r>
            <a:r>
              <a:rPr lang="fr-BE" sz="2400" dirty="0" smtClean="0">
                <a:latin typeface="+mj-lt"/>
              </a:rPr>
              <a:t> en </a:t>
            </a:r>
            <a:r>
              <a:rPr lang="fr-BE" sz="2400" dirty="0" err="1" smtClean="0">
                <a:latin typeface="+mj-lt"/>
              </a:rPr>
              <a:t>terrein</a:t>
            </a:r>
            <a:r>
              <a:rPr lang="fr-BE" sz="2400" dirty="0" smtClean="0">
                <a:latin typeface="+mj-lt"/>
              </a:rPr>
              <a:t> </a:t>
            </a:r>
            <a:r>
              <a:rPr lang="fr-BE" sz="2400" dirty="0" err="1" smtClean="0">
                <a:latin typeface="+mj-lt"/>
              </a:rPr>
              <a:t>samen</a:t>
            </a:r>
            <a:r>
              <a:rPr lang="fr-BE" sz="2400" dirty="0" smtClean="0">
                <a:latin typeface="+mj-lt"/>
              </a:rPr>
              <a:t> </a:t>
            </a:r>
            <a:r>
              <a:rPr lang="fr-BE" sz="2400" dirty="0" err="1" smtClean="0">
                <a:latin typeface="+mj-lt"/>
              </a:rPr>
              <a:t>als</a:t>
            </a:r>
            <a:r>
              <a:rPr lang="fr-BE" sz="2400" dirty="0" smtClean="0">
                <a:latin typeface="+mj-lt"/>
              </a:rPr>
              <a:t> </a:t>
            </a:r>
            <a:r>
              <a:rPr lang="fr-BE" sz="2400" b="1" dirty="0" err="1" smtClean="0">
                <a:latin typeface="+mj-lt"/>
              </a:rPr>
              <a:t>partner</a:t>
            </a:r>
            <a:r>
              <a:rPr lang="fr-BE" sz="2400" dirty="0" smtClean="0">
                <a:latin typeface="+mj-lt"/>
              </a:rPr>
              <a:t>! </a:t>
            </a:r>
          </a:p>
          <a:p>
            <a:pPr marL="285750" indent="-285750" defTabSz="457200">
              <a:spcBef>
                <a:spcPts val="600"/>
              </a:spcBef>
              <a:spcAft>
                <a:spcPts val="600"/>
              </a:spcAft>
              <a:buClr>
                <a:schemeClr val="accent1"/>
              </a:buClr>
              <a:buSzPct val="80000"/>
              <a:buFont typeface="Wingdings" panose="05000000000000000000" pitchFamily="2" charset="2"/>
              <a:buChar char="Ø"/>
            </a:pPr>
            <a:r>
              <a:rPr lang="fr-BE" sz="2400" dirty="0" smtClean="0">
                <a:latin typeface="+mj-lt"/>
              </a:rPr>
              <a:t>Co-</a:t>
            </a:r>
            <a:r>
              <a:rPr lang="fr-BE" sz="2400" dirty="0" err="1" smtClean="0">
                <a:latin typeface="+mj-lt"/>
              </a:rPr>
              <a:t>creatie</a:t>
            </a:r>
            <a:r>
              <a:rPr lang="fr-BE" sz="2400" dirty="0" smtClean="0">
                <a:latin typeface="+mj-lt"/>
              </a:rPr>
              <a:t> </a:t>
            </a:r>
            <a:r>
              <a:rPr lang="fr-BE" sz="2400" dirty="0" err="1" smtClean="0">
                <a:latin typeface="+mj-lt"/>
              </a:rPr>
              <a:t>is</a:t>
            </a:r>
            <a:r>
              <a:rPr lang="fr-BE" sz="2400" dirty="0" smtClean="0">
                <a:latin typeface="+mj-lt"/>
              </a:rPr>
              <a:t> </a:t>
            </a:r>
            <a:r>
              <a:rPr lang="fr-BE" sz="2400" dirty="0" err="1" smtClean="0">
                <a:latin typeface="+mj-lt"/>
              </a:rPr>
              <a:t>een</a:t>
            </a:r>
            <a:r>
              <a:rPr lang="fr-BE" sz="2400" dirty="0" smtClean="0">
                <a:latin typeface="+mj-lt"/>
              </a:rPr>
              <a:t> </a:t>
            </a:r>
            <a:r>
              <a:rPr lang="fr-BE" sz="2400" b="1" dirty="0" err="1" smtClean="0">
                <a:latin typeface="+mj-lt"/>
              </a:rPr>
              <a:t>proces</a:t>
            </a:r>
            <a:r>
              <a:rPr lang="fr-BE" sz="2400" b="1" dirty="0" smtClean="0">
                <a:latin typeface="+mj-lt"/>
              </a:rPr>
              <a:t> </a:t>
            </a:r>
            <a:r>
              <a:rPr lang="fr-BE" sz="2400" b="1" dirty="0" smtClean="0">
                <a:latin typeface="+mj-lt"/>
              </a:rPr>
              <a:t>…</a:t>
            </a:r>
          </a:p>
          <a:p>
            <a:pPr marL="800100" lvl="1" indent="-342900" defTabSz="457200">
              <a:spcBef>
                <a:spcPts val="600"/>
              </a:spcBef>
              <a:spcAft>
                <a:spcPts val="600"/>
              </a:spcAft>
              <a:buClr>
                <a:schemeClr val="accent1"/>
              </a:buClr>
              <a:buSzPct val="80000"/>
              <a:buFont typeface="Wingdings" panose="05000000000000000000" pitchFamily="2" charset="2"/>
              <a:buChar char="ü"/>
            </a:pPr>
            <a:r>
              <a:rPr lang="fr-BE" sz="2400" b="1" dirty="0" err="1" smtClean="0">
                <a:latin typeface="+mj-lt"/>
              </a:rPr>
              <a:t>evolutief</a:t>
            </a:r>
            <a:endParaRPr lang="fr-BE" sz="2400" dirty="0" smtClean="0">
              <a:latin typeface="+mj-lt"/>
            </a:endParaRPr>
          </a:p>
          <a:p>
            <a:pPr marL="742950" lvl="1" indent="-285750" defTabSz="457200">
              <a:spcBef>
                <a:spcPts val="600"/>
              </a:spcBef>
              <a:spcAft>
                <a:spcPts val="600"/>
              </a:spcAft>
              <a:buClr>
                <a:schemeClr val="accent1"/>
              </a:buClr>
              <a:buSzPct val="80000"/>
              <a:buFont typeface="Wingdings" pitchFamily="2" charset="2"/>
              <a:buChar char="ü"/>
            </a:pPr>
            <a:r>
              <a:rPr lang="fr-BE" sz="2400" dirty="0" smtClean="0">
                <a:latin typeface="+mj-lt"/>
              </a:rPr>
              <a:t>van </a:t>
            </a:r>
            <a:r>
              <a:rPr lang="fr-BE" sz="2400" b="1" dirty="0" err="1" smtClean="0">
                <a:latin typeface="+mj-lt"/>
              </a:rPr>
              <a:t>consultatie</a:t>
            </a:r>
            <a:r>
              <a:rPr lang="fr-BE" sz="2400" b="1" dirty="0" smtClean="0">
                <a:latin typeface="+mj-lt"/>
              </a:rPr>
              <a:t> </a:t>
            </a:r>
            <a:r>
              <a:rPr lang="fr-BE" sz="2400" dirty="0" smtClean="0">
                <a:latin typeface="+mj-lt"/>
              </a:rPr>
              <a:t>…</a:t>
            </a:r>
            <a:endParaRPr lang="fr-BE" sz="2400" dirty="0">
              <a:latin typeface="+mj-lt"/>
            </a:endParaRPr>
          </a:p>
          <a:p>
            <a:pPr marL="742950" lvl="1" indent="-285750" defTabSz="457200">
              <a:spcBef>
                <a:spcPts val="600"/>
              </a:spcBef>
              <a:spcAft>
                <a:spcPts val="600"/>
              </a:spcAft>
              <a:buClr>
                <a:schemeClr val="accent1"/>
              </a:buClr>
              <a:buSzPct val="80000"/>
              <a:buFont typeface="Wingdings" pitchFamily="2" charset="2"/>
              <a:buChar char="ü"/>
            </a:pPr>
            <a:r>
              <a:rPr lang="fr-BE" sz="2400" dirty="0" smtClean="0">
                <a:latin typeface="+mj-lt"/>
              </a:rPr>
              <a:t>en </a:t>
            </a:r>
            <a:r>
              <a:rPr lang="fr-BE" sz="2400" b="1" dirty="0" err="1" smtClean="0">
                <a:latin typeface="+mj-lt"/>
              </a:rPr>
              <a:t>consolidatie</a:t>
            </a:r>
            <a:r>
              <a:rPr lang="fr-BE" sz="2400" b="1" dirty="0" smtClean="0">
                <a:latin typeface="+mj-lt"/>
              </a:rPr>
              <a:t> …</a:t>
            </a:r>
            <a:endParaRPr lang="fr-BE" sz="2400" dirty="0" smtClean="0">
              <a:latin typeface="+mj-lt"/>
            </a:endParaRPr>
          </a:p>
        </p:txBody>
      </p:sp>
      <p:pic>
        <p:nvPicPr>
          <p:cNvPr id="3" name="Afbeelding 2"/>
          <p:cNvPicPr>
            <a:picLocks noChangeAspect="1"/>
          </p:cNvPicPr>
          <p:nvPr/>
        </p:nvPicPr>
        <p:blipFill>
          <a:blip r:embed="rId3"/>
          <a:stretch>
            <a:fillRect/>
          </a:stretch>
        </p:blipFill>
        <p:spPr>
          <a:xfrm>
            <a:off x="6370813" y="3088743"/>
            <a:ext cx="1607623" cy="2143125"/>
          </a:xfrm>
          <a:prstGeom prst="rect">
            <a:avLst/>
          </a:prstGeom>
        </p:spPr>
      </p:pic>
      <p:sp>
        <p:nvSpPr>
          <p:cNvPr id="8" name="Espace réservé du numéro de diapositive 7"/>
          <p:cNvSpPr>
            <a:spLocks noGrp="1"/>
          </p:cNvSpPr>
          <p:nvPr>
            <p:ph type="sldNum" sz="quarter" idx="12"/>
          </p:nvPr>
        </p:nvSpPr>
        <p:spPr/>
        <p:txBody>
          <a:bodyPr/>
          <a:lstStyle/>
          <a:p>
            <a:fld id="{C688D0ED-193F-4936-BAD4-C4F1F620C145}" type="slidenum">
              <a:rPr lang="en-US" smtClean="0"/>
              <a:pPr/>
              <a:t>44</a:t>
            </a:fld>
            <a:endParaRPr lang="en-US" dirty="0"/>
          </a:p>
        </p:txBody>
      </p:sp>
      <p:pic>
        <p:nvPicPr>
          <p:cNvPr id="9" name="Afbeelding 4"/>
          <p:cNvPicPr>
            <a:picLocks noChangeAspect="1"/>
          </p:cNvPicPr>
          <p:nvPr/>
        </p:nvPicPr>
        <p:blipFill>
          <a:blip r:embed="rId4"/>
          <a:stretch>
            <a:fillRect/>
          </a:stretch>
        </p:blipFill>
        <p:spPr>
          <a:xfrm>
            <a:off x="207034" y="241539"/>
            <a:ext cx="1412801" cy="1406277"/>
          </a:xfrm>
          <a:prstGeom prst="rect">
            <a:avLst/>
          </a:prstGeom>
        </p:spPr>
      </p:pic>
    </p:spTree>
    <p:extLst>
      <p:ext uri="{BB962C8B-B14F-4D97-AF65-F5344CB8AC3E}">
        <p14:creationId xmlns:p14="http://schemas.microsoft.com/office/powerpoint/2010/main" val="108970599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648081" y="146187"/>
            <a:ext cx="7888070" cy="1325563"/>
          </a:xfrm>
        </p:spPr>
        <p:txBody>
          <a:bodyPr/>
          <a:lstStyle/>
          <a:p>
            <a:pPr algn="ctr"/>
            <a:r>
              <a:rPr lang="fr-BE" b="1" dirty="0" err="1" smtClean="0"/>
              <a:t>Samen</a:t>
            </a:r>
            <a:r>
              <a:rPr lang="fr-BE" b="1" dirty="0" smtClean="0"/>
              <a:t> </a:t>
            </a:r>
            <a:r>
              <a:rPr lang="fr-BE" b="1" dirty="0" err="1" smtClean="0"/>
              <a:t>aan</a:t>
            </a:r>
            <a:r>
              <a:rPr lang="fr-BE" b="1" dirty="0" smtClean="0"/>
              <a:t> de </a:t>
            </a:r>
            <a:r>
              <a:rPr lang="fr-BE" b="1" dirty="0" err="1" smtClean="0"/>
              <a:t>slag</a:t>
            </a:r>
            <a:r>
              <a:rPr lang="fr-BE" b="1" dirty="0" smtClean="0"/>
              <a:t>!</a:t>
            </a:r>
            <a:endParaRPr lang="nl-NL" b="1" dirty="0"/>
          </a:p>
        </p:txBody>
      </p:sp>
      <p:sp>
        <p:nvSpPr>
          <p:cNvPr id="4" name="Rechthoek 3"/>
          <p:cNvSpPr/>
          <p:nvPr/>
        </p:nvSpPr>
        <p:spPr>
          <a:xfrm>
            <a:off x="1047586" y="5510419"/>
            <a:ext cx="7382984" cy="134758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2" name="Afbeelding 1"/>
          <p:cNvPicPr>
            <a:picLocks noChangeAspect="1"/>
          </p:cNvPicPr>
          <p:nvPr/>
        </p:nvPicPr>
        <p:blipFill>
          <a:blip r:embed="rId3"/>
          <a:stretch>
            <a:fillRect/>
          </a:stretch>
        </p:blipFill>
        <p:spPr>
          <a:xfrm>
            <a:off x="1949570" y="1454496"/>
            <a:ext cx="5538158" cy="5017942"/>
          </a:xfrm>
          <a:prstGeom prst="rect">
            <a:avLst/>
          </a:prstGeom>
        </p:spPr>
      </p:pic>
      <p:sp>
        <p:nvSpPr>
          <p:cNvPr id="7" name="Espace réservé du numéro de diapositive 6"/>
          <p:cNvSpPr>
            <a:spLocks noGrp="1"/>
          </p:cNvSpPr>
          <p:nvPr>
            <p:ph type="sldNum" sz="quarter" idx="12"/>
          </p:nvPr>
        </p:nvSpPr>
        <p:spPr/>
        <p:txBody>
          <a:bodyPr/>
          <a:lstStyle/>
          <a:p>
            <a:fld id="{C688D0ED-193F-4936-BAD4-C4F1F620C145}" type="slidenum">
              <a:rPr lang="en-US" smtClean="0"/>
              <a:pPr/>
              <a:t>45</a:t>
            </a:fld>
            <a:endParaRPr lang="en-US" dirty="0"/>
          </a:p>
        </p:txBody>
      </p:sp>
      <p:pic>
        <p:nvPicPr>
          <p:cNvPr id="9"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5141"/>
          <a:stretch/>
        </p:blipFill>
        <p:spPr bwMode="auto">
          <a:xfrm>
            <a:off x="-1" y="0"/>
            <a:ext cx="1035171" cy="1233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41940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78329" y="171963"/>
            <a:ext cx="6085445" cy="1320800"/>
          </a:xfrm>
        </p:spPr>
        <p:txBody>
          <a:bodyPr>
            <a:normAutofit/>
          </a:bodyPr>
          <a:lstStyle/>
          <a:p>
            <a:pPr algn="ctr"/>
            <a:r>
              <a:rPr lang="fr-BE" sz="4000" b="1" dirty="0" err="1" smtClean="0"/>
              <a:t>Achtergrond</a:t>
            </a:r>
            <a:endParaRPr lang="nl-NL" sz="4000" b="1" dirty="0"/>
          </a:p>
        </p:txBody>
      </p:sp>
      <p:sp>
        <p:nvSpPr>
          <p:cNvPr id="3" name="Tijdelijke aanduiding voor inhoud 2"/>
          <p:cNvSpPr>
            <a:spLocks noGrp="1"/>
          </p:cNvSpPr>
          <p:nvPr>
            <p:ph idx="1"/>
          </p:nvPr>
        </p:nvSpPr>
        <p:spPr>
          <a:xfrm>
            <a:off x="1000663" y="1664728"/>
            <a:ext cx="7798279" cy="1268254"/>
          </a:xfrm>
        </p:spPr>
        <p:txBody>
          <a:bodyPr/>
          <a:lstStyle/>
          <a:p>
            <a:pPr>
              <a:buFont typeface="Wingdings" panose="05000000000000000000" pitchFamily="2" charset="2"/>
              <a:buChar char="Ø"/>
            </a:pPr>
            <a:r>
              <a:rPr lang="fr-BE" dirty="0" smtClean="0"/>
              <a:t> </a:t>
            </a:r>
            <a:r>
              <a:rPr lang="fr-BE" b="1" dirty="0" err="1" smtClean="0"/>
              <a:t>Populatiegerichte</a:t>
            </a:r>
            <a:r>
              <a:rPr lang="fr-BE" b="1" dirty="0" smtClean="0"/>
              <a:t> </a:t>
            </a:r>
            <a:r>
              <a:rPr lang="fr-BE" b="1" dirty="0" err="1" smtClean="0"/>
              <a:t>aanpak</a:t>
            </a:r>
            <a:r>
              <a:rPr lang="fr-BE" b="1" dirty="0" smtClean="0"/>
              <a:t> en </a:t>
            </a:r>
            <a:r>
              <a:rPr lang="fr-BE" b="1" dirty="0" err="1" smtClean="0"/>
              <a:t>risicostratificatie</a:t>
            </a:r>
            <a:endParaRPr lang="nl-NL" b="1" dirty="0"/>
          </a:p>
        </p:txBody>
      </p:sp>
      <p:pic>
        <p:nvPicPr>
          <p:cNvPr id="5" name="Image 1" descr="C:\Users\ivt\AppData\Local\Microsoft\Windows\Temporary Internet Files\Content.Outlook\NMDEBGJO\Kaiser Permanente 2 24.jpg"/>
          <p:cNvPicPr/>
          <p:nvPr/>
        </p:nvPicPr>
        <p:blipFill>
          <a:blip r:embed="rId3">
            <a:lum bright="-20000" contrast="30000"/>
          </a:blip>
          <a:srcRect/>
          <a:stretch>
            <a:fillRect/>
          </a:stretch>
        </p:blipFill>
        <p:spPr bwMode="auto">
          <a:xfrm>
            <a:off x="1352516" y="2446986"/>
            <a:ext cx="6820547" cy="4320863"/>
          </a:xfrm>
          <a:prstGeom prst="rect">
            <a:avLst/>
          </a:prstGeom>
          <a:noFill/>
          <a:ln w="9525">
            <a:noFill/>
            <a:miter lim="800000"/>
            <a:headEnd/>
            <a:tailEnd/>
          </a:ln>
        </p:spPr>
      </p:pic>
      <p:sp>
        <p:nvSpPr>
          <p:cNvPr id="8" name="Espace réservé du numéro de diapositive 7"/>
          <p:cNvSpPr>
            <a:spLocks noGrp="1"/>
          </p:cNvSpPr>
          <p:nvPr>
            <p:ph type="sldNum" sz="quarter" idx="12"/>
          </p:nvPr>
        </p:nvSpPr>
        <p:spPr/>
        <p:txBody>
          <a:bodyPr/>
          <a:lstStyle/>
          <a:p>
            <a:fld id="{C688D0ED-193F-4936-BAD4-C4F1F620C145}" type="slidenum">
              <a:rPr lang="en-US" smtClean="0"/>
              <a:pPr/>
              <a:t>5</a:t>
            </a:fld>
            <a:endParaRPr lang="en-US" dirty="0"/>
          </a:p>
        </p:txBody>
      </p:sp>
      <p:pic>
        <p:nvPicPr>
          <p:cNvPr id="9"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5141"/>
          <a:stretch/>
        </p:blipFill>
        <p:spPr bwMode="auto">
          <a:xfrm>
            <a:off x="-1" y="0"/>
            <a:ext cx="1035171" cy="1233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28653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17165" y="171963"/>
            <a:ext cx="7062069" cy="1320800"/>
          </a:xfrm>
        </p:spPr>
        <p:txBody>
          <a:bodyPr>
            <a:normAutofit/>
          </a:bodyPr>
          <a:lstStyle/>
          <a:p>
            <a:pPr algn="ctr"/>
            <a:r>
              <a:rPr lang="fr-BE" sz="4000" b="1" dirty="0" err="1" smtClean="0"/>
              <a:t>Achtergrond</a:t>
            </a:r>
            <a:endParaRPr lang="nl-NL" sz="4000" b="1" dirty="0"/>
          </a:p>
        </p:txBody>
      </p:sp>
      <p:sp>
        <p:nvSpPr>
          <p:cNvPr id="3" name="Tijdelijke aanduiding voor inhoud 2"/>
          <p:cNvSpPr>
            <a:spLocks noGrp="1"/>
          </p:cNvSpPr>
          <p:nvPr>
            <p:ph idx="1"/>
          </p:nvPr>
        </p:nvSpPr>
        <p:spPr>
          <a:xfrm>
            <a:off x="1452832" y="1492764"/>
            <a:ext cx="6448621" cy="3880773"/>
          </a:xfrm>
        </p:spPr>
        <p:txBody>
          <a:bodyPr>
            <a:normAutofit lnSpcReduction="10000"/>
          </a:bodyPr>
          <a:lstStyle/>
          <a:p>
            <a:endParaRPr lang="fr-BE" dirty="0" smtClean="0"/>
          </a:p>
          <a:p>
            <a:pPr>
              <a:buFont typeface="Wingdings" panose="05000000000000000000" pitchFamily="2" charset="2"/>
              <a:buChar char="Ø"/>
            </a:pPr>
            <a:r>
              <a:rPr lang="fr-BE" dirty="0" smtClean="0"/>
              <a:t> </a:t>
            </a:r>
            <a:r>
              <a:rPr lang="fr-BE" b="1" dirty="0" err="1" smtClean="0"/>
              <a:t>Aandacht</a:t>
            </a:r>
            <a:r>
              <a:rPr lang="fr-BE" b="1" dirty="0" smtClean="0"/>
              <a:t> </a:t>
            </a:r>
            <a:r>
              <a:rPr lang="fr-BE" b="1" dirty="0" err="1" smtClean="0"/>
              <a:t>voor</a:t>
            </a:r>
            <a:r>
              <a:rPr lang="fr-BE" b="1" dirty="0" smtClean="0"/>
              <a:t> </a:t>
            </a:r>
            <a:r>
              <a:rPr lang="fr-BE" b="1" dirty="0" err="1" smtClean="0"/>
              <a:t>equity</a:t>
            </a:r>
            <a:r>
              <a:rPr lang="fr-BE" b="1" dirty="0" smtClean="0"/>
              <a:t>!</a:t>
            </a:r>
          </a:p>
          <a:p>
            <a:pPr marL="0" indent="0">
              <a:buNone/>
            </a:pPr>
            <a:endParaRPr lang="fr-BE" dirty="0" smtClean="0"/>
          </a:p>
          <a:p>
            <a:pPr lvl="1">
              <a:spcAft>
                <a:spcPts val="1200"/>
              </a:spcAft>
              <a:buClr>
                <a:schemeClr val="accent1">
                  <a:lumMod val="75000"/>
                </a:schemeClr>
              </a:buClr>
            </a:pPr>
            <a:r>
              <a:rPr lang="nl-BE" b="1" dirty="0" smtClean="0">
                <a:solidFill>
                  <a:schemeClr val="tx1"/>
                </a:solidFill>
                <a:latin typeface="+mj-lt"/>
              </a:rPr>
              <a:t>Betaalbare</a:t>
            </a:r>
            <a:r>
              <a:rPr lang="nl-BE" dirty="0" smtClean="0">
                <a:solidFill>
                  <a:schemeClr val="tx1"/>
                </a:solidFill>
                <a:latin typeface="+mj-lt"/>
              </a:rPr>
              <a:t> toegang </a:t>
            </a:r>
            <a:r>
              <a:rPr lang="nl-BE" dirty="0">
                <a:solidFill>
                  <a:schemeClr val="tx1"/>
                </a:solidFill>
                <a:latin typeface="+mj-lt"/>
              </a:rPr>
              <a:t>tot medische en niet medische </a:t>
            </a:r>
            <a:r>
              <a:rPr lang="nl-BE" dirty="0" smtClean="0">
                <a:solidFill>
                  <a:schemeClr val="tx1"/>
                </a:solidFill>
                <a:latin typeface="+mj-lt"/>
              </a:rPr>
              <a:t>zorg</a:t>
            </a:r>
            <a:endParaRPr lang="nl-BE" dirty="0">
              <a:solidFill>
                <a:schemeClr val="tx1"/>
              </a:solidFill>
              <a:latin typeface="+mj-lt"/>
            </a:endParaRPr>
          </a:p>
          <a:p>
            <a:pPr lvl="1">
              <a:spcAft>
                <a:spcPts val="1200"/>
              </a:spcAft>
              <a:buClr>
                <a:schemeClr val="accent1">
                  <a:lumMod val="75000"/>
                </a:schemeClr>
              </a:buClr>
              <a:buFont typeface="Arial" panose="020B0604020202020204" pitchFamily="34" charset="0"/>
              <a:buChar char="•"/>
            </a:pPr>
            <a:r>
              <a:rPr lang="nl-BE" dirty="0">
                <a:solidFill>
                  <a:schemeClr val="tx1"/>
                </a:solidFill>
                <a:latin typeface="+mj-lt"/>
              </a:rPr>
              <a:t>Op basis van </a:t>
            </a:r>
            <a:r>
              <a:rPr lang="nl-BE" b="1" dirty="0">
                <a:solidFill>
                  <a:schemeClr val="tx1"/>
                </a:solidFill>
                <a:latin typeface="+mj-lt"/>
              </a:rPr>
              <a:t>behoeften</a:t>
            </a:r>
            <a:r>
              <a:rPr lang="nl-BE" dirty="0">
                <a:solidFill>
                  <a:schemeClr val="tx1"/>
                </a:solidFill>
                <a:latin typeface="+mj-lt"/>
              </a:rPr>
              <a:t> individuele patiënt</a:t>
            </a:r>
          </a:p>
          <a:p>
            <a:pPr lvl="1">
              <a:spcAft>
                <a:spcPts val="1200"/>
              </a:spcAft>
              <a:buClr>
                <a:schemeClr val="accent1">
                  <a:lumMod val="75000"/>
                </a:schemeClr>
              </a:buClr>
              <a:buFont typeface="Arial" panose="020B0604020202020204" pitchFamily="34" charset="0"/>
              <a:buChar char="•"/>
            </a:pPr>
            <a:r>
              <a:rPr lang="nl-BE" b="1" dirty="0">
                <a:solidFill>
                  <a:schemeClr val="tx1"/>
                </a:solidFill>
                <a:latin typeface="+mj-lt"/>
              </a:rPr>
              <a:t>Onafhankelijk</a:t>
            </a:r>
            <a:r>
              <a:rPr lang="nl-BE" dirty="0">
                <a:solidFill>
                  <a:schemeClr val="tx1"/>
                </a:solidFill>
                <a:latin typeface="+mj-lt"/>
              </a:rPr>
              <a:t> van </a:t>
            </a:r>
            <a:r>
              <a:rPr lang="nl-BE" dirty="0" smtClean="0">
                <a:solidFill>
                  <a:schemeClr val="tx1"/>
                </a:solidFill>
                <a:latin typeface="+mj-lt"/>
              </a:rPr>
              <a:t>socio-economische </a:t>
            </a:r>
            <a:r>
              <a:rPr lang="nl-BE" dirty="0">
                <a:solidFill>
                  <a:schemeClr val="tx1"/>
                </a:solidFill>
                <a:latin typeface="+mj-lt"/>
              </a:rPr>
              <a:t>positie, woonplaats, geslacht, etnisch-culturele achtergrond, religie of andere determinanten</a:t>
            </a:r>
          </a:p>
          <a:p>
            <a:pPr lvl="1">
              <a:buFont typeface="Arial" panose="020B0604020202020204" pitchFamily="34" charset="0"/>
              <a:buChar char="•"/>
            </a:pPr>
            <a:endParaRPr lang="nl-NL" dirty="0"/>
          </a:p>
        </p:txBody>
      </p:sp>
      <p:pic>
        <p:nvPicPr>
          <p:cNvPr id="2052" name="Picture 4" descr="http://blog.indyhealthnet.org/wp-content/uploads/2013/04/minori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7938"/>
            <a:ext cx="1725283" cy="1936773"/>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6" descr="data:image/jpeg;base64,/9j/4AAQSkZJRgABAQAAAQABAAD/2wCEAAkGBxQSEBUTEBQUFRQXFRUVFhUUFRQWFRYQFRQXFhQVFBQYHCggGBolHBQVITEhJSkrLi4uFx8zODQsNygtLiwBCgoKDg0OGxAQGiwkICQsLCwsLCwsLCwsLCwsLCwsLCwsLCwsLCwsLCwsLCwsLCwsLCwsLCwsLCwsLCwsLCwsLP/AABEIALcBEwMBEQACEQEDEQH/xAAbAAABBQEBAAAAAAAAAAAAAAAAAQMEBQYCB//EAD8QAAEDAgQDBgMGAwYHAAAAAAEAAgMEEQUGEiExQVETIjJhcYEHkaEjQlKxwdEUM/BDU2Jyc7IVJDSCkuHx/8QAGwEBAAIDAQEAAAAAAAAAAAAAAAMEAQIFBgf/xAAzEQACAgIBAwMCBAUEAwEAAAAAAQIDBBExBRIhE0FRIjJhcYGhFDNCkcEGUtHwI7HhFf/aAAwDAQACEQMRAD8A9xQDVQ8htwsMyjuM7BEYOlkAgOXmwWGBuml1C97ojLWh5ZMFLnSukgw+omgdpkZE5zXEB1iOek7HmsMyvLGsh4hLUYdBNUODpHtJc4NDd9RHhAsOCLgPkv1kwCAgUVS50srXG4aRbYbAhap+TZrwT1sajAkOu3Ja78mdeB9bGAQDFRIRay1bNktiRvOux4WRPyGiQtjUEAIDiR1hdYbMpbI8VRcHda9xs4kiI3G62Rq1oSdxA2RsIWM3CIwztZBzIbArDBW4VVvexxcbkOcBsOAO3Baps3aR1HVu12J+gTbHaiyW5oCAEAIAQDNX4fdYZlcjkfAIjDOisgpMazJFTjvG7ug4rMYuXBPXRKZlnZrnqXGOnYATzJ4DqVu6lFbbLDx4wW5MSjZX0LC57mysuXEbgi+535qOKTfwRxjCb0XWB5zjmIa/uOPXgfQraVcomLMZx8okfEAasKq7H+wf9BdaN+CsuSJ8KCThFPfo+3p2jkjwJcmuWTAhdbigXngyuG5kgdiEsIcNVgR0cRxsedlGn5JpVSS8o1QKkISKD9qtPc29iWtzUEBBr5wLX6qKU1skimPxOBPstkzVofW5qCArMTxZkQ3Kr23xhyW8fEla/BSMxaSoJbELDqVUjkSteonRlh10Lc2QpnVFKwlx1i978CFtOVla+TNNdF70vBb4FmJkjQCbHoVJVlRl4ZXyunTr8rgvZngjZW29nM00OReELKMMaqaxrBdxAWeeDaMHLgz2M5hvG4RcbGx5XW3pt8liGP8AJj8j45MwSMku7vk3Oxv+yKtPg2VKkaulxcGQF2yxKpoxOhpeDVxShwuDdalRrR2smAQAgBAR60933WsjMR5nALKMMo824x/DwkjxHYeq2jHulonor75Hk887nuLnm5O5JV1JJaOolpaLzJeIshn+02Dha55G6iui2vBDkQco+Da5kx2EQOAcCSCAAeqrxi2ynVVJyPLLq6dQ1suKGbBaxjzuyB4ud9rbXVO2Pa2c3Jr7ZbRpPhq3ThNJf+61dNnOLh9CtI8FV8kfHc5BhLKcBzhsXnwg+Q5odnE6S5rutel8GTqcXqJzZ0jjc7NGw9LBH+J2oYtFK2oop8VyxVtkZMyNwA3Jae8PNaNo5l19Vl60aDC8z1EVtTtY5h3H5rbXwXLem02LwtM1WX8dE8pvsbcFr5XJxczAlQt8mlklACjvyI1LbOdGOyFJVHkuBf1WbeoIsxqQzNh/agFxPVXsamVke6bMOxR8Ii9q6KYNO4Ud+RLFe5eUSKCsiXVPOHLpY2VC6O4sqzg4i1cmlpKsTekK490kjzPEKsyyOcTz29F5+2bnLbPYUVKuCSLLLmIticQ7geasYtqg/JUz8eVsdxJuacYY6EhpBJCs33xktIqYGHONm2ZOiPd2XNk/J3ZrZrMHxgu0sdxXQxsjeos4WbhqKc0X1fiQjj8+S6cE5HIrqcpGSqqh0hu4+ytRikdCMVFeCXgMbXS2f05rW1vRFe2o+DQYnRRCNx0gbKCPh+CnVKXcY0hWzpllg2JmN4BPdO3oorIbW0QXVKS2bVjri6hOadIAQCICnzDi8cLBqcLkjbmtJMnqonPhFnRzh7GuabggLZcEUouL0zCfEwG8fTf5qejll3E15MKrJdBALdYAqAumQObg+ISW2MLh6ja9vmqt72yllPykXFLiDosEo2N2L4WC/PTbdQk/S8dW2uUvYzSyeoJ+A1DY6hjn+EH5X5rD4KuZXKdLjHk9PqK6MRlxc21lja0eShTY56SPJqt4dI4t4FxI9LrZcHtKouMEmLTzFjg5hsRwKw1tCcFNdsl4NlhuZGvaBIbO/VcjKwLbePKR5vMpjjy/Blw2QEXC8/dTKt6ZAiRFV2C6ON1NVw7ZEcqtlDW1eqqA5WVbNyf4ivZZrr7VotqSWzgoul3uFyj7MjtjuJa1LNTCPJeyku6JSrl2y2eY11MYpXNPU29F5+yDhJpnsqbVZWpIaC0JBmt8K3jyZiFD4EkvIkWmGNIdqA4KbGi+/ZTypLscWTKiUuO69JWtRONGKXAypTYVjiDcbFYa2Gt+GPT1z3iznbLVQSNI1xXnRGK3JDlAb7CXExNv0VT3OVb9xMQjBAYDGcSldK9pedIe5oA2FgSFg9NiY1SrjLXlpFphmBxyRgyDUSL77rTk52XkyUtLwRa0upHjsXWb+Hl8llFnHrhkw1NfqSavRiEBZ4ZW728+o8lJGXa9lO7Hliz3zFnnVfQPhcWyNII58j6FXIyUuCeM1JbRFWxuCAtcAwd1TJpGzR4j5dAo7J9qI7bFBbNpnqhbDglWxg2bAfpYqm/Jy3LultlNX0RGFUDrbNgjB8tTAVg7HRrEpyj8mdusnohCUB0ZTa1zbpc2Q1UVzoRDYLoBqs/luVzC+881/qdL+EbLfKGYXahFKb38JP5FV+sdMhODnFHkuk9Rk5elY/yN3e4uvnt0XCTiz06KOQf80PRZ3/4CdGgw+El1+QVvpGLKdvqPhFa6aUdF2AvZJeNHOMvnCmbo1bXHBc7Ngu3Z2ulWy7+32MhFEXGzQT6LlqLfB3pTjHlhW0cgYbsd8lLGuSfBrG+v5RPwXAZHtBd3WqaONKbKmRn1w8LyzYw4S1kYAHJdGulQWkcG3KlZJtmbrYC1xuOq6Fck0T1yTRFUpKBWDAELIOUMkigpTI8NHv6LWctIjsn2xN5BHpaB0VY5be3scQwCA82xP+fL/qP/ANxWD1uN/Jh+SJVBjD426eIWGiG7DhY9kWtq3Suu5EiemmNa0jrC5iyaMt46gPUE2IWTXKgp1ST+De1dBHKLPaD6hZ44PKxm48FLNkymcb6LehIW3qTXuTLJmUON5FsNVOf+0/oVJG5/1E9eVv7hjIpdDUuikBaSOB6hLdNbRtk6lHaNF8TY9WEVgvb7Bx9m72+igZz1yGUmCqwinEm4dA1t/wDKNIP0T2JKrZVTU4+xgsVonQSujdxB49RyKHsse+N0FOJCJQn2F0MC3QyF0BGxKWzdPM/kupg1NfUzwn+q+oRaVEWQaV5a9pHEOH5q/ZHcGmeJpk4zTXyey0UbjGCRyXzHqeHY5uUUfQa7E4oqJ22q2X53CoY1fdHsl8lrfjZs6aMAbL2WNVGEEonLsk2/I8rJGUuKYYZ3AOPdG9uqp20+o/PB0MfJ9BbXJLpMMZGLAAKWFMYrRBblWWPbZDxjEKeNtpHAf10Unpd3CMV+o+DL4nmpzmaKGJzyCOW1lv6XavJJKprzJlnRZxZYNqWOifzDht80UG14NPQb8xLt0UVRH3SDfgQsJuLNYylWzO1uFSRnhcdQrEbEy5C6MiFbqtyU5QHLlkybTAaVrYwW8TzVWTbfk5t825eS0WCAEAIDzjEx9vL/AKj/APcUPW438mP5IjLBMLZAXuWsKL5BI4WY3cX5u5IcvqGVGMHWuWbJZOACAEBDqMOY5wfYahwPNYN1NpaKX4kG2E1f+i4fOwR8Gq5Ofhi4nCKS/wDd29g5wCIPkyeeKsPq3afugN9xxWD1nS63DHW/fyVeH4bLObRMLvO23zTZauyK6lub0T5crVTeLPkQmytHqWO/6ioljLSQ7YjjdTRqlLg2s6jj1rbkiNNWBvh3P0V2nCfMjy/U/wDVEEnCjyyue8k3PFdOKSWkeEttnbNzm9tl3lDB3VFQ3buNIc48tuAVfKuVcH8lrAxnban7I9qjiAaAuA4p8nqtmTznPHC6J5IB1gD3XKzcWPa5R5LuPKT8M02HTh7AQeSu4k+6tFe6LjIlq2QggMnnLMXYN0R+M/QdVvXDuZaop7vLPNaidz3FzySTzKtpJcHRSS4PRvh+I/4flqub+qqXfcc/J7u4gfEbs9LLW1X+nNZp5JMTezNYBjT6aQEE6L95vK3UKayCkizbWpr8T1ykmEjA4bgi6qHJknF6I1eYmi7gFvCEpPwaTyPTW2zL1szHHuj3XQhjNLyUl1fU/HBE7MngDbrbZQy+l6O7j5UbY9xeYHiwYND/AGKhdTk9or5jjD6nwzTRyBwuFDwV09nSGQQFHX5bZI4uBLSSSeYueKxo6NHUZ1xUWtpFXU5XkaLscHeXAoXa+qQb1JaKykp/tmskBHeAIKFy2zdTlB+x6CxgAAAsAsnlm23tnSGAQAgBAYX4r4/DFRTUpdeeeItZGBcgHbW7oNvdYZtFEX4S5kgnoGUkLiKiCKzmPaRsXGzmng4XIvbgsIytKW3wXWG5MjaddQe0eTc38Nz5c0UTpXdUsa7a/CNNDC1gs0AAcgLLOjmSk5PbYTuAaSeiM1PEsWY+qrJOxaXXdYW4WG1yeS7tXbVUnI8tk9+RfJQ2/JdUvw7mc27ntaelr291BLqEd+EWodHm19UkiyoPhsAbyyEjoNlFPqEn9qJ6+kQX3y2a+Cmho4u6A1oC5l9+tymztY2NvUKkZ3Ec2vcbRCw6n9lw7upt/Yj0NHSYpbsZUYjl6or2B5cOrb/spMeu6365MX3Y9C9OKJNFU1FGBG+xsPY+hVeVtuLPXsS+jRlR7kafCcyMkIa/uu+nsujjdQhZ4fhnKyenTrXdHyi9LtrhdHe0c33PHc1TF1XJfkbD0CuVL6TrUrUEVCkJR+krXxG8bi30WsoqXJiUVLkSoqXyO1PcXHqUSS4CilwNrYyer4BOYqFjn/hH5KnGHfPSOLmWKDcihrKt0ji53sOi7FdagtI8pffK2W2MXUjI0zZUDWdly4LhzUu89RXKPprRlq141utwuupXV4TOXfnNp1vgt8s1xvocfRV8ur+pEnT72/oZp1QOqCAEAICNVULJCC4bg3B5oS13zrTSfhklCIEAxV1jIm6pHtaOrjb/AOrWUlHlkldU7H2wW2ZyuzvE3aJrpPPwt+u/0VeWVFceTrU9Eul5m0v3ZS1Gd5z4Gxs9i4/UqF5U3wdCvolC+5t/sefZ4Z2rZKl+850d+5vYFoAaBsNttkqtlKemzGdg0U48nCPkzuTCBUNN3Ne0B7HteWuDuJ3B3BtwN1LdKUfKKHS8eq9yjYtnstLnqYfzGMePK7T+oUSy5e6L9nQqX9kmv3NBhucaeXZ5MTv8fh/8ht87KxDJhLnwcvI6PkVeY/Uvw/4Lmri7WOzTs7mDyPQqwn7nKlF8Mj4Xg0UDbRtA/dbTnKb+pkddUK1qK0WK1JAKAwWb64vl7MHut/Ned6lc5T7PZHp+l0KFfe+WZ/SuYdTZucvY1H2Qa4hpaLbr0OHl1+mk3pnm87Cs9VyitplJmbEGyyDRuBz81zuoXxtmlH2Oj07HlVD6vcp2my56Og1s2+VsSMjNDvE36hei6fk+rHT5R5vqOMq5d0eGZTPmCuZL2zRdrvFbkeq7VM19rNMa1NaZjyrBbAIBQgL3LGAuqZASPswdz18gobbO3wQXWqC17m8zGzRC1reGwW2Evq2ea6nJ+mZhdQ4B0AhlIdFQ4CwcbLT04t70Sq6aWtjRC3Iyzy+wmYW5BVcppQL/AE6LduzZhco7wIAQAgBAISgMlj+bw27KazncC87tH+Uc/XgqluTrxE7mF0hz1O7wvj3MRVVT5HapHFzjzJv8uipSk5PbPSVUwqj2wWkMrUkEKGSnzZNppXX2uWgfO/6KfH+85fV5axmvlozGUzrqQRybc9P6uVPkP6Tm9Gi/VZvmqiemYIC0wXHZaZ3cddnON27T6fhPopa7ZQ4KWXgVZC+pefn3/wDp6Rg2Lx1MeuM7jZzT4mnof3XRrsU1tHkMrEsxp9s/0fsyxUhWEKw+Aec5khLah9+e49F5fOi43PZ63p81KiOirVIuigIYFQHSGC+yeD2xtwtuup0vfqs5fVdekjazwNe2zhcHqvQnnE2vKMpimR4XXcwlnpw+SkV0olqGVJclMchuIuyUH2WyyPwJVlr3Rm8TwiWndaRu3IjgVPGakWYWRlwz0fIj2mlbbiNj6hVZ/cc7J2plvi9H2kZHPl6remzslsoZNPq1uJiZIy0kOFiF2IyUltHmpQcHpiLYwBQwK0XNlhmUm3pGuwLD+zbc8SuTkW98vB6LEx/Sh55ZbKuWwQAgBABQGBzbmMyEwwnuDZzh989Afw/mqF9+/pjwem6Z03sStsXn2XwZNVTuiFYMiIZFaEMM1WVsuUtXCXVMbZXNk2DibNFgRsD6q9ixTjs8x1u2xWRh7a3+pPzJlijhhmnigjilIHeYNNzqFhYbbqTIiuxtlXpNliyYqPD5/IwhXNPZAhkS6Am4RiT6eUSR8uI5ObzaVJXNwltFbKxoZFbhL9PwZ61Q1bZY2yMN2uAI/Y+a6sZKS2jw1tUqpuEuUPrJGUWZcH7Zupvjb9R0XOzsT1Y7XJ0un5noy7ZcMwro7Eg8QvOOLT0z0yltbQi1AlkM7HI2EmwFz0Cyk5PSNJSSW2bjLWF9izU/xO4+Q6L0eBjejHcuWeb6hletLUeETavE2s24nyUtuXGHg5raRV1NbLM0tjFj1VaOTZa9RQUt8EXCP4imZpl7w68/dbTttp58mW9FnLVRzN0yNBvyKmqzIyMwnp+DrA8JFOXdme443A6HyV3vcvJJZZ38lyskJBrsMZLxG/VS13ThwQXY8LfuRTz5ctu1ytxzflFCXTP9rIrcCeRcHdb/AMZHZC+mT1yQXwOjcNQtYqwpRmvDKkq51S+pG1w+YPjBHRceyPbJo9HVNTgmiStCQEAIAQGdznivYw6GGz5LjzDPvH9PdV8iztjpe51OlYvrW90uI/8As84XOPXiLBkEAiAAUBKw7EZIHaoXFpOx5gjzB4reE5Qe0QZGNVfHtsWxzE8ZmqLds+4G4aAA2/Ww5rM7ZT5Zrj4VOP8Ay1+vuV6jLQhQyIgAFAbv4c1pLZISfDZ7fIO2cPmB81exJeHE8z12hKUbV7+H+htFcPPjNZKGsc48go7ZKMW2SVQcppI82LHSyHSCSSTsvKNStm3Fe565SjVBdzLqlyo9wu92nyV+vpcmtyZzrOrQi9RWyXFlEfeefZTR6SvdkMurv2RcUGCxxbtG/U8Vfpw66uEc+7Mtt5Zzi1VpGlvFQZl/b9MSo3opCFyX5IiwweYNJBV/CtjHwzeL9iTitQ0tsOKny7o9ukZlwUwC5K8EZocKm1M35LuYlvfAlT2icrgOXOstJTUV5MpbI81RsbbqpPMhwvJJGt7IuF1BsdYtv9FrDLW/qWjayvXBNmga8WIBV+u73iytOtSWpI4oqTs7hvDopJzcvLNa61BaXBKWhICAEAIDzLOVUX1b+jLMHsLn6lczIlub/A9h0mpQxl+PkoyoTpiLBkQoAQHEsgAJOwAuT0A3JWUt+A2orbEgmD2hzDdrgC0jgQdwUa09M1hOM4qUX4ZyZm794d3xbjYDjfommZ9SPl74KuTMtPpcWuL9DDIQ1pv2YcBcarA8fkpfQnvyU31GnTcXvS34+CNjeLgaxpd9m2KcEPLdTC+x4ch05rauv99ohy8rW0k/pUZc62tkdrqkz1UbZgHWbJCLXB1DugaibDu2IA4uJ2WzUO2La/MiUsh22wjPzzH9fz/ck5bxB1RJM92poAiZ2ZvZkgae0AHqtboKKSJun3yvsnN79lr4evJ6J8Pif4s+cT/9zVnF+/8AQi64l/DL81/k9JXRPJETEaTtW6CbA8bdFDdV6i7fYmot9KXd7hRYeyIWY0BKqIVrSQtyJ2vcmS1MQggBAUGJD7Qrg5e/UNZckMtVbRoFlgBZZAWQFzg8dm36rr4MWo7JIrwWLjZXpPSNkU9RUFzrDgvKZ2bOyxwi/CL1daiiRRgc1Z6Z2p+SK0kygWXTzOzsIo7Gmmy5NdsoPaN2iTE+67uNerV+JDKOhxWjUEAIAQHkmOf9TNf+8f8AmuTZ97/M91h6/h4a+EU9TiEcZIe6xAaSLEkB79DTYci7ZYUG+Dey+uvxJ/H7vS/cj0uMxPJaXBjhK+INeWhxe38Ivve4W0qpIjrzK5tpvT21p/gI7GohL2ZJvr7PVod2fa2v2faWtq8lj0pduw82pWenvzvXHjfxvjZV4nixkL6V8egyxyhh7RpeHBpI1sbuy9rjdSwr1qe+Cpflue6HHXcnryt+F8Lj8CHR1T3TUz3zaYpqexabaS+MDW0lxtckk3FjyW8opRkkvKZBVbOVlcpT1GUePy/P5/uMYTFJGyFzZJSRNJSyNuSxre81h0AbaSGm/mszabafxsjx4WQjBxk39Tg17JeUv7HeEYM/wSxyMcYpIXvAibGQ4EaiQdUhJsblYssXKfvv/vwSYuFP7ZxaenFvwl+e+WO/8Mn7SBs4Y5nZyUzjEHH7Ms2e8kbbtH9FY9SOm488+Tf+Fu7642pNacPHxrl/BY0+XG/2skkp7Iw97SB2JtZtgOItxUbufste/wCpbh06K/mScvHb+hZfwEWpr9DS9jQ1riLua0Cw3/rio++WtbLf8NX3KTitrhiUVC2IyFtyZJDI4n8RsLDy2SU3LX4GaqI1uTX9T2zdfDimvLJJyawN93G5+jQrOItts4vXrNQjD5e/7G/V48wCAEAIAQAgIOIUmrccVRy8fvXcjDWyoewjiFyXFrwzRnFlrowJZNAWNlzZb1w7pJGUtvRo6dlmgLv1w7VolZ1KNilq3FiPJTtj3Xi3W1N7+ToOW0SWBWK9rghY5dTucpcs1FCIwdxHdW8SbViNZcEpd4hBACAEB5jnGlMdW88n2ePcWP1BXMyI6mz2HSrfUxor3Xg8wzdQvdO8sj13p9Qu95/lyNNmxgcd7aedyVNTJKK2/cp9RplK2TUd/T8v2a9v8D1VgL3GqAYzU8QvieLACVoGprSdwLj6rVWpdvn52SywZy9XUfL7Wn+K5JUWXnCZzwYi10gl77XPex5sXhne08b2da4utXcmteSaOBONnf403vyttP317EmLLzGya9byBKZmtu0BsjvEbgXdz4ngtHc2taJodPgp9+3ztL8ff8yXFhcLY2x9m0sYS5ocNWlxJJI1XtuStPUlveyysWpRUe1aXle5Ltbh/RWpNFJCFYNkIhkAsgUIAQw2ker5Vwz+HpmtcO+7vv8A8x5ewsPZdSmHZBI8P1HJ/iL3JcLwi4UpRBACAEAIAQAgG5IGu4hRSpjLlAYOHs6KF4dfwNIjz4YPuqvZg/7TDiiDoLHbhVIRlXNbNdaZewvuF3IvaN2OLL8ghVEO91ws/GUZd6LEJ+DgBUUjZs6st0jUVZ0B2Fu910MKluXczSbJC7BECAEAIDP5wwjt4dTBeRlyP8TfvN/X2VfIq747XKOn0vM9C3Uvtf8A3Z5uQucevXnycrBtoCsg5QyIgBDIjkCEKGREMgFgwbHJWXS5wqJh3RvG0/edyeR0HJXMenf1SPPdW6iop0Vvz7v4/A36vHmQQAgBACAEAIAQAgBAM1NQ1gu42Wk5qK2ySutzekZmoxgTP0RAu6nkuVdJXPUDqrB9OHdacT19RALloc38lJ321R8ijGou8b0yRheaRI4NcCD9FmGfH+rwYyelutdyZeufq4KDIt9b6YnNUe06bCtqunt/czDmddh5qb/8+Pya94ohCkhgwi9hzY4ArkYqK0jQVbAEAIAQAgMfmjKxeTLTjvcXM6nq3z8lTux9/VE73TuqdiVV3Hs/+TDvaQbEWI2IOxB81S0eki01tHFlg2EWTIhQyIFgA5ZCEKGQQFnliON1XE2YXaSQAeBfbu36i6lpSc1so9SlZHGlKt+f8e562B0XUPDCoAQAgBACAEAIAQAgEKAwWb8Rc6Tswdhx8yuLmWty7T0/S8aMYd7Gcq1jY3kP2vwK1w7FGWmSdSplZBOJocwYlH2RFwSRYK7k3R7GcnCxrPVTMVQ1Gh2pcOce5aPR3V98dGswLG+0k0W5K509dstM4WZhenDvNWF30cQVACAEAIAQAgBACAEBV4tgMNRu9tnfjbs7/wB+6inTGfJcxs67H+x+Ph8GTr8kSt3hc146Huu/YqrLFkuDuU9bql4sWv3RR1OC1DPFC/2bcfMKB1TXKOlXnY8/tmiG6neOLXD1af2Wva/gnVsPlf3FZSSHgx59GuP6Iot+wd9a5kv7oblhc0kOaWnoQQfkVhprk3hOMluL2N2WDcRAdMeQQQdwbg9CNwsp64NZRUk0/c9iweuE8DJR95oJ8ncHD53XXhLuimeAyaXTbKt+zJi2IQQAgBACAEAIAQAgEKwwefZtoiyYvts7n5riZlbjPuPVdMvjKrt90USpnTAlBpIEBoMn0ZdLrtsNvdXsOtuXccnql0VX2e5vgu0eYFQAgBACAEAIAQAgBACAEAIBCEAWQEWvw2KYWlY13rxHoeIWkoRlyianItpe65aMhi2RiLupnX/wP2Ps791Uni+8Wd7F64uLl+qMlWUb4naZGua7oR+R5qrKLjyd2q+u1d0GmMLBKbf4c4js+B3L7Rnodnj52PuruLPmJ5rruPpxuXv4f+Dbq4eeBACAEAIAQAgBACAEBDxKjbIwhwBUVtaktMnoulXNNHmtbTaJXMG9jYLgWQ1PtR7Cm3urUmSqfAZni4bb1UscWx+xBPPpg9bLWgyk4m8h26BWK8F/1FG7q0UvoRraGibE0BosulXWoLSOHddK17kSlKQggBACAEAIAQAgBACAEAIAQAgBACAEAxVUjJW6ZGtc3o4XWsoqXJvXbOt90HpmTxbIzTd1M7SfwP3b7O4j6qrPF/2s7mN1yS+m5b/FcmdpWS0NSx8rC0NdYn7pYdnWcNjsb+ygipVTTZ1bp05uPKNb34/XZ6oDddM8WKgBACAEAIAQAgBACAbnB0my1nwbQ1vyVFBgTWuL3buJvcqrXjRT7mXrs6co9kfCLlrAOAVpRRQbbOlsYBACAEAIAQAgBACAEAIAQAgBACAEAIAQAgBACA4kjDhZwBHQi4+Sw1sypOL2mdrJgEAIAQAgBACAEAIAQAgBACAEAIAQAgBACAEAIAQAgBACAEAIAQAgBACAEAIAQAgBACAEAIAQAgBACAEAIAQAgBACAEAIAQAgBACAEAIAQAgBACAEAIAQAgBACAEAIAQAgBACAEAIAQAgBACAEAIAQAgBACAEAIAQAgBACA//2Q=="/>
          <p:cNvSpPr>
            <a:spLocks noChangeAspect="1" noChangeArrowheads="1"/>
          </p:cNvSpPr>
          <p:nvPr/>
        </p:nvSpPr>
        <p:spPr bwMode="auto">
          <a:xfrm>
            <a:off x="116701" y="-144463"/>
            <a:ext cx="22864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8" name="Espace réservé du numéro de diapositive 7"/>
          <p:cNvSpPr>
            <a:spLocks noGrp="1"/>
          </p:cNvSpPr>
          <p:nvPr>
            <p:ph type="sldNum" sz="quarter" idx="12"/>
          </p:nvPr>
        </p:nvSpPr>
        <p:spPr/>
        <p:txBody>
          <a:bodyPr/>
          <a:lstStyle/>
          <a:p>
            <a:fld id="{C688D0ED-193F-4936-BAD4-C4F1F620C145}" type="slidenum">
              <a:rPr lang="en-US" smtClean="0"/>
              <a:pPr/>
              <a:t>6</a:t>
            </a:fld>
            <a:endParaRPr lang="en-US" dirty="0"/>
          </a:p>
        </p:txBody>
      </p:sp>
    </p:spTree>
    <p:extLst>
      <p:ext uri="{BB962C8B-B14F-4D97-AF65-F5344CB8AC3E}">
        <p14:creationId xmlns:p14="http://schemas.microsoft.com/office/powerpoint/2010/main" val="33934886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73856" y="0"/>
            <a:ext cx="5486400" cy="1320800"/>
          </a:xfrm>
        </p:spPr>
        <p:txBody>
          <a:bodyPr>
            <a:normAutofit/>
          </a:bodyPr>
          <a:lstStyle/>
          <a:p>
            <a:pPr algn="ctr"/>
            <a:r>
              <a:rPr lang="fr-BE" sz="3600" b="1" dirty="0" err="1" smtClean="0"/>
              <a:t>Historiek</a:t>
            </a:r>
            <a:endParaRPr lang="nl-NL" sz="3600" b="1" dirty="0"/>
          </a:p>
        </p:txBody>
      </p:sp>
      <p:graphicFrame>
        <p:nvGraphicFramePr>
          <p:cNvPr id="7" name="Diagram 6"/>
          <p:cNvGraphicFramePr/>
          <p:nvPr>
            <p:extLst>
              <p:ext uri="{D42A27DB-BD31-4B8C-83A1-F6EECF244321}">
                <p14:modId xmlns:p14="http://schemas.microsoft.com/office/powerpoint/2010/main" val="3129396051"/>
              </p:ext>
            </p:extLst>
          </p:nvPr>
        </p:nvGraphicFramePr>
        <p:xfrm>
          <a:off x="1219590" y="3657600"/>
          <a:ext cx="6975503"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2"/>
          <p:cNvPicPr>
            <a:picLocks noChangeAspect="1" noChangeArrowheads="1"/>
          </p:cNvPicPr>
          <p:nvPr/>
        </p:nvPicPr>
        <p:blipFill>
          <a:blip r:embed="rId8" cstate="print"/>
          <a:srcRect t="12906"/>
          <a:stretch>
            <a:fillRect/>
          </a:stretch>
        </p:blipFill>
        <p:spPr bwMode="auto">
          <a:xfrm>
            <a:off x="4779034" y="2057407"/>
            <a:ext cx="1289703" cy="1959498"/>
          </a:xfrm>
          <a:prstGeom prst="rect">
            <a:avLst/>
          </a:prstGeom>
          <a:noFill/>
          <a:ln w="9525">
            <a:noFill/>
            <a:miter lim="800000"/>
            <a:headEnd/>
            <a:tailEnd/>
          </a:ln>
          <a:effectLst/>
        </p:spPr>
      </p:pic>
      <p:pic>
        <p:nvPicPr>
          <p:cNvPr id="9"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917799" y="2109168"/>
            <a:ext cx="1833005" cy="1959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449238" y="2074661"/>
            <a:ext cx="1466490" cy="1921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Espace réservé du numéro de diapositive 12"/>
          <p:cNvSpPr>
            <a:spLocks noGrp="1"/>
          </p:cNvSpPr>
          <p:nvPr>
            <p:ph type="sldNum" sz="quarter" idx="12"/>
          </p:nvPr>
        </p:nvSpPr>
        <p:spPr/>
        <p:txBody>
          <a:bodyPr/>
          <a:lstStyle/>
          <a:p>
            <a:fld id="{C688D0ED-193F-4936-BAD4-C4F1F620C145}" type="slidenum">
              <a:rPr lang="en-US" smtClean="0"/>
              <a:pPr/>
              <a:t>7</a:t>
            </a:fld>
            <a:endParaRPr lang="en-US" dirty="0"/>
          </a:p>
        </p:txBody>
      </p:sp>
      <p:pic>
        <p:nvPicPr>
          <p:cNvPr id="14" name="Picture 2"/>
          <p:cNvPicPr>
            <a:picLocks noChangeAspect="1" noChangeArrowheads="1"/>
          </p:cNvPicPr>
          <p:nvPr/>
        </p:nvPicPr>
        <p:blipFill rotWithShape="1">
          <a:blip r:embed="rId11">
            <a:extLst>
              <a:ext uri="{28A0092B-C50C-407E-A947-70E740481C1C}">
                <a14:useLocalDpi xmlns:a14="http://schemas.microsoft.com/office/drawing/2010/main" val="0"/>
              </a:ext>
            </a:extLst>
          </a:blip>
          <a:srcRect r="5141"/>
          <a:stretch/>
        </p:blipFill>
        <p:spPr bwMode="auto">
          <a:xfrm>
            <a:off x="-1" y="0"/>
            <a:ext cx="1035171" cy="1233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17994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661478" y="3129566"/>
            <a:ext cx="7789753" cy="707886"/>
          </a:xfrm>
          <a:prstGeom prst="rect">
            <a:avLst/>
          </a:prstGeom>
          <a:noFill/>
        </p:spPr>
        <p:txBody>
          <a:bodyPr wrap="square" rtlCol="0">
            <a:spAutoFit/>
          </a:bodyPr>
          <a:lstStyle/>
          <a:p>
            <a:pPr algn="ctr"/>
            <a:r>
              <a:rPr lang="fr-BE" sz="4000" b="1" dirty="0">
                <a:solidFill>
                  <a:srgbClr val="7030A0"/>
                </a:solidFill>
                <a:effectLst>
                  <a:outerShdw blurRad="38100" dist="38100" dir="2700000" algn="tl">
                    <a:srgbClr val="000000">
                      <a:alpha val="43137"/>
                    </a:srgbClr>
                  </a:outerShdw>
                </a:effectLst>
                <a:latin typeface="Calibri Light" panose="020F0302020204030204"/>
                <a:ea typeface="+mj-ea"/>
                <a:cs typeface="+mj-cs"/>
              </a:rPr>
              <a:t>2</a:t>
            </a:r>
            <a:r>
              <a:rPr lang="fr-BE" sz="4000" b="1" dirty="0" smtClean="0">
                <a:solidFill>
                  <a:srgbClr val="7030A0"/>
                </a:solidFill>
                <a:effectLst>
                  <a:outerShdw blurRad="38100" dist="38100" dir="2700000" algn="tl">
                    <a:srgbClr val="000000">
                      <a:alpha val="43137"/>
                    </a:srgbClr>
                  </a:outerShdw>
                </a:effectLst>
                <a:latin typeface="Calibri Light" panose="020F0302020204030204"/>
                <a:ea typeface="+mj-ea"/>
                <a:cs typeface="+mj-cs"/>
              </a:rPr>
              <a:t>. </a:t>
            </a:r>
            <a:r>
              <a:rPr lang="fr-BE" sz="4000" b="1" dirty="0" err="1" smtClean="0">
                <a:solidFill>
                  <a:srgbClr val="7030A0"/>
                </a:solidFill>
                <a:effectLst>
                  <a:outerShdw blurRad="38100" dist="38100" dir="2700000" algn="tl">
                    <a:srgbClr val="000000">
                      <a:alpha val="43137"/>
                    </a:srgbClr>
                  </a:outerShdw>
                </a:effectLst>
                <a:latin typeface="Calibri Light" panose="020F0302020204030204"/>
                <a:ea typeface="+mj-ea"/>
                <a:cs typeface="+mj-cs"/>
              </a:rPr>
              <a:t>Gemeenschappelijk</a:t>
            </a:r>
            <a:r>
              <a:rPr lang="fr-BE" sz="4000" b="1" dirty="0" smtClean="0">
                <a:solidFill>
                  <a:srgbClr val="7030A0"/>
                </a:solidFill>
                <a:effectLst>
                  <a:outerShdw blurRad="38100" dist="38100" dir="2700000" algn="tl">
                    <a:srgbClr val="000000">
                      <a:alpha val="43137"/>
                    </a:srgbClr>
                  </a:outerShdw>
                </a:effectLst>
                <a:latin typeface="Calibri Light" panose="020F0302020204030204"/>
                <a:ea typeface="+mj-ea"/>
                <a:cs typeface="+mj-cs"/>
              </a:rPr>
              <a:t> plan</a:t>
            </a:r>
            <a:endParaRPr lang="nl-NL" sz="4000" dirty="0"/>
          </a:p>
        </p:txBody>
      </p:sp>
      <p:sp>
        <p:nvSpPr>
          <p:cNvPr id="6" name="Espace réservé du numéro de diapositive 5"/>
          <p:cNvSpPr>
            <a:spLocks noGrp="1"/>
          </p:cNvSpPr>
          <p:nvPr>
            <p:ph type="sldNum" sz="quarter" idx="12"/>
          </p:nvPr>
        </p:nvSpPr>
        <p:spPr/>
        <p:txBody>
          <a:bodyPr/>
          <a:lstStyle/>
          <a:p>
            <a:fld id="{C688D0ED-193F-4936-BAD4-C4F1F620C145}" type="slidenum">
              <a:rPr lang="en-US" smtClean="0"/>
              <a:pPr/>
              <a:t>8</a:t>
            </a:fld>
            <a:endParaRPr lang="en-US" dirty="0"/>
          </a:p>
        </p:txBody>
      </p:sp>
    </p:spTree>
    <p:extLst>
      <p:ext uri="{BB962C8B-B14F-4D97-AF65-F5344CB8AC3E}">
        <p14:creationId xmlns:p14="http://schemas.microsoft.com/office/powerpoint/2010/main" val="21126763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3"/>
          <a:stretch>
            <a:fillRect/>
          </a:stretch>
        </p:blipFill>
        <p:spPr>
          <a:xfrm>
            <a:off x="1551343" y="2088015"/>
            <a:ext cx="6557488" cy="2575486"/>
          </a:xfrm>
          <a:prstGeom prst="rect">
            <a:avLst/>
          </a:prstGeom>
        </p:spPr>
      </p:pic>
      <p:sp>
        <p:nvSpPr>
          <p:cNvPr id="5" name="Rechthoek 4"/>
          <p:cNvSpPr/>
          <p:nvPr/>
        </p:nvSpPr>
        <p:spPr>
          <a:xfrm>
            <a:off x="1545733" y="4754575"/>
            <a:ext cx="6442327" cy="369332"/>
          </a:xfrm>
          <a:prstGeom prst="rect">
            <a:avLst/>
          </a:prstGeom>
        </p:spPr>
        <p:txBody>
          <a:bodyPr wrap="square">
            <a:spAutoFit/>
          </a:bodyPr>
          <a:lstStyle/>
          <a:p>
            <a:r>
              <a:rPr lang="nl-BE" b="1" dirty="0">
                <a:latin typeface="+mj-lt"/>
              </a:rPr>
              <a:t>Interministeriële Conferentie Volksgezondheid - 19 oktober 2015</a:t>
            </a:r>
            <a:endParaRPr lang="nl-NL" b="1" dirty="0">
              <a:latin typeface="+mj-lt"/>
            </a:endParaRPr>
          </a:p>
        </p:txBody>
      </p:sp>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32263" y="1610433"/>
            <a:ext cx="303629" cy="4121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06487" y="1597590"/>
            <a:ext cx="335957" cy="4121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08984" y="1589486"/>
            <a:ext cx="243027" cy="4202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33539" y="1589486"/>
            <a:ext cx="385341" cy="4202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35739" y="1589486"/>
            <a:ext cx="289006" cy="4202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88629" y="1603081"/>
            <a:ext cx="337426" cy="4195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78092" y="1603081"/>
            <a:ext cx="525640" cy="4195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Espace réservé du numéro de diapositive 15"/>
          <p:cNvSpPr>
            <a:spLocks noGrp="1"/>
          </p:cNvSpPr>
          <p:nvPr>
            <p:ph type="sldNum" sz="quarter" idx="12"/>
          </p:nvPr>
        </p:nvSpPr>
        <p:spPr/>
        <p:txBody>
          <a:bodyPr/>
          <a:lstStyle/>
          <a:p>
            <a:fld id="{C688D0ED-193F-4936-BAD4-C4F1F620C145}" type="slidenum">
              <a:rPr lang="en-US" smtClean="0"/>
              <a:pPr/>
              <a:t>9</a:t>
            </a:fld>
            <a:endParaRPr lang="en-US" dirty="0"/>
          </a:p>
        </p:txBody>
      </p:sp>
    </p:spTree>
    <p:extLst>
      <p:ext uri="{BB962C8B-B14F-4D97-AF65-F5344CB8AC3E}">
        <p14:creationId xmlns:p14="http://schemas.microsoft.com/office/powerpoint/2010/main" val="3142683841"/>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ersonnalisé 2">
      <a:majorFont>
        <a:latin typeface="Calibri Light"/>
        <a:ea typeface=""/>
        <a:cs typeface=""/>
      </a:majorFont>
      <a:minorFont>
        <a:latin typeface="Calibri Light"/>
        <a:ea typeface=""/>
        <a:cs typeface=""/>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7301</Words>
  <Application>Microsoft Office PowerPoint</Application>
  <PresentationFormat>Aangepast</PresentationFormat>
  <Paragraphs>709</Paragraphs>
  <Slides>45</Slides>
  <Notes>45</Notes>
  <HiddenSlides>0</HiddenSlides>
  <MMClips>0</MMClips>
  <ScaleCrop>false</ScaleCrop>
  <HeadingPairs>
    <vt:vector size="6" baseType="variant">
      <vt:variant>
        <vt:lpstr>Gebruikte lettertypen</vt:lpstr>
      </vt:variant>
      <vt:variant>
        <vt:i4>6</vt:i4>
      </vt:variant>
      <vt:variant>
        <vt:lpstr>Thema</vt:lpstr>
      </vt:variant>
      <vt:variant>
        <vt:i4>3</vt:i4>
      </vt:variant>
      <vt:variant>
        <vt:lpstr>Diatitels</vt:lpstr>
      </vt:variant>
      <vt:variant>
        <vt:i4>45</vt:i4>
      </vt:variant>
    </vt:vector>
  </HeadingPairs>
  <TitlesOfParts>
    <vt:vector size="54" baseType="lpstr">
      <vt:lpstr>AGaramond</vt:lpstr>
      <vt:lpstr>Arial</vt:lpstr>
      <vt:lpstr>Calibri</vt:lpstr>
      <vt:lpstr>Calibri Light</vt:lpstr>
      <vt:lpstr>Times New Roman</vt:lpstr>
      <vt:lpstr>Wingdings</vt:lpstr>
      <vt:lpstr>Thème Office</vt:lpstr>
      <vt:lpstr>Kantoorthema</vt:lpstr>
      <vt:lpstr>1_Kantoorthema</vt:lpstr>
      <vt:lpstr>•  Infosessie pilootprojecten geïntegreerde zorg•</vt:lpstr>
      <vt:lpstr>Inhoud</vt:lpstr>
      <vt:lpstr>PowerPoint-presentatie</vt:lpstr>
      <vt:lpstr>Achtergrond</vt:lpstr>
      <vt:lpstr>Achtergrond</vt:lpstr>
      <vt:lpstr>Achtergrond</vt:lpstr>
      <vt:lpstr>Historiek</vt:lpstr>
      <vt:lpstr>PowerPoint-presentatie</vt:lpstr>
      <vt:lpstr>PowerPoint-presentatie</vt:lpstr>
      <vt:lpstr>Gemeenschappelijk plan</vt:lpstr>
      <vt:lpstr>Gemeenschappelijk plan</vt:lpstr>
      <vt:lpstr>Gemeenschappelijk plan</vt:lpstr>
      <vt:lpstr>PowerPoint-presentatie</vt:lpstr>
      <vt:lpstr>PowerPoint-presentatie</vt:lpstr>
      <vt:lpstr>Gemeenschappelijk plan</vt:lpstr>
      <vt:lpstr>Gemeenschappelijk plan</vt:lpstr>
      <vt:lpstr>Gemeenschappelijk plan</vt:lpstr>
      <vt:lpstr>Gemeenschappelijk plan</vt:lpstr>
      <vt:lpstr>Gemeenschappelijk plan</vt:lpstr>
      <vt:lpstr>PowerPoint-presentatie</vt:lpstr>
      <vt:lpstr>Gemeenschappelijk plan</vt:lpstr>
      <vt:lpstr>PowerPoint-presentatie</vt:lpstr>
      <vt:lpstr>Gemeenschappelijk plan</vt:lpstr>
      <vt:lpstr>Gemeenschappelijk plan</vt:lpstr>
      <vt:lpstr>Gemeenschappelijk plan</vt:lpstr>
      <vt:lpstr>Gemeenschappelijk plan</vt:lpstr>
      <vt:lpstr>PowerPoint-presentatie</vt:lpstr>
      <vt:lpstr>Gemeenschappelijk plan</vt:lpstr>
      <vt:lpstr>PowerPoint-presentatie</vt:lpstr>
      <vt:lpstr>PowerPoint-presentatie</vt:lpstr>
      <vt:lpstr>Pilootprojecten</vt:lpstr>
      <vt:lpstr>Pilootprojecten</vt:lpstr>
      <vt:lpstr>Pilootprojecten</vt:lpstr>
      <vt:lpstr>PowerPoint-presentatie</vt:lpstr>
      <vt:lpstr>4 projectfases -  voorbereidingsfase</vt:lpstr>
      <vt:lpstr>Voorbereidingsfase</vt:lpstr>
      <vt:lpstr>Voorbereidingsfase</vt:lpstr>
      <vt:lpstr>4 projectfases -conceptualisatiefase</vt:lpstr>
      <vt:lpstr>Conceptualisatiefase</vt:lpstr>
      <vt:lpstr>Conceptualisatiefase</vt:lpstr>
      <vt:lpstr>4 projectfases -     uitvoeringsfase</vt:lpstr>
      <vt:lpstr>Uitvoeringsfase</vt:lpstr>
      <vt:lpstr>4 projectfases -    uitbreidingsfase</vt:lpstr>
      <vt:lpstr>PowerPoint-presentatie</vt:lpstr>
      <vt:lpstr>Samen aan de slag!</vt:lpstr>
    </vt:vector>
  </TitlesOfParts>
  <Company>health.fgov.be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Het ontwikkelen en realiseren van geïntegreerde zorg in België</dc:title>
  <dc:creator>Verhaeghe Tom</dc:creator>
  <cp:lastModifiedBy>Bourgeois Jolyce</cp:lastModifiedBy>
  <cp:revision>337</cp:revision>
  <cp:lastPrinted>2016-02-01T15:34:49Z</cp:lastPrinted>
  <dcterms:created xsi:type="dcterms:W3CDTF">2016-01-21T12:52:39Z</dcterms:created>
  <dcterms:modified xsi:type="dcterms:W3CDTF">2016-04-26T12:39:50Z</dcterms:modified>
</cp:coreProperties>
</file>